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8" r:id="rId2"/>
    <p:sldId id="256" r:id="rId3"/>
    <p:sldId id="257" r:id="rId4"/>
    <p:sldId id="277" r:id="rId5"/>
    <p:sldId id="259" r:id="rId6"/>
    <p:sldId id="264" r:id="rId7"/>
    <p:sldId id="265" r:id="rId8"/>
    <p:sldId id="260" r:id="rId9"/>
    <p:sldId id="261" r:id="rId10"/>
    <p:sldId id="262" r:id="rId11"/>
    <p:sldId id="267" r:id="rId12"/>
    <p:sldId id="269" r:id="rId13"/>
    <p:sldId id="268" r:id="rId14"/>
    <p:sldId id="270" r:id="rId15"/>
    <p:sldId id="271" r:id="rId16"/>
    <p:sldId id="276" r:id="rId17"/>
    <p:sldId id="266" r:id="rId18"/>
    <p:sldId id="273" r:id="rId19"/>
    <p:sldId id="278" r:id="rId20"/>
    <p:sldId id="280" r:id="rId21"/>
    <p:sldId id="275" r:id="rId22"/>
    <p:sldId id="279" r:id="rId23"/>
    <p:sldId id="272"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1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432"/>
    <p:restoredTop sz="68451"/>
  </p:normalViewPr>
  <p:slideViewPr>
    <p:cSldViewPr snapToGrid="0" snapToObjects="1">
      <p:cViewPr>
        <p:scale>
          <a:sx n="64" d="100"/>
          <a:sy n="64" d="100"/>
        </p:scale>
        <p:origin x="128" y="56"/>
      </p:cViewPr>
      <p:guideLst/>
    </p:cSldViewPr>
  </p:slideViewPr>
  <p:notesTextViewPr>
    <p:cViewPr>
      <p:scale>
        <a:sx n="75" d="100"/>
        <a:sy n="75" d="100"/>
      </p:scale>
      <p:origin x="0" y="0"/>
    </p:cViewPr>
  </p:notesTextViewPr>
  <p:notesViewPr>
    <p:cSldViewPr snapToGrid="0" snapToObjects="1">
      <p:cViewPr>
        <p:scale>
          <a:sx n="86" d="100"/>
          <a:sy n="86" d="100"/>
        </p:scale>
        <p:origin x="3288" y="14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BFE5141-B86F-2D40-899C-BC54B618194A}" type="datetimeFigureOut">
              <a:rPr lang="en-US" smtClean="0"/>
              <a:t>10/28/16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E2E61-A630-A440-A5FE-64C077E8F33A}" type="slidenum">
              <a:rPr lang="en-US" smtClean="0"/>
              <a:t>‹#›</a:t>
            </a:fld>
            <a:endParaRPr lang="en-US"/>
          </a:p>
        </p:txBody>
      </p:sp>
    </p:spTree>
    <p:extLst>
      <p:ext uri="{BB962C8B-B14F-4D97-AF65-F5344CB8AC3E}">
        <p14:creationId xmlns:p14="http://schemas.microsoft.com/office/powerpoint/2010/main" val="105996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30529"/>
            <a:ext cx="5486400" cy="3600451"/>
          </a:xfrm>
        </p:spPr>
        <p:txBody>
          <a:bodyPr/>
          <a:lstStyle/>
          <a:p>
            <a:pPr marL="0" indent="0">
              <a:buNone/>
            </a:pPr>
            <a:r>
              <a:rPr lang="en-US" sz="1600" b="1" dirty="0" smtClean="0">
                <a:latin typeface="Gill Sans SemiBold" charset="0"/>
                <a:ea typeface="Gill Sans SemiBold" charset="0"/>
                <a:cs typeface="Gill Sans SemiBold" charset="0"/>
              </a:rPr>
              <a:t>Online News Readership</a:t>
            </a:r>
          </a:p>
          <a:p>
            <a:pPr marL="0" indent="0">
              <a:buNone/>
            </a:pPr>
            <a:r>
              <a:rPr lang="en-US" sz="1600" b="1" dirty="0" smtClean="0">
                <a:latin typeface="Gill Sans" charset="0"/>
                <a:ea typeface="Gill Sans" charset="0"/>
                <a:cs typeface="Gill Sans" charset="0"/>
              </a:rPr>
              <a:t> </a:t>
            </a:r>
          </a:p>
          <a:p>
            <a:pPr marL="285750" indent="-285750">
              <a:lnSpc>
                <a:spcPct val="140000"/>
              </a:lnSpc>
              <a:spcBef>
                <a:spcPts val="0"/>
              </a:spcBef>
              <a:buFont typeface="Arial" charset="0"/>
              <a:buChar char="•"/>
            </a:pPr>
            <a:r>
              <a:rPr lang="en-US" sz="1600" dirty="0" smtClean="0">
                <a:latin typeface="Gill Sans" charset="0"/>
                <a:ea typeface="Gill Sans" charset="0"/>
                <a:cs typeface="Gill Sans" charset="0"/>
              </a:rPr>
              <a:t>How people find, read/watch, and share online news</a:t>
            </a:r>
          </a:p>
          <a:p>
            <a:pPr marL="285750" indent="-285750">
              <a:lnSpc>
                <a:spcPct val="140000"/>
              </a:lnSpc>
              <a:spcBef>
                <a:spcPts val="0"/>
              </a:spcBef>
              <a:buFont typeface="Arial" charset="0"/>
              <a:buChar char="•"/>
            </a:pPr>
            <a:r>
              <a:rPr lang="en-US" sz="1600" dirty="0" smtClean="0">
                <a:latin typeface="Gill Sans" charset="0"/>
                <a:ea typeface="Gill Sans" charset="0"/>
                <a:cs typeface="Gill Sans" charset="0"/>
              </a:rPr>
              <a:t>Impact of social media and mobile usage</a:t>
            </a:r>
          </a:p>
          <a:p>
            <a:pPr marL="285750" indent="-285750">
              <a:lnSpc>
                <a:spcPct val="140000"/>
              </a:lnSpc>
              <a:spcBef>
                <a:spcPts val="0"/>
              </a:spcBef>
              <a:buFont typeface="Arial" charset="0"/>
              <a:buChar char="•"/>
            </a:pPr>
            <a:r>
              <a:rPr lang="en-US" sz="1600" dirty="0" smtClean="0">
                <a:latin typeface="Gill Sans" charset="0"/>
                <a:ea typeface="Gill Sans" charset="0"/>
                <a:cs typeface="Gill Sans" charset="0"/>
              </a:rPr>
              <a:t>Headline length &amp; article length</a:t>
            </a:r>
            <a:endParaRPr lang="en-US" sz="1600" dirty="0">
              <a:latin typeface="Gill Sans" charset="0"/>
              <a:ea typeface="Gill Sans" charset="0"/>
              <a:cs typeface="Gill Sans" charset="0"/>
            </a:endParaRPr>
          </a:p>
        </p:txBody>
      </p:sp>
      <p:sp>
        <p:nvSpPr>
          <p:cNvPr id="4" name="Slide Number Placeholder 3"/>
          <p:cNvSpPr>
            <a:spLocks noGrp="1"/>
          </p:cNvSpPr>
          <p:nvPr>
            <p:ph type="sldNum" sz="quarter" idx="10"/>
          </p:nvPr>
        </p:nvSpPr>
        <p:spPr/>
        <p:txBody>
          <a:bodyPr/>
          <a:lstStyle/>
          <a:p>
            <a:fld id="{C8DE2E61-A630-A440-A5FE-64C077E8F33A}" type="slidenum">
              <a:rPr lang="en-US" smtClean="0"/>
              <a:t>1</a:t>
            </a:fld>
            <a:endParaRPr lang="en-US"/>
          </a:p>
        </p:txBody>
      </p:sp>
    </p:spTree>
    <p:extLst>
      <p:ext uri="{BB962C8B-B14F-4D97-AF65-F5344CB8AC3E}">
        <p14:creationId xmlns:p14="http://schemas.microsoft.com/office/powerpoint/2010/main" val="194734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Among digital news sites: </a:t>
            </a:r>
          </a:p>
          <a:p>
            <a:endParaRPr lang="en-US" sz="1600" kern="1200" dirty="0" smtClean="0">
              <a:solidFill>
                <a:schemeClr val="tx1"/>
              </a:solidFill>
              <a:effectLst/>
              <a:latin typeface="+mn-lt"/>
              <a:ea typeface="+mn-ea"/>
              <a:cs typeface="+mn-cs"/>
            </a:endParaRPr>
          </a:p>
          <a:p>
            <a:pPr lvl="0"/>
            <a:r>
              <a:rPr lang="en-US" sz="1600" kern="1200" dirty="0" smtClean="0">
                <a:solidFill>
                  <a:schemeClr val="tx1"/>
                </a:solidFill>
                <a:effectLst/>
                <a:latin typeface="+mn-lt"/>
                <a:ea typeface="+mn-ea"/>
                <a:cs typeface="+mn-cs"/>
              </a:rPr>
              <a:t>Desktop readership still greater than mobile, and while desktop readership is holding steady,</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but mobile gaining every year</a:t>
            </a:r>
            <a:r>
              <a:rPr lang="en-US" sz="1600" kern="1200" baseline="0" dirty="0" smtClean="0">
                <a:solidFill>
                  <a:schemeClr val="tx1"/>
                </a:solidFill>
                <a:effectLst/>
                <a:latin typeface="+mn-lt"/>
                <a:ea typeface="+mn-ea"/>
                <a:cs typeface="+mn-cs"/>
              </a:rPr>
              <a:t> and at a quick pace.</a:t>
            </a:r>
          </a:p>
          <a:p>
            <a:pPr lvl="0"/>
            <a:endParaRPr lang="en-US" sz="1600" kern="1200" baseline="0" dirty="0" smtClean="0">
              <a:solidFill>
                <a:schemeClr val="tx1"/>
              </a:solidFill>
              <a:effectLst/>
              <a:latin typeface="+mn-lt"/>
              <a:ea typeface="+mn-ea"/>
              <a:cs typeface="+mn-cs"/>
            </a:endParaRPr>
          </a:p>
          <a:p>
            <a:pPr lvl="0"/>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E2E61-A630-A440-A5FE-64C077E8F33A}" type="slidenum">
              <a:rPr lang="en-US" smtClean="0"/>
              <a:t>10</a:t>
            </a:fld>
            <a:endParaRPr lang="en-US"/>
          </a:p>
        </p:txBody>
      </p:sp>
    </p:spTree>
    <p:extLst>
      <p:ext uri="{BB962C8B-B14F-4D97-AF65-F5344CB8AC3E}">
        <p14:creationId xmlns:p14="http://schemas.microsoft.com/office/powerpoint/2010/main" val="88848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rPr>
              <a:t>People who read the news on both desktop and mobile have</a:t>
            </a:r>
            <a:r>
              <a:rPr lang="en-US" sz="1600" kern="1200" baseline="0" dirty="0" smtClean="0">
                <a:solidFill>
                  <a:schemeClr val="tx1"/>
                </a:solidFill>
                <a:effectLst/>
              </a:rPr>
              <a:t> a clear</a:t>
            </a:r>
            <a:r>
              <a:rPr lang="en-US" sz="1600" kern="1200" dirty="0" smtClean="0">
                <a:solidFill>
                  <a:schemeClr val="tx1"/>
                </a:solidFill>
                <a:effectLst/>
              </a:rPr>
              <a:t> </a:t>
            </a:r>
            <a:r>
              <a:rPr lang="en-US" sz="1600" i="1" kern="1200" dirty="0" smtClean="0">
                <a:solidFill>
                  <a:schemeClr val="tx1"/>
                </a:solidFill>
                <a:effectLst/>
              </a:rPr>
              <a:t>preference for</a:t>
            </a:r>
            <a:r>
              <a:rPr lang="en-US" sz="1600" kern="1200" dirty="0" smtClean="0">
                <a:solidFill>
                  <a:schemeClr val="tx1"/>
                </a:solidFill>
                <a:effectLst/>
              </a:rPr>
              <a:t> mobile. </a:t>
            </a:r>
          </a:p>
          <a:p>
            <a:endParaRPr lang="en-US" sz="1600" kern="1200" dirty="0" smtClean="0">
              <a:solidFill>
                <a:schemeClr val="tx1"/>
              </a:solidFill>
              <a:effectLst/>
            </a:endParaRPr>
          </a:p>
          <a:p>
            <a:pPr lvl="0"/>
            <a:r>
              <a:rPr lang="en-US" sz="1600" b="1" kern="1200" dirty="0" smtClean="0">
                <a:solidFill>
                  <a:schemeClr val="tx1"/>
                </a:solidFill>
                <a:effectLst/>
              </a:rPr>
              <a:t>Big age difference in preferences of mobile over desktop for digital news:</a:t>
            </a:r>
            <a:endParaRPr lang="en-US" sz="1600" kern="1200" dirty="0" smtClean="0">
              <a:solidFill>
                <a:schemeClr val="tx1"/>
              </a:solidFill>
              <a:effectLst/>
            </a:endParaRPr>
          </a:p>
          <a:p>
            <a:pPr lvl="1"/>
            <a:r>
              <a:rPr lang="en-US" sz="1600" kern="1200" dirty="0" smtClean="0">
                <a:solidFill>
                  <a:schemeClr val="tx1"/>
                </a:solidFill>
                <a:effectLst/>
              </a:rPr>
              <a:t/>
            </a:r>
            <a:br>
              <a:rPr lang="en-US" sz="1600" kern="1200" dirty="0" smtClean="0">
                <a:solidFill>
                  <a:schemeClr val="tx1"/>
                </a:solidFill>
                <a:effectLst/>
              </a:rPr>
            </a:br>
            <a:endParaRPr lang="en-US" sz="1600" kern="1200" dirty="0" smtClean="0">
              <a:solidFill>
                <a:schemeClr val="tx1"/>
              </a:solidFill>
              <a:effectLst/>
            </a:endParaRPr>
          </a:p>
          <a:p>
            <a:endParaRPr lang="en-US" sz="1600" dirty="0"/>
          </a:p>
        </p:txBody>
      </p:sp>
      <p:sp>
        <p:nvSpPr>
          <p:cNvPr id="4" name="Slide Number Placeholder 3"/>
          <p:cNvSpPr>
            <a:spLocks noGrp="1"/>
          </p:cNvSpPr>
          <p:nvPr>
            <p:ph type="sldNum" sz="quarter" idx="10"/>
          </p:nvPr>
        </p:nvSpPr>
        <p:spPr/>
        <p:txBody>
          <a:bodyPr/>
          <a:lstStyle/>
          <a:p>
            <a:fld id="{C8DE2E61-A630-A440-A5FE-64C077E8F33A}" type="slidenum">
              <a:rPr lang="en-US" smtClean="0"/>
              <a:t>11</a:t>
            </a:fld>
            <a:endParaRPr lang="en-US"/>
          </a:p>
        </p:txBody>
      </p:sp>
    </p:spTree>
    <p:extLst>
      <p:ext uri="{BB962C8B-B14F-4D97-AF65-F5344CB8AC3E}">
        <p14:creationId xmlns:p14="http://schemas.microsoft.com/office/powerpoint/2010/main" val="203733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3388"/>
            <a:ext cx="5486400" cy="3086100"/>
          </a:xfrm>
        </p:spPr>
      </p:sp>
      <p:sp>
        <p:nvSpPr>
          <p:cNvPr id="3" name="Notes Placeholder 2"/>
          <p:cNvSpPr>
            <a:spLocks noGrp="1"/>
          </p:cNvSpPr>
          <p:nvPr>
            <p:ph type="body" idx="1"/>
          </p:nvPr>
        </p:nvSpPr>
        <p:spPr>
          <a:xfrm>
            <a:off x="685800" y="3702571"/>
            <a:ext cx="5486400" cy="4661940"/>
          </a:xfrm>
        </p:spPr>
        <p:txBody>
          <a:bodyPr/>
          <a:lstStyle/>
          <a:p>
            <a:r>
              <a:rPr lang="en-US" sz="1600" b="1" kern="1200" dirty="0" smtClean="0">
                <a:solidFill>
                  <a:schemeClr val="tx1"/>
                </a:solidFill>
                <a:effectLst/>
              </a:rPr>
              <a:t>Mobile readership seems</a:t>
            </a:r>
            <a:r>
              <a:rPr lang="en-US" sz="1600" b="1" kern="1200" baseline="0" dirty="0" smtClean="0">
                <a:solidFill>
                  <a:schemeClr val="tx1"/>
                </a:solidFill>
                <a:effectLst/>
              </a:rPr>
              <a:t> to have an impact on the length of time spent on</a:t>
            </a:r>
            <a:r>
              <a:rPr lang="en-US" sz="1600" b="1" kern="1200" dirty="0" smtClean="0">
                <a:solidFill>
                  <a:schemeClr val="tx1"/>
                </a:solidFill>
                <a:effectLst/>
              </a:rPr>
              <a:t> news stories,</a:t>
            </a:r>
            <a:r>
              <a:rPr lang="en-US" sz="1600" b="1" kern="1200" baseline="0" dirty="0" smtClean="0">
                <a:solidFill>
                  <a:schemeClr val="tx1"/>
                </a:solidFill>
                <a:effectLst/>
              </a:rPr>
              <a:t> but maybe not the way you’d predict. </a:t>
            </a:r>
            <a:br>
              <a:rPr lang="en-US" sz="1600" b="1" kern="1200" baseline="0" dirty="0" smtClean="0">
                <a:solidFill>
                  <a:schemeClr val="tx1"/>
                </a:solidFill>
                <a:effectLst/>
              </a:rPr>
            </a:br>
            <a:endParaRPr lang="en-US" sz="1600" b="1" kern="1200" baseline="0" dirty="0" smtClean="0">
              <a:solidFill>
                <a:schemeClr val="tx1"/>
              </a:solidFill>
              <a:effectLst/>
            </a:endParaRPr>
          </a:p>
          <a:p>
            <a:r>
              <a:rPr lang="en-US" sz="1600" b="1" kern="1200" baseline="0" dirty="0" smtClean="0">
                <a:solidFill>
                  <a:schemeClr val="tx1"/>
                </a:solidFill>
                <a:effectLst/>
              </a:rPr>
              <a:t>It turns out people are reading longer articles on their cell phones. And if you think about your own habits, that does make sense. The Pew study goes into great detail about time of day and reading habits. </a:t>
            </a:r>
            <a:endParaRPr lang="en-US" sz="1600" b="1" kern="1200" dirty="0" smtClean="0">
              <a:solidFill>
                <a:schemeClr val="tx1"/>
              </a:solidFill>
              <a:effectLst/>
            </a:endParaRPr>
          </a:p>
          <a:p>
            <a:endParaRPr lang="en-US" sz="1600" kern="1200" dirty="0" smtClean="0">
              <a:solidFill>
                <a:schemeClr val="tx1"/>
              </a:solidFill>
              <a:effectLst/>
            </a:endParaRPr>
          </a:p>
          <a:p>
            <a:pPr lvl="0"/>
            <a:r>
              <a:rPr lang="en-US" sz="1600" kern="1200" dirty="0" smtClean="0">
                <a:solidFill>
                  <a:schemeClr val="tx1"/>
                </a:solidFill>
                <a:effectLst/>
              </a:rPr>
              <a:t>Defining Long-form story as 1,000 words or longer</a:t>
            </a:r>
          </a:p>
          <a:p>
            <a:pPr lvl="0"/>
            <a:r>
              <a:rPr lang="en-US" sz="1600" b="1" kern="1200" dirty="0" smtClean="0">
                <a:solidFill>
                  <a:schemeClr val="tx1"/>
                </a:solidFill>
                <a:effectLst/>
              </a:rPr>
              <a:t>Long-form articles get twice the engaged time as short</a:t>
            </a:r>
            <a:r>
              <a:rPr lang="en-US" sz="1600" kern="1200" dirty="0" smtClean="0">
                <a:solidFill>
                  <a:schemeClr val="tx1"/>
                </a:solidFill>
                <a:effectLst/>
              </a:rPr>
              <a:t> — (2 minutes vs 1 minute)</a:t>
            </a:r>
          </a:p>
          <a:p>
            <a:pPr lvl="0"/>
            <a:endParaRPr lang="en-US" sz="1600" kern="1200" dirty="0" smtClean="0">
              <a:solidFill>
                <a:schemeClr val="tx1"/>
              </a:solidFill>
              <a:effectLst/>
            </a:endParaRPr>
          </a:p>
          <a:p>
            <a:pPr lvl="0"/>
            <a:r>
              <a:rPr lang="en-US" sz="1600" kern="1200" dirty="0" smtClean="0">
                <a:solidFill>
                  <a:schemeClr val="tx1"/>
                </a:solidFill>
                <a:effectLst/>
              </a:rPr>
              <a:t>Cell</a:t>
            </a:r>
            <a:r>
              <a:rPr lang="en-US" sz="1600" kern="1200" baseline="0" dirty="0" smtClean="0">
                <a:solidFill>
                  <a:schemeClr val="tx1"/>
                </a:solidFill>
                <a:effectLst/>
              </a:rPr>
              <a:t> phone users are also more likely to visit other pages on your site.</a:t>
            </a:r>
          </a:p>
          <a:p>
            <a:pPr lvl="0"/>
            <a:endParaRPr lang="en-US" sz="1600" kern="1200" baseline="0" dirty="0" smtClean="0">
              <a:solidFill>
                <a:schemeClr val="tx1"/>
              </a:solidFill>
              <a:effectLst/>
            </a:endParaRPr>
          </a:p>
          <a:p>
            <a:pPr lvl="0"/>
            <a:r>
              <a:rPr lang="en-US" sz="1600" kern="1200" dirty="0" smtClean="0">
                <a:solidFill>
                  <a:schemeClr val="tx1"/>
                </a:solidFill>
                <a:effectLst/>
              </a:rPr>
              <a:t>An important</a:t>
            </a:r>
            <a:r>
              <a:rPr lang="en-US" sz="1600" kern="1200" baseline="0" dirty="0" smtClean="0">
                <a:solidFill>
                  <a:schemeClr val="tx1"/>
                </a:solidFill>
                <a:effectLst/>
              </a:rPr>
              <a:t> goal is keeping readers on your site through web design. </a:t>
            </a:r>
            <a:endParaRPr lang="en-US" sz="16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C8DE2E61-A630-A440-A5FE-64C077E8F33A}" type="slidenum">
              <a:rPr lang="en-US" smtClean="0"/>
              <a:t>12</a:t>
            </a:fld>
            <a:endParaRPr lang="en-US"/>
          </a:p>
        </p:txBody>
      </p:sp>
    </p:spTree>
    <p:extLst>
      <p:ext uri="{BB962C8B-B14F-4D97-AF65-F5344CB8AC3E}">
        <p14:creationId xmlns:p14="http://schemas.microsoft.com/office/powerpoint/2010/main" val="1953443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52472"/>
            <a:ext cx="5486400" cy="4676931"/>
          </a:xfrm>
        </p:spPr>
        <p:txBody>
          <a:bodyPr/>
          <a:lstStyle/>
          <a:p>
            <a:r>
              <a:rPr lang="en-US" sz="1400" dirty="0" smtClean="0"/>
              <a:t>Let’s</a:t>
            </a:r>
            <a:r>
              <a:rPr lang="en-US" sz="1400" baseline="0" dirty="0" smtClean="0"/>
              <a:t> turn</a:t>
            </a:r>
            <a:r>
              <a:rPr lang="en-US" sz="1400" dirty="0" smtClean="0"/>
              <a:t> to </a:t>
            </a:r>
            <a:r>
              <a:rPr lang="en-US" sz="1400" dirty="0" err="1" smtClean="0"/>
              <a:t>news.yale.edu</a:t>
            </a:r>
            <a:r>
              <a:rPr lang="en-US" sz="1400" baseline="0" dirty="0" smtClean="0"/>
              <a:t> specifically to see how our reader behavior matches up with the national trends. </a:t>
            </a:r>
          </a:p>
          <a:p>
            <a:endParaRPr lang="en-US" sz="140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smtClean="0">
                <a:latin typeface="Gill Sans" charset="0"/>
                <a:ea typeface="Gill Sans" charset="0"/>
                <a:cs typeface="Gill Sans" charset="0"/>
              </a:rPr>
              <a:t>Homepage traffic has declined 10% since 2012. </a:t>
            </a:r>
            <a:r>
              <a:rPr lang="en-US" sz="1400" b="1" dirty="0" smtClean="0">
                <a:latin typeface="Gill Sans" charset="0"/>
                <a:ea typeface="Gill Sans" charset="0"/>
                <a:cs typeface="Gill Sans" charset="0"/>
              </a:rPr>
              <a:t>Because m</a:t>
            </a:r>
            <a:r>
              <a:rPr lang="en-US" sz="1400" b="1" dirty="0" smtClean="0">
                <a:latin typeface="Gill Sans SemiBold" charset="0"/>
                <a:ea typeface="Gill Sans SemiBold" charset="0"/>
                <a:cs typeface="Gill Sans SemiBold" charset="0"/>
              </a:rPr>
              <a:t>ost users access an article or category page first instead of the homepage.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400" b="1" dirty="0" smtClean="0">
              <a:latin typeface="Gill Sans SemiBold" charset="0"/>
              <a:ea typeface="Gill Sans SemiBold" charset="0"/>
              <a:cs typeface="Gill Sans SemiBold" charset="0"/>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400" b="1" dirty="0" smtClean="0">
                <a:latin typeface="Gill Sans SemiBold" charset="0"/>
                <a:ea typeface="Gill Sans SemiBold" charset="0"/>
                <a:cs typeface="Gill Sans SemiBold" charset="0"/>
              </a:rPr>
              <a:t>And since our goal</a:t>
            </a:r>
            <a:r>
              <a:rPr lang="en-US" sz="1400" b="1" baseline="0" dirty="0" smtClean="0">
                <a:latin typeface="Gill Sans SemiBold" charset="0"/>
                <a:ea typeface="Gill Sans SemiBold" charset="0"/>
                <a:cs typeface="Gill Sans SemiBold" charset="0"/>
              </a:rPr>
              <a:t> is keeping people on our site, the design of the story page becomes important.</a:t>
            </a:r>
            <a:endParaRPr lang="en-US" sz="1400" b="1" dirty="0" smtClean="0">
              <a:latin typeface="Gill Sans SemiBold" charset="0"/>
              <a:ea typeface="Gill Sans SemiBold" charset="0"/>
              <a:cs typeface="Gill Sans SemiBold" charset="0"/>
            </a:endParaRP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Moving on to social media.</a:t>
            </a:r>
          </a:p>
          <a:p>
            <a:endParaRPr lang="en-US" sz="1400" dirty="0"/>
          </a:p>
        </p:txBody>
      </p:sp>
      <p:sp>
        <p:nvSpPr>
          <p:cNvPr id="4" name="Slide Number Placeholder 3"/>
          <p:cNvSpPr>
            <a:spLocks noGrp="1"/>
          </p:cNvSpPr>
          <p:nvPr>
            <p:ph type="sldNum" sz="quarter" idx="10"/>
          </p:nvPr>
        </p:nvSpPr>
        <p:spPr/>
        <p:txBody>
          <a:bodyPr/>
          <a:lstStyle/>
          <a:p>
            <a:fld id="{C8DE2E61-A630-A440-A5FE-64C077E8F33A}" type="slidenum">
              <a:rPr lang="en-US" smtClean="0"/>
              <a:t>13</a:t>
            </a:fld>
            <a:endParaRPr lang="en-US"/>
          </a:p>
        </p:txBody>
      </p:sp>
    </p:spTree>
    <p:extLst>
      <p:ext uri="{BB962C8B-B14F-4D97-AF65-F5344CB8AC3E}">
        <p14:creationId xmlns:p14="http://schemas.microsoft.com/office/powerpoint/2010/main" val="1943327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8150"/>
            <a:ext cx="5486400" cy="3086100"/>
          </a:xfrm>
        </p:spPr>
      </p:sp>
      <p:sp>
        <p:nvSpPr>
          <p:cNvPr id="3" name="Notes Placeholder 2"/>
          <p:cNvSpPr>
            <a:spLocks noGrp="1"/>
          </p:cNvSpPr>
          <p:nvPr>
            <p:ph type="body" idx="1"/>
          </p:nvPr>
        </p:nvSpPr>
        <p:spPr>
          <a:xfrm>
            <a:off x="685800" y="3672589"/>
            <a:ext cx="5486400" cy="4328411"/>
          </a:xfrm>
        </p:spPr>
        <p:txBody>
          <a:bodyPr/>
          <a:lstStyle/>
          <a:p>
            <a:pPr>
              <a:lnSpc>
                <a:spcPct val="200000"/>
              </a:lnSpc>
            </a:pPr>
            <a:r>
              <a:rPr lang="en-US" sz="1600" b="1" kern="1200" dirty="0" smtClean="0">
                <a:solidFill>
                  <a:schemeClr val="tx1"/>
                </a:solidFill>
                <a:effectLst/>
              </a:rPr>
              <a:t>Social Media</a:t>
            </a:r>
          </a:p>
          <a:p>
            <a:pPr>
              <a:lnSpc>
                <a:spcPct val="200000"/>
              </a:lnSpc>
            </a:pPr>
            <a:endParaRPr lang="en-US" sz="1600" kern="1200" dirty="0" smtClean="0">
              <a:solidFill>
                <a:schemeClr val="tx1"/>
              </a:solidFill>
              <a:effectLst/>
            </a:endParaRPr>
          </a:p>
          <a:p>
            <a:pPr lvl="0">
              <a:lnSpc>
                <a:spcPct val="200000"/>
              </a:lnSpc>
            </a:pPr>
            <a:r>
              <a:rPr lang="en-US" sz="1600" b="1" kern="1200" dirty="0" smtClean="0">
                <a:solidFill>
                  <a:schemeClr val="tx1"/>
                </a:solidFill>
                <a:effectLst/>
              </a:rPr>
              <a:t>60% of Americans get news from social media. </a:t>
            </a:r>
            <a:endParaRPr lang="en-US" sz="1600" kern="1200" dirty="0" smtClean="0">
              <a:solidFill>
                <a:schemeClr val="tx1"/>
              </a:solidFill>
              <a:effectLst/>
            </a:endParaRPr>
          </a:p>
          <a:p>
            <a:pPr lvl="1">
              <a:lnSpc>
                <a:spcPct val="200000"/>
              </a:lnSpc>
            </a:pPr>
            <a:r>
              <a:rPr lang="en-US" sz="1600" kern="1200" dirty="0" smtClean="0">
                <a:solidFill>
                  <a:schemeClr val="tx1"/>
                </a:solidFill>
                <a:effectLst/>
              </a:rPr>
              <a:t>44% of US general public gets news from Facebook.</a:t>
            </a:r>
            <a:r>
              <a:rPr lang="en-US" sz="1600" b="1" kern="1200" dirty="0" smtClean="0">
                <a:solidFill>
                  <a:schemeClr val="tx1"/>
                </a:solidFill>
                <a:effectLst/>
              </a:rPr>
              <a:t> </a:t>
            </a:r>
            <a:r>
              <a:rPr lang="en-US" sz="1600" kern="1200" dirty="0" smtClean="0">
                <a:solidFill>
                  <a:schemeClr val="tx1"/>
                </a:solidFill>
                <a:effectLst/>
              </a:rPr>
              <a:t>9% from Twitter.</a:t>
            </a:r>
          </a:p>
          <a:p>
            <a:pPr lvl="0">
              <a:lnSpc>
                <a:spcPct val="200000"/>
              </a:lnSpc>
            </a:pPr>
            <a:r>
              <a:rPr lang="en-US" sz="1600" kern="1200" dirty="0" smtClean="0">
                <a:solidFill>
                  <a:schemeClr val="tx1"/>
                </a:solidFill>
                <a:effectLst/>
              </a:rPr>
              <a:t>% increases each year.</a:t>
            </a:r>
          </a:p>
          <a:p>
            <a:pPr lvl="0">
              <a:lnSpc>
                <a:spcPct val="200000"/>
              </a:lnSpc>
            </a:pPr>
            <a:endParaRPr lang="en-US" sz="1600" kern="1200" dirty="0" smtClean="0">
              <a:solidFill>
                <a:schemeClr val="tx1"/>
              </a:solidFill>
              <a:effectLst/>
            </a:endParaRPr>
          </a:p>
          <a:p>
            <a:pPr lvl="0">
              <a:lnSpc>
                <a:spcPct val="200000"/>
              </a:lnSpc>
            </a:pPr>
            <a:r>
              <a:rPr lang="en-US" sz="1600" kern="1200" dirty="0" smtClean="0">
                <a:solidFill>
                  <a:schemeClr val="tx1"/>
                </a:solidFill>
                <a:effectLst/>
              </a:rPr>
              <a:t>GETTING news is very different from SEEKING OUT the news.</a:t>
            </a:r>
            <a:endParaRPr lang="en-US" sz="1600" b="1" kern="1200" dirty="0" smtClean="0">
              <a:solidFill>
                <a:schemeClr val="tx1"/>
              </a:solidFill>
              <a:effectLst/>
            </a:endParaRPr>
          </a:p>
          <a:p>
            <a:pPr lvl="0">
              <a:lnSpc>
                <a:spcPct val="200000"/>
              </a:lnSpc>
            </a:pPr>
            <a:r>
              <a:rPr lang="en-US" sz="1600" b="1" kern="1200" dirty="0" smtClean="0">
                <a:solidFill>
                  <a:schemeClr val="tx1"/>
                </a:solidFill>
                <a:effectLst/>
              </a:rPr>
              <a:t> </a:t>
            </a:r>
            <a:endParaRPr lang="en-US" sz="16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C8DE2E61-A630-A440-A5FE-64C077E8F33A}" type="slidenum">
              <a:rPr lang="en-US" smtClean="0"/>
              <a:t>14</a:t>
            </a:fld>
            <a:endParaRPr lang="en-US"/>
          </a:p>
        </p:txBody>
      </p:sp>
    </p:spTree>
    <p:extLst>
      <p:ext uri="{BB962C8B-B14F-4D97-AF65-F5344CB8AC3E}">
        <p14:creationId xmlns:p14="http://schemas.microsoft.com/office/powerpoint/2010/main" val="115461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2453"/>
            <a:ext cx="5729990" cy="4118548"/>
          </a:xfrm>
        </p:spPr>
        <p:txBody>
          <a:bodyPr/>
          <a:lstStyle/>
          <a:p>
            <a:pPr lvl="0">
              <a:lnSpc>
                <a:spcPct val="200000"/>
              </a:lnSpc>
            </a:pPr>
            <a:r>
              <a:rPr lang="en-US" sz="1600" b="1" kern="1200" dirty="0" smtClean="0">
                <a:solidFill>
                  <a:schemeClr val="tx1"/>
                </a:solidFill>
                <a:effectLst/>
              </a:rPr>
              <a:t>This is comparing diff social media platforms as sources of news.</a:t>
            </a:r>
          </a:p>
          <a:p>
            <a:pPr lvl="0">
              <a:lnSpc>
                <a:spcPct val="200000"/>
              </a:lnSpc>
            </a:pPr>
            <a:endParaRPr lang="en-US" sz="1600" b="1" kern="1200" dirty="0" smtClean="0">
              <a:solidFill>
                <a:schemeClr val="tx1"/>
              </a:solidFill>
              <a:effectLst/>
            </a:endParaRPr>
          </a:p>
          <a:p>
            <a:r>
              <a:rPr lang="en-US" sz="1600" dirty="0" smtClean="0"/>
              <a:t>White</a:t>
            </a:r>
            <a:r>
              <a:rPr lang="en-US" sz="1600" baseline="0" dirty="0" smtClean="0"/>
              <a:t> circles -- % of US adults use each social media platform.</a:t>
            </a:r>
            <a:r>
              <a:rPr lang="en-US" sz="1600" dirty="0" smtClean="0"/>
              <a:t>  </a:t>
            </a:r>
          </a:p>
          <a:p>
            <a:r>
              <a:rPr lang="en-US" sz="1600" baseline="0" dirty="0" smtClean="0"/>
              <a:t>Pink circles -- % who get their news from each.</a:t>
            </a:r>
          </a:p>
          <a:p>
            <a:endParaRPr lang="en-US" sz="1600" baseline="0" dirty="0" smtClean="0"/>
          </a:p>
          <a:p>
            <a:pPr lvl="0">
              <a:lnSpc>
                <a:spcPct val="200000"/>
              </a:lnSpc>
            </a:pPr>
            <a:r>
              <a:rPr lang="en-US" sz="1600" b="1" kern="1200" dirty="0" smtClean="0">
                <a:solidFill>
                  <a:schemeClr val="tx1"/>
                </a:solidFill>
                <a:effectLst/>
              </a:rPr>
              <a:t>80% of social media click-</a:t>
            </a:r>
            <a:r>
              <a:rPr lang="en-US" sz="1600" b="1" kern="1200" dirty="0" err="1" smtClean="0">
                <a:solidFill>
                  <a:schemeClr val="tx1"/>
                </a:solidFill>
                <a:effectLst/>
              </a:rPr>
              <a:t>throughs</a:t>
            </a:r>
            <a:r>
              <a:rPr lang="en-US" sz="1600" b="1" kern="1200" dirty="0" smtClean="0">
                <a:solidFill>
                  <a:schemeClr val="tx1"/>
                </a:solidFill>
                <a:effectLst/>
              </a:rPr>
              <a:t> are coming from Facebook. The remaining 20% is split between all of these.</a:t>
            </a:r>
            <a:br>
              <a:rPr lang="en-US" sz="1600" b="1" kern="1200" dirty="0" smtClean="0">
                <a:solidFill>
                  <a:schemeClr val="tx1"/>
                </a:solidFill>
                <a:effectLst/>
              </a:rPr>
            </a:br>
            <a:r>
              <a:rPr lang="en-US" sz="1600" kern="1200" dirty="0" smtClean="0">
                <a:solidFill>
                  <a:schemeClr val="tx1"/>
                </a:solidFill>
                <a:effectLst/>
              </a:rPr>
              <a:t>Twitter 15%. </a:t>
            </a:r>
          </a:p>
          <a:p>
            <a:pPr lvl="0">
              <a:lnSpc>
                <a:spcPct val="200000"/>
              </a:lnSpc>
            </a:pPr>
            <a:endParaRPr lang="en-US" sz="1600" kern="1200" dirty="0" smtClean="0">
              <a:solidFill>
                <a:schemeClr val="tx1"/>
              </a:solidFill>
              <a:effectLst/>
            </a:endParaRPr>
          </a:p>
          <a:p>
            <a:pPr lvl="0">
              <a:lnSpc>
                <a:spcPct val="200000"/>
              </a:lnSpc>
            </a:pPr>
            <a:r>
              <a:rPr lang="en-US" sz="1600" kern="1200" dirty="0" smtClean="0">
                <a:solidFill>
                  <a:schemeClr val="tx1"/>
                </a:solidFill>
                <a:effectLst/>
              </a:rPr>
              <a:t>You can see</a:t>
            </a:r>
            <a:r>
              <a:rPr lang="en-US" sz="1600" kern="1200" baseline="0" dirty="0" smtClean="0">
                <a:solidFill>
                  <a:schemeClr val="tx1"/>
                </a:solidFill>
                <a:effectLst/>
              </a:rPr>
              <a:t> the difference between FB and all other platforms. </a:t>
            </a:r>
            <a:endParaRPr lang="en-US" sz="1600" kern="1200" dirty="0" smtClean="0">
              <a:solidFill>
                <a:schemeClr val="tx1"/>
              </a:solidFill>
              <a:effectLst/>
            </a:endParaRPr>
          </a:p>
          <a:p>
            <a:endParaRPr lang="en-US" sz="1600" baseline="0" dirty="0" smtClean="0"/>
          </a:p>
          <a:p>
            <a:endParaRPr lang="en-US" sz="1600" baseline="0" dirty="0" smtClean="0"/>
          </a:p>
        </p:txBody>
      </p:sp>
      <p:sp>
        <p:nvSpPr>
          <p:cNvPr id="4" name="Slide Number Placeholder 3"/>
          <p:cNvSpPr>
            <a:spLocks noGrp="1"/>
          </p:cNvSpPr>
          <p:nvPr>
            <p:ph type="sldNum" sz="quarter" idx="10"/>
          </p:nvPr>
        </p:nvSpPr>
        <p:spPr/>
        <p:txBody>
          <a:bodyPr/>
          <a:lstStyle/>
          <a:p>
            <a:fld id="{C8DE2E61-A630-A440-A5FE-64C077E8F33A}" type="slidenum">
              <a:rPr lang="en-US" smtClean="0"/>
              <a:t>15</a:t>
            </a:fld>
            <a:endParaRPr lang="en-US"/>
          </a:p>
        </p:txBody>
      </p:sp>
    </p:spTree>
    <p:extLst>
      <p:ext uri="{BB962C8B-B14F-4D97-AF65-F5344CB8AC3E}">
        <p14:creationId xmlns:p14="http://schemas.microsoft.com/office/powerpoint/2010/main" val="45767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200000"/>
              </a:lnSpc>
            </a:pPr>
            <a:endParaRPr lang="en-US" sz="1200" kern="1200" dirty="0" smtClean="0">
              <a:solidFill>
                <a:schemeClr val="tx1"/>
              </a:solidFill>
              <a:effectLst/>
              <a:latin typeface="+mn-lt"/>
              <a:ea typeface="+mn-ea"/>
              <a:cs typeface="+mn-cs"/>
            </a:endParaRPr>
          </a:p>
          <a:p>
            <a:pPr lvl="0">
              <a:lnSpc>
                <a:spcPct val="200000"/>
              </a:lnSpc>
            </a:pPr>
            <a:r>
              <a:rPr lang="en-US" sz="1600" kern="1200" dirty="0" smtClean="0">
                <a:solidFill>
                  <a:schemeClr val="tx1"/>
                </a:solidFill>
                <a:effectLst/>
                <a:latin typeface="+mn-lt"/>
                <a:ea typeface="+mn-ea"/>
                <a:cs typeface="+mn-cs"/>
              </a:rPr>
              <a:t>The good news is </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human to human.</a:t>
            </a:r>
          </a:p>
          <a:p>
            <a:pPr lvl="0">
              <a:lnSpc>
                <a:spcPct val="200000"/>
              </a:lnSpc>
            </a:pPr>
            <a:endParaRPr lang="en-US" sz="1200" kern="1200" dirty="0" smtClean="0">
              <a:solidFill>
                <a:schemeClr val="tx1"/>
              </a:solidFill>
              <a:effectLst/>
              <a:latin typeface="+mn-lt"/>
              <a:ea typeface="+mn-ea"/>
              <a:cs typeface="+mn-cs"/>
            </a:endParaRPr>
          </a:p>
          <a:p>
            <a:pPr lvl="0">
              <a:lnSpc>
                <a:spcPct val="200000"/>
              </a:lnSpc>
            </a:pPr>
            <a:endParaRPr lang="en-US" sz="9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DE2E61-A630-A440-A5FE-64C077E8F33A}" type="slidenum">
              <a:rPr lang="en-US" smtClean="0"/>
              <a:t>16</a:t>
            </a:fld>
            <a:endParaRPr lang="en-US"/>
          </a:p>
        </p:txBody>
      </p:sp>
    </p:spTree>
    <p:extLst>
      <p:ext uri="{BB962C8B-B14F-4D97-AF65-F5344CB8AC3E}">
        <p14:creationId xmlns:p14="http://schemas.microsoft.com/office/powerpoint/2010/main" val="309766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smtClean="0">
                <a:latin typeface="Gill Sans SemiBold" charset="0"/>
                <a:ea typeface="Gill Sans SemiBold" charset="0"/>
                <a:cs typeface="Gill Sans SemiBold" charset="0"/>
              </a:rPr>
              <a:t>60% of people </a:t>
            </a:r>
            <a:r>
              <a:rPr lang="en-US" sz="1600" b="0" i="1" dirty="0" smtClean="0">
                <a:latin typeface="Gill Sans SemiBold" charset="0"/>
                <a:ea typeface="Gill Sans SemiBold" charset="0"/>
                <a:cs typeface="Gill Sans SemiBold" charset="0"/>
              </a:rPr>
              <a:t>cannot </a:t>
            </a:r>
            <a:r>
              <a:rPr lang="en-US" sz="1600" b="0" dirty="0" smtClean="0">
                <a:latin typeface="Gill Sans SemiBold" charset="0"/>
                <a:ea typeface="Gill Sans SemiBold" charset="0"/>
                <a:cs typeface="Gill Sans SemiBold" charset="0"/>
              </a:rPr>
              <a:t>consistently</a:t>
            </a:r>
            <a:r>
              <a:rPr lang="en-US" sz="1600" b="0" i="1" dirty="0" smtClean="0">
                <a:latin typeface="Gill Sans SemiBold" charset="0"/>
                <a:ea typeface="Gill Sans SemiBold" charset="0"/>
                <a:cs typeface="Gill Sans SemiBold" charset="0"/>
              </a:rPr>
              <a:t> </a:t>
            </a:r>
            <a:r>
              <a:rPr lang="en-US" sz="1600" b="0" dirty="0" smtClean="0">
                <a:latin typeface="Gill Sans SemiBold" charset="0"/>
                <a:ea typeface="Gill Sans SemiBold" charset="0"/>
                <a:cs typeface="Gill Sans SemiBold" charset="0"/>
              </a:rPr>
              <a:t>recall the source of a story just </a:t>
            </a:r>
            <a:r>
              <a:rPr lang="en-US" sz="1600" b="0" i="1" dirty="0" smtClean="0">
                <a:latin typeface="Gill Sans SemiBold" charset="0"/>
                <a:ea typeface="Gill Sans SemiBold" charset="0"/>
                <a:cs typeface="Gill Sans SemiBold" charset="0"/>
              </a:rPr>
              <a:t>2 hours</a:t>
            </a:r>
            <a:r>
              <a:rPr lang="en-US" sz="1600" b="0" dirty="0" smtClean="0">
                <a:latin typeface="Gill Sans SemiBold" charset="0"/>
                <a:ea typeface="Gill Sans SemiBold" charset="0"/>
                <a:cs typeface="Gill Sans SemiBold" charset="0"/>
              </a:rPr>
              <a:t> after reading it. </a:t>
            </a:r>
            <a:r>
              <a:rPr lang="en-US" sz="1600" b="0" dirty="0" smtClean="0"/>
              <a:t> </a:t>
            </a:r>
          </a:p>
          <a:p>
            <a:endParaRPr lang="en-US" sz="1600" b="0" dirty="0" smtClean="0"/>
          </a:p>
          <a:p>
            <a:r>
              <a:rPr lang="en-US" sz="1600" b="0" dirty="0" smtClean="0"/>
              <a:t>What does</a:t>
            </a:r>
            <a:r>
              <a:rPr lang="en-US" sz="1600" b="0" baseline="0" dirty="0" smtClean="0"/>
              <a:t> this mean for attracting people back to our news sites over and over? Social media and e-newsletters are the top drivers of traffic to online news. </a:t>
            </a:r>
            <a:endParaRPr lang="en-US" sz="1600" b="0" dirty="0"/>
          </a:p>
        </p:txBody>
      </p:sp>
      <p:sp>
        <p:nvSpPr>
          <p:cNvPr id="4" name="Slide Number Placeholder 3"/>
          <p:cNvSpPr>
            <a:spLocks noGrp="1"/>
          </p:cNvSpPr>
          <p:nvPr>
            <p:ph type="sldNum" sz="quarter" idx="10"/>
          </p:nvPr>
        </p:nvSpPr>
        <p:spPr/>
        <p:txBody>
          <a:bodyPr/>
          <a:lstStyle/>
          <a:p>
            <a:fld id="{C8DE2E61-A630-A440-A5FE-64C077E8F33A}" type="slidenum">
              <a:rPr lang="en-US" smtClean="0"/>
              <a:t>17</a:t>
            </a:fld>
            <a:endParaRPr lang="en-US"/>
          </a:p>
        </p:txBody>
      </p:sp>
    </p:spTree>
    <p:extLst>
      <p:ext uri="{BB962C8B-B14F-4D97-AF65-F5344CB8AC3E}">
        <p14:creationId xmlns:p14="http://schemas.microsoft.com/office/powerpoint/2010/main" val="1720185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18991"/>
          </a:xfrm>
        </p:spPr>
        <p:txBody>
          <a:bodyPr/>
          <a:lstStyle/>
          <a:p>
            <a:endParaRPr lang="en-US" sz="1400" b="1" dirty="0" smtClean="0">
              <a:latin typeface="Gill Sans SemiBold" charset="0"/>
              <a:ea typeface="Gill Sans SemiBold" charset="0"/>
              <a:cs typeface="Gill Sans SemiBold" charset="0"/>
            </a:endParaRPr>
          </a:p>
          <a:p>
            <a:r>
              <a:rPr lang="en-US" sz="1600" b="1" dirty="0" smtClean="0">
                <a:latin typeface="Gill Sans SemiBold" charset="0"/>
                <a:ea typeface="Gill Sans SemiBold" charset="0"/>
                <a:cs typeface="Gill Sans SemiBold" charset="0"/>
              </a:rPr>
              <a:t>So E-NEWSLETTERS deserve</a:t>
            </a:r>
            <a:r>
              <a:rPr lang="en-US" sz="1600" b="1" baseline="0" dirty="0" smtClean="0">
                <a:latin typeface="Gill Sans SemiBold" charset="0"/>
                <a:ea typeface="Gill Sans SemiBold" charset="0"/>
                <a:cs typeface="Gill Sans SemiBold" charset="0"/>
              </a:rPr>
              <a:t> careful attention. </a:t>
            </a:r>
            <a:br>
              <a:rPr lang="en-US" sz="1600" b="1" baseline="0" dirty="0" smtClean="0">
                <a:latin typeface="Gill Sans SemiBold" charset="0"/>
                <a:ea typeface="Gill Sans SemiBold" charset="0"/>
                <a:cs typeface="Gill Sans SemiBold" charset="0"/>
              </a:rPr>
            </a:br>
            <a:r>
              <a:rPr lang="en-US" sz="1600" b="1" baseline="0" dirty="0" smtClean="0">
                <a:latin typeface="Gill Sans SemiBold" charset="0"/>
                <a:ea typeface="Gill Sans SemiBold" charset="0"/>
                <a:cs typeface="Gill Sans SemiBold" charset="0"/>
              </a:rPr>
              <a:t/>
            </a:r>
            <a:br>
              <a:rPr lang="en-US" sz="1600" b="1" baseline="0" dirty="0" smtClean="0">
                <a:latin typeface="Gill Sans SemiBold" charset="0"/>
                <a:ea typeface="Gill Sans SemiBold" charset="0"/>
                <a:cs typeface="Gill Sans SemiBold" charset="0"/>
              </a:rPr>
            </a:br>
            <a:r>
              <a:rPr lang="en-US" sz="1600" b="1" baseline="0" dirty="0" smtClean="0">
                <a:latin typeface="Gill Sans SemiBold" charset="0"/>
                <a:ea typeface="Gill Sans SemiBold" charset="0"/>
                <a:cs typeface="Gill Sans SemiBold" charset="0"/>
              </a:rPr>
              <a:t>The last part is not from the Pew study, but from round-ups of best online practices.</a:t>
            </a:r>
            <a:r>
              <a:rPr lang="en-US" sz="1600" dirty="0" smtClean="0">
                <a:latin typeface="Gill Sans" charset="0"/>
                <a:ea typeface="Gill Sans" charset="0"/>
                <a:cs typeface="Gill Sans" charset="0"/>
              </a:rPr>
              <a:t/>
            </a:r>
            <a:br>
              <a:rPr lang="en-US" sz="1600" dirty="0" smtClean="0">
                <a:latin typeface="Gill Sans" charset="0"/>
                <a:ea typeface="Gill Sans" charset="0"/>
                <a:cs typeface="Gill Sans" charset="0"/>
              </a:rPr>
            </a:br>
            <a:endParaRPr lang="en-US" sz="1600" dirty="0" smtClean="0">
              <a:latin typeface="Gill Sans" charset="0"/>
              <a:ea typeface="Gill Sans" charset="0"/>
              <a:cs typeface="Gill Sans" charset="0"/>
            </a:endParaRPr>
          </a:p>
          <a:p>
            <a:r>
              <a:rPr lang="en-US" sz="1600" dirty="0" smtClean="0">
                <a:latin typeface="Gill Sans" charset="0"/>
                <a:ea typeface="Gill Sans" charset="0"/>
                <a:cs typeface="Gill Sans" charset="0"/>
              </a:rPr>
              <a:t>Info re Digital Native news publications. NOT online versions of print newspapers. Rather, news sources that exist only online.</a:t>
            </a:r>
          </a:p>
          <a:p>
            <a:endParaRPr lang="en-US" sz="1200" dirty="0" smtClean="0">
              <a:latin typeface="Gill Sans" charset="0"/>
              <a:ea typeface="Gill Sans" charset="0"/>
              <a:cs typeface="Gill Sans" charset="0"/>
            </a:endParaRPr>
          </a:p>
          <a:p>
            <a:endParaRPr lang="en-US" dirty="0"/>
          </a:p>
        </p:txBody>
      </p:sp>
      <p:sp>
        <p:nvSpPr>
          <p:cNvPr id="4" name="Slide Number Placeholder 3"/>
          <p:cNvSpPr>
            <a:spLocks noGrp="1"/>
          </p:cNvSpPr>
          <p:nvPr>
            <p:ph type="sldNum" sz="quarter" idx="10"/>
          </p:nvPr>
        </p:nvSpPr>
        <p:spPr/>
        <p:txBody>
          <a:bodyPr/>
          <a:lstStyle/>
          <a:p>
            <a:fld id="{C8DE2E61-A630-A440-A5FE-64C077E8F33A}" type="slidenum">
              <a:rPr lang="en-US" smtClean="0"/>
              <a:t>18</a:t>
            </a:fld>
            <a:endParaRPr lang="en-US"/>
          </a:p>
        </p:txBody>
      </p:sp>
    </p:spTree>
    <p:extLst>
      <p:ext uri="{BB962C8B-B14F-4D97-AF65-F5344CB8AC3E}">
        <p14:creationId xmlns:p14="http://schemas.microsoft.com/office/powerpoint/2010/main" val="446340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2438"/>
            <a:ext cx="5486400" cy="3086100"/>
          </a:xfrm>
        </p:spPr>
      </p:sp>
      <p:sp>
        <p:nvSpPr>
          <p:cNvPr id="3" name="Notes Placeholder 2"/>
          <p:cNvSpPr>
            <a:spLocks noGrp="1"/>
          </p:cNvSpPr>
          <p:nvPr>
            <p:ph type="body" idx="1"/>
          </p:nvPr>
        </p:nvSpPr>
        <p:spPr>
          <a:xfrm>
            <a:off x="685800" y="3702570"/>
            <a:ext cx="5486400" cy="4766873"/>
          </a:xfrm>
        </p:spPr>
        <p:txBody>
          <a:bodyPr/>
          <a:lstStyle/>
          <a:p>
            <a:pPr lvl="1">
              <a:spcAft>
                <a:spcPts val="1200"/>
              </a:spcAft>
            </a:pPr>
            <a:r>
              <a:rPr lang="en-US" sz="1600" dirty="0" smtClean="0">
                <a:latin typeface="Gill Sans" charset="0"/>
                <a:ea typeface="Gill Sans" charset="0"/>
                <a:cs typeface="Gill Sans" charset="0"/>
              </a:rPr>
              <a:t>Finally, I</a:t>
            </a:r>
            <a:r>
              <a:rPr lang="uk-UA" sz="1600" dirty="0" smtClean="0">
                <a:latin typeface="Gill Sans" charset="0"/>
                <a:ea typeface="Gill Sans" charset="0"/>
                <a:cs typeface="Gill Sans" charset="0"/>
              </a:rPr>
              <a:t>’</a:t>
            </a:r>
            <a:r>
              <a:rPr lang="en-US" sz="1600" dirty="0" smtClean="0">
                <a:latin typeface="Gill Sans" charset="0"/>
                <a:ea typeface="Gill Sans" charset="0"/>
                <a:cs typeface="Gill Sans" charset="0"/>
              </a:rPr>
              <a:t>m going to talk about IDEAL HEADLINE</a:t>
            </a:r>
            <a:r>
              <a:rPr lang="en-US" sz="1600" baseline="0" dirty="0" smtClean="0">
                <a:latin typeface="Gill Sans" charset="0"/>
                <a:ea typeface="Gill Sans" charset="0"/>
                <a:cs typeface="Gill Sans" charset="0"/>
              </a:rPr>
              <a:t> LENGTH</a:t>
            </a:r>
          </a:p>
          <a:p>
            <a:pPr lvl="1"/>
            <a:r>
              <a:rPr lang="en-US" sz="1600" b="1" dirty="0" smtClean="0">
                <a:latin typeface="Gill Sans SemiBold" charset="0"/>
                <a:ea typeface="Gill Sans SemiBold" charset="0"/>
                <a:cs typeface="Gill Sans SemiBold" charset="0"/>
              </a:rPr>
              <a:t>Round-up of best practices for:</a:t>
            </a:r>
          </a:p>
          <a:p>
            <a:pPr lvl="1"/>
            <a:r>
              <a:rPr lang="en-US" sz="1600" dirty="0" smtClean="0">
                <a:latin typeface="Gill Sans" charset="0"/>
                <a:ea typeface="Gill Sans" charset="0"/>
                <a:cs typeface="Gill Sans" charset="0"/>
              </a:rPr>
              <a:t/>
            </a:r>
            <a:br>
              <a:rPr lang="en-US" sz="1600" dirty="0" smtClean="0">
                <a:latin typeface="Gill Sans" charset="0"/>
                <a:ea typeface="Gill Sans" charset="0"/>
                <a:cs typeface="Gill Sans" charset="0"/>
              </a:rPr>
            </a:br>
            <a:r>
              <a:rPr lang="en-US" sz="1600" dirty="0" smtClean="0">
                <a:latin typeface="Gill Sans" charset="0"/>
                <a:ea typeface="Gill Sans" charset="0"/>
                <a:cs typeface="Gill Sans" charset="0"/>
              </a:rPr>
              <a:t>social media</a:t>
            </a:r>
          </a:p>
          <a:p>
            <a:pPr lvl="1">
              <a:lnSpc>
                <a:spcPct val="150000"/>
              </a:lnSpc>
            </a:pPr>
            <a:r>
              <a:rPr lang="en-US" sz="1600" dirty="0" smtClean="0">
                <a:latin typeface="Gill Sans" charset="0"/>
                <a:ea typeface="Gill Sans" charset="0"/>
                <a:cs typeface="Gill Sans" charset="0"/>
              </a:rPr>
              <a:t>SEO (clarity)</a:t>
            </a:r>
          </a:p>
          <a:p>
            <a:pPr lvl="1">
              <a:lnSpc>
                <a:spcPct val="150000"/>
              </a:lnSpc>
            </a:pPr>
            <a:r>
              <a:rPr lang="en-US" sz="1600" dirty="0" smtClean="0">
                <a:latin typeface="Gill Sans" charset="0"/>
                <a:ea typeface="Gill Sans" charset="0"/>
                <a:cs typeface="Gill Sans" charset="0"/>
              </a:rPr>
              <a:t>e-newsletter opens </a:t>
            </a:r>
            <a:br>
              <a:rPr lang="en-US" sz="1600" dirty="0" smtClean="0">
                <a:latin typeface="Gill Sans" charset="0"/>
                <a:ea typeface="Gill Sans" charset="0"/>
                <a:cs typeface="Gill Sans" charset="0"/>
              </a:rPr>
            </a:br>
            <a:r>
              <a:rPr lang="en-US" sz="1600" dirty="0" smtClean="0">
                <a:latin typeface="Gill Sans" charset="0"/>
                <a:ea typeface="Gill Sans" charset="0"/>
                <a:cs typeface="Gill Sans" charset="0"/>
              </a:rPr>
              <a:t>    (subject lines) –</a:t>
            </a:r>
            <a:r>
              <a:rPr lang="en-US" sz="1600" baseline="0" dirty="0" smtClean="0">
                <a:latin typeface="Gill Sans" charset="0"/>
                <a:ea typeface="Gill Sans" charset="0"/>
                <a:cs typeface="Gill Sans" charset="0"/>
              </a:rPr>
              <a:t> </a:t>
            </a:r>
            <a:r>
              <a:rPr lang="en-US" sz="1600" b="1" baseline="0" dirty="0" smtClean="0">
                <a:latin typeface="Gill Sans" charset="0"/>
                <a:ea typeface="Gill Sans" charset="0"/>
                <a:cs typeface="Gill Sans" charset="0"/>
              </a:rPr>
              <a:t>does the subject line motivate the reader to open the email?</a:t>
            </a:r>
            <a:endParaRPr lang="en-US" sz="1600" b="1" dirty="0" smtClean="0">
              <a:latin typeface="Gill Sans" charset="0"/>
              <a:ea typeface="Gill Sans" charset="0"/>
              <a:cs typeface="Gill Sans" charset="0"/>
            </a:endParaRPr>
          </a:p>
          <a:p>
            <a:pPr lvl="1">
              <a:lnSpc>
                <a:spcPct val="150000"/>
              </a:lnSpc>
            </a:pPr>
            <a:r>
              <a:rPr lang="en-US" sz="1600" dirty="0" smtClean="0">
                <a:latin typeface="Gill Sans" charset="0"/>
                <a:ea typeface="Gill Sans" charset="0"/>
                <a:cs typeface="Gill Sans" charset="0"/>
              </a:rPr>
              <a:t>e-newsletter click-</a:t>
            </a:r>
            <a:r>
              <a:rPr lang="en-US" sz="1600" dirty="0" err="1" smtClean="0">
                <a:latin typeface="Gill Sans" charset="0"/>
                <a:ea typeface="Gill Sans" charset="0"/>
                <a:cs typeface="Gill Sans" charset="0"/>
              </a:rPr>
              <a:t>throughs</a:t>
            </a:r>
            <a:r>
              <a:rPr lang="en-US" sz="1600" dirty="0" smtClean="0">
                <a:latin typeface="Gill Sans" charset="0"/>
                <a:ea typeface="Gill Sans" charset="0"/>
                <a:cs typeface="Gill Sans" charset="0"/>
              </a:rPr>
              <a:t> </a:t>
            </a:r>
            <a:r>
              <a:rPr lang="en-US" sz="1600" b="1" dirty="0" smtClean="0">
                <a:latin typeface="Gill Sans" charset="0"/>
                <a:ea typeface="Gill Sans" charset="0"/>
                <a:cs typeface="Gill Sans" charset="0"/>
              </a:rPr>
              <a:t>– and once</a:t>
            </a:r>
            <a:r>
              <a:rPr lang="en-US" sz="1600" b="1" baseline="0" dirty="0" smtClean="0">
                <a:latin typeface="Gill Sans" charset="0"/>
                <a:ea typeface="Gill Sans" charset="0"/>
                <a:cs typeface="Gill Sans" charset="0"/>
              </a:rPr>
              <a:t> the email is open, does the headline spur them to click on the headline and read more?</a:t>
            </a:r>
            <a:endParaRPr lang="en-US" sz="1600" dirty="0" smtClean="0">
              <a:latin typeface="Gill Sans" charset="0"/>
              <a:ea typeface="Gill Sans" charset="0"/>
              <a:cs typeface="Gill Sans" charset="0"/>
            </a:endParaRPr>
          </a:p>
          <a:p>
            <a:pPr marL="914400" lvl="1" indent="-457200">
              <a:spcAft>
                <a:spcPts val="1200"/>
              </a:spcAft>
              <a:buFont typeface="Arial" charset="0"/>
              <a:buChar char="•"/>
            </a:pPr>
            <a:endParaRPr lang="en-US" sz="1600" dirty="0" smtClean="0">
              <a:latin typeface="Gill Sans" charset="0"/>
              <a:ea typeface="Gill Sans" charset="0"/>
              <a:cs typeface="Gill Sans" charset="0"/>
            </a:endParaRPr>
          </a:p>
        </p:txBody>
      </p:sp>
      <p:sp>
        <p:nvSpPr>
          <p:cNvPr id="4" name="Slide Number Placeholder 3"/>
          <p:cNvSpPr>
            <a:spLocks noGrp="1"/>
          </p:cNvSpPr>
          <p:nvPr>
            <p:ph type="sldNum" sz="quarter" idx="10"/>
          </p:nvPr>
        </p:nvSpPr>
        <p:spPr/>
        <p:txBody>
          <a:bodyPr/>
          <a:lstStyle/>
          <a:p>
            <a:fld id="{C8DE2E61-A630-A440-A5FE-64C077E8F33A}" type="slidenum">
              <a:rPr lang="en-US" smtClean="0"/>
              <a:t>19</a:t>
            </a:fld>
            <a:endParaRPr lang="en-US"/>
          </a:p>
        </p:txBody>
      </p:sp>
    </p:spTree>
    <p:extLst>
      <p:ext uri="{BB962C8B-B14F-4D97-AF65-F5344CB8AC3E}">
        <p14:creationId xmlns:p14="http://schemas.microsoft.com/office/powerpoint/2010/main" val="185061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All the research</a:t>
            </a:r>
            <a:r>
              <a:rPr lang="en-US" sz="1600" kern="1200" baseline="0" dirty="0" smtClean="0">
                <a:solidFill>
                  <a:schemeClr val="tx1"/>
                </a:solidFill>
                <a:effectLst/>
                <a:latin typeface="+mn-lt"/>
                <a:ea typeface="+mn-ea"/>
                <a:cs typeface="+mn-cs"/>
              </a:rPr>
              <a:t> on online news engagement emphasizes that the</a:t>
            </a:r>
            <a:r>
              <a:rPr lang="en-US" sz="1600" kern="1200" dirty="0" smtClean="0">
                <a:solidFill>
                  <a:schemeClr val="tx1"/>
                </a:solidFill>
                <a:effectLst/>
                <a:latin typeface="+mn-lt"/>
                <a:ea typeface="+mn-ea"/>
                <a:cs typeface="+mn-cs"/>
              </a:rPr>
              <a:t> first goal is to create quality content—text, images, or video — the main factor in how well it will perform online is the quality of the content. </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So, starting with that premise-- once you have excellent content -- how can you ensure you're not impeding your own success.</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Traditional media sources—in order to succeed or survive financially—now focus on how to monetize digital news by sharing it through social media. This is a shift: It’s not about having the big scoop.</a:t>
            </a:r>
          </a:p>
          <a:p>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E2E61-A630-A440-A5FE-64C077E8F33A}" type="slidenum">
              <a:rPr lang="en-US" smtClean="0"/>
              <a:t>2</a:t>
            </a:fld>
            <a:endParaRPr lang="en-US"/>
          </a:p>
        </p:txBody>
      </p:sp>
    </p:spTree>
    <p:extLst>
      <p:ext uri="{BB962C8B-B14F-4D97-AF65-F5344CB8AC3E}">
        <p14:creationId xmlns:p14="http://schemas.microsoft.com/office/powerpoint/2010/main" val="2089018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3088"/>
            <a:ext cx="5486400" cy="3086100"/>
          </a:xfrm>
        </p:spPr>
      </p:sp>
      <p:sp>
        <p:nvSpPr>
          <p:cNvPr id="3" name="Notes Placeholder 2"/>
          <p:cNvSpPr>
            <a:spLocks noGrp="1"/>
          </p:cNvSpPr>
          <p:nvPr>
            <p:ph type="body" idx="1"/>
          </p:nvPr>
        </p:nvSpPr>
        <p:spPr>
          <a:xfrm>
            <a:off x="685800" y="3912434"/>
            <a:ext cx="5486400" cy="4497049"/>
          </a:xfrm>
        </p:spPr>
        <p:txBody>
          <a:bodyPr/>
          <a:lstStyle/>
          <a:p>
            <a:pPr marL="457200" lvl="1" indent="0">
              <a:spcAft>
                <a:spcPts val="1200"/>
              </a:spcAft>
              <a:buFont typeface="Arial" charset="0"/>
              <a:buNone/>
            </a:pPr>
            <a:r>
              <a:rPr lang="en-US" sz="1600" dirty="0" smtClean="0">
                <a:latin typeface="Gill Sans" charset="0"/>
                <a:ea typeface="Gill Sans" charset="0"/>
                <a:cs typeface="Gill Sans" charset="0"/>
              </a:rPr>
              <a:t>Drawing from a large number of sources, there’s a great deal of agreement around headline length</a:t>
            </a:r>
          </a:p>
        </p:txBody>
      </p:sp>
      <p:sp>
        <p:nvSpPr>
          <p:cNvPr id="4" name="Slide Number Placeholder 3"/>
          <p:cNvSpPr>
            <a:spLocks noGrp="1"/>
          </p:cNvSpPr>
          <p:nvPr>
            <p:ph type="sldNum" sz="quarter" idx="10"/>
          </p:nvPr>
        </p:nvSpPr>
        <p:spPr/>
        <p:txBody>
          <a:bodyPr/>
          <a:lstStyle/>
          <a:p>
            <a:fld id="{C8DE2E61-A630-A440-A5FE-64C077E8F33A}" type="slidenum">
              <a:rPr lang="en-US" smtClean="0"/>
              <a:t>20</a:t>
            </a:fld>
            <a:endParaRPr lang="en-US"/>
          </a:p>
        </p:txBody>
      </p:sp>
    </p:spTree>
    <p:extLst>
      <p:ext uri="{BB962C8B-B14F-4D97-AF65-F5344CB8AC3E}">
        <p14:creationId xmlns:p14="http://schemas.microsoft.com/office/powerpoint/2010/main" val="975311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8150"/>
            <a:ext cx="5486400" cy="3086100"/>
          </a:xfrm>
        </p:spPr>
      </p:sp>
      <p:sp>
        <p:nvSpPr>
          <p:cNvPr id="3" name="Notes Placeholder 2"/>
          <p:cNvSpPr>
            <a:spLocks noGrp="1"/>
          </p:cNvSpPr>
          <p:nvPr>
            <p:ph type="body" idx="1"/>
          </p:nvPr>
        </p:nvSpPr>
        <p:spPr>
          <a:xfrm>
            <a:off x="685800" y="3747541"/>
            <a:ext cx="5486400" cy="4937672"/>
          </a:xfrm>
        </p:spPr>
        <p:txBody>
          <a:bodyPr/>
          <a:lstStyle/>
          <a:p>
            <a:r>
              <a:rPr lang="en-US" dirty="0" smtClean="0"/>
              <a:t>Each</a:t>
            </a:r>
            <a:r>
              <a:rPr lang="en-US" baseline="0" dirty="0" smtClean="0"/>
              <a:t> has 6 words and 35 characters. Each conveys clear content.</a:t>
            </a:r>
            <a:endParaRPr lang="en-US" dirty="0"/>
          </a:p>
        </p:txBody>
      </p:sp>
      <p:sp>
        <p:nvSpPr>
          <p:cNvPr id="4" name="Slide Number Placeholder 3"/>
          <p:cNvSpPr>
            <a:spLocks noGrp="1"/>
          </p:cNvSpPr>
          <p:nvPr>
            <p:ph type="sldNum" sz="quarter" idx="10"/>
          </p:nvPr>
        </p:nvSpPr>
        <p:spPr/>
        <p:txBody>
          <a:bodyPr/>
          <a:lstStyle/>
          <a:p>
            <a:fld id="{C8DE2E61-A630-A440-A5FE-64C077E8F33A}" type="slidenum">
              <a:rPr lang="en-US" smtClean="0"/>
              <a:t>21</a:t>
            </a:fld>
            <a:endParaRPr lang="en-US"/>
          </a:p>
        </p:txBody>
      </p:sp>
    </p:spTree>
    <p:extLst>
      <p:ext uri="{BB962C8B-B14F-4D97-AF65-F5344CB8AC3E}">
        <p14:creationId xmlns:p14="http://schemas.microsoft.com/office/powerpoint/2010/main" val="11614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37483"/>
            <a:ext cx="5486400" cy="4178508"/>
          </a:xfrm>
        </p:spPr>
        <p:txBody>
          <a:bodyPr/>
          <a:lstStyle/>
          <a:p>
            <a:r>
              <a:rPr lang="en-US" sz="1600" dirty="0" smtClean="0"/>
              <a:t>Each of these </a:t>
            </a:r>
            <a:r>
              <a:rPr lang="en-US" sz="1600" dirty="0" err="1" smtClean="0"/>
              <a:t>headilnes</a:t>
            </a:r>
            <a:r>
              <a:rPr lang="en-US" sz="1600" dirty="0" smtClean="0"/>
              <a:t> conveys the same information, but one is much</a:t>
            </a:r>
            <a:r>
              <a:rPr lang="en-US" sz="1600" baseline="0" dirty="0" smtClean="0"/>
              <a:t> shorter, </a:t>
            </a:r>
          </a:p>
          <a:p>
            <a:endParaRPr lang="en-US" sz="1600" baseline="0" dirty="0" smtClean="0"/>
          </a:p>
          <a:p>
            <a:r>
              <a:rPr lang="en-US" sz="1600" baseline="0" dirty="0" smtClean="0"/>
              <a:t>and the key content comes right at the beginning.</a:t>
            </a:r>
          </a:p>
          <a:p>
            <a:endParaRPr lang="en-US" sz="1600" baseline="0" dirty="0" smtClean="0"/>
          </a:p>
          <a:p>
            <a:r>
              <a:rPr lang="en-US" sz="1600" baseline="0" dirty="0" smtClean="0"/>
              <a:t>And I’ll show you why this matters.</a:t>
            </a:r>
            <a:endParaRPr lang="en-US" sz="1600" dirty="0"/>
          </a:p>
        </p:txBody>
      </p:sp>
      <p:sp>
        <p:nvSpPr>
          <p:cNvPr id="4" name="Slide Number Placeholder 3"/>
          <p:cNvSpPr>
            <a:spLocks noGrp="1"/>
          </p:cNvSpPr>
          <p:nvPr>
            <p:ph type="sldNum" sz="quarter" idx="10"/>
          </p:nvPr>
        </p:nvSpPr>
        <p:spPr/>
        <p:txBody>
          <a:bodyPr/>
          <a:lstStyle/>
          <a:p>
            <a:fld id="{C8DE2E61-A630-A440-A5FE-64C077E8F33A}" type="slidenum">
              <a:rPr lang="en-US" smtClean="0"/>
              <a:t>22</a:t>
            </a:fld>
            <a:endParaRPr lang="en-US"/>
          </a:p>
        </p:txBody>
      </p:sp>
    </p:spTree>
    <p:extLst>
      <p:ext uri="{BB962C8B-B14F-4D97-AF65-F5344CB8AC3E}">
        <p14:creationId xmlns:p14="http://schemas.microsoft.com/office/powerpoint/2010/main" val="266222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98438"/>
            <a:ext cx="5486400" cy="3086100"/>
          </a:xfrm>
        </p:spPr>
      </p:sp>
      <p:sp>
        <p:nvSpPr>
          <p:cNvPr id="3" name="Notes Placeholder 2"/>
          <p:cNvSpPr>
            <a:spLocks noGrp="1"/>
          </p:cNvSpPr>
          <p:nvPr>
            <p:ph type="body" idx="1"/>
          </p:nvPr>
        </p:nvSpPr>
        <p:spPr>
          <a:xfrm>
            <a:off x="685800" y="3507699"/>
            <a:ext cx="5486400" cy="458324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cuts off before the words “among youth” — most important info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Following practice of “front loading” the key words</a:t>
            </a:r>
            <a:endParaRPr lang="en-US" sz="1600" b="1" dirty="0" smtClean="0">
              <a:latin typeface="Gill Sans SemiBold" charset="0"/>
              <a:ea typeface="Gill Sans SemiBold" charset="0"/>
              <a:cs typeface="Gill Sans SemiBold" charset="0"/>
            </a:endParaRPr>
          </a:p>
          <a:p>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In my daily work, I </a:t>
            </a:r>
            <a:r>
              <a:rPr lang="en-US" sz="1600" baseline="0" dirty="0" smtClean="0"/>
              <a:t>pay careful attention to getting the </a:t>
            </a:r>
            <a:r>
              <a:rPr lang="en-US" sz="1600" baseline="0" dirty="0" smtClean="0"/>
              <a:t>teaser text on top to fit in that small mobile FB space, and especially to make sure that the entire headline will fit. </a:t>
            </a: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best practices can we institute to make sure our headlines are working for email and for social? And why does that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DE2E61-A630-A440-A5FE-64C077E8F33A}" type="slidenum">
              <a:rPr lang="en-US" smtClean="0"/>
              <a:t>23</a:t>
            </a:fld>
            <a:endParaRPr lang="en-US"/>
          </a:p>
        </p:txBody>
      </p:sp>
    </p:spTree>
    <p:extLst>
      <p:ext uri="{BB962C8B-B14F-4D97-AF65-F5344CB8AC3E}">
        <p14:creationId xmlns:p14="http://schemas.microsoft.com/office/powerpoint/2010/main" val="476667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455613"/>
            <a:ext cx="4810125" cy="2706687"/>
          </a:xfrm>
        </p:spPr>
      </p:sp>
      <p:sp>
        <p:nvSpPr>
          <p:cNvPr id="3" name="Notes Placeholder 2"/>
          <p:cNvSpPr>
            <a:spLocks noGrp="1"/>
          </p:cNvSpPr>
          <p:nvPr>
            <p:ph type="body" idx="1"/>
          </p:nvPr>
        </p:nvSpPr>
        <p:spPr>
          <a:xfrm>
            <a:off x="685800" y="3327816"/>
            <a:ext cx="5486400" cy="5471411"/>
          </a:xfrm>
        </p:spPr>
        <p:txBody>
          <a:bodyPr/>
          <a:lstStyle/>
          <a:p>
            <a:r>
              <a:rPr lang="en-US" sz="1600" b="1" dirty="0" smtClean="0">
                <a:latin typeface="Gill Sans SemiBold" charset="0"/>
                <a:ea typeface="Gill Sans SemiBold" charset="0"/>
                <a:cs typeface="Gill Sans SemiBold" charset="0"/>
              </a:rPr>
              <a:t>Mobile, Facebook, &amp; </a:t>
            </a:r>
            <a:r>
              <a:rPr lang="en-US" sz="1600" b="1" dirty="0" err="1" smtClean="0">
                <a:latin typeface="Gill Sans SemiBold" charset="0"/>
                <a:ea typeface="Gill Sans SemiBold" charset="0"/>
                <a:cs typeface="Gill Sans SemiBold" charset="0"/>
              </a:rPr>
              <a:t>YaleNews</a:t>
            </a:r>
            <a:endParaRPr lang="en-US" sz="1600" b="1" dirty="0" smtClean="0">
              <a:latin typeface="Gill Sans SemiBold" charset="0"/>
              <a:ea typeface="Gill Sans SemiBold" charset="0"/>
              <a:cs typeface="Gill Sans SemiBold" charset="0"/>
            </a:endParaRPr>
          </a:p>
          <a:p>
            <a:endParaRPr lang="en-US" sz="1600" b="1" dirty="0" smtClean="0">
              <a:latin typeface="Gill Sans SemiBold" charset="0"/>
              <a:ea typeface="Gill Sans SemiBold" charset="0"/>
              <a:cs typeface="Gill Sans SemiBold" charset="0"/>
            </a:endParaRPr>
          </a:p>
          <a:p>
            <a:r>
              <a:rPr lang="en-US" sz="1600" b="1" dirty="0" smtClean="0">
                <a:latin typeface="Gill Sans SemiBold" charset="0"/>
                <a:ea typeface="Gill Sans SemiBold" charset="0"/>
                <a:cs typeface="Gill Sans SemiBold" charset="0"/>
              </a:rPr>
              <a:t>YALENEWS</a:t>
            </a:r>
            <a:endParaRPr lang="en-US" sz="1600" dirty="0" smtClean="0">
              <a:latin typeface="Gill Sans" charset="0"/>
              <a:ea typeface="Gill Sans" charset="0"/>
              <a:cs typeface="Gill Sans" charset="0"/>
            </a:endParaRPr>
          </a:p>
          <a:p>
            <a:pPr marL="285750" lvl="0" indent="-285750">
              <a:lnSpc>
                <a:spcPct val="150000"/>
              </a:lnSpc>
              <a:buFont typeface="Arial" charset="0"/>
              <a:buChar char="•"/>
            </a:pPr>
            <a:r>
              <a:rPr lang="en-US" sz="1600" dirty="0" smtClean="0">
                <a:latin typeface="Gill Sans" charset="0"/>
                <a:ea typeface="Gill Sans" charset="0"/>
                <a:cs typeface="Gill Sans" charset="0"/>
              </a:rPr>
              <a:t>Top traffic drivers to </a:t>
            </a:r>
            <a:r>
              <a:rPr lang="en-US" sz="1600" dirty="0" err="1" smtClean="0">
                <a:latin typeface="Gill Sans" charset="0"/>
                <a:ea typeface="Gill Sans" charset="0"/>
                <a:cs typeface="Gill Sans" charset="0"/>
              </a:rPr>
              <a:t>YaleNews</a:t>
            </a:r>
            <a:r>
              <a:rPr lang="en-US" sz="1600" dirty="0" smtClean="0">
                <a:latin typeface="Gill Sans" charset="0"/>
                <a:ea typeface="Gill Sans" charset="0"/>
                <a:cs typeface="Gill Sans" charset="0"/>
              </a:rPr>
              <a:t>: e‐newsletter and social media.</a:t>
            </a:r>
            <a:r>
              <a:rPr lang="en-US" sz="1600" b="1" dirty="0" smtClean="0">
                <a:latin typeface="Gill Sans" charset="0"/>
                <a:ea typeface="Gill Sans" charset="0"/>
                <a:cs typeface="Gill Sans" charset="0"/>
              </a:rPr>
              <a:t> Headlines</a:t>
            </a:r>
            <a:r>
              <a:rPr lang="en-US" sz="1600" b="1" baseline="0" dirty="0" smtClean="0">
                <a:latin typeface="Gill Sans" charset="0"/>
                <a:ea typeface="Gill Sans" charset="0"/>
                <a:cs typeface="Gill Sans" charset="0"/>
              </a:rPr>
              <a:t> are key to the success of both.</a:t>
            </a:r>
            <a:endParaRPr lang="en-US" sz="1600" dirty="0" smtClean="0">
              <a:latin typeface="Gill Sans" charset="0"/>
              <a:ea typeface="Gill Sans" charset="0"/>
              <a:cs typeface="Gill Sans" charset="0"/>
            </a:endParaRPr>
          </a:p>
          <a:p>
            <a:pPr marL="285750" marR="0" lvl="0" indent="-285750" algn="l" defTabSz="914400" rtl="0" eaLnBrk="1" fontAlgn="auto" latinLnBrk="0" hangingPunct="1">
              <a:lnSpc>
                <a:spcPct val="150000"/>
              </a:lnSpc>
              <a:buClrTx/>
              <a:buSzTx/>
              <a:buFont typeface="Arial" charset="0"/>
              <a:buChar char="•"/>
              <a:tabLst/>
              <a:defRPr/>
            </a:pPr>
            <a:r>
              <a:rPr lang="en-US" sz="1600" dirty="0" smtClean="0">
                <a:latin typeface="Gill Sans" charset="0"/>
                <a:ea typeface="Gill Sans" charset="0"/>
                <a:cs typeface="Gill Sans" charset="0"/>
              </a:rPr>
              <a:t>Most users go to an article instead of the homepage. </a:t>
            </a:r>
            <a:r>
              <a:rPr lang="en-US" sz="1600" b="1" dirty="0" smtClean="0">
                <a:latin typeface="Gill Sans" charset="0"/>
                <a:ea typeface="Gill Sans" charset="0"/>
                <a:cs typeface="Gill Sans" charset="0"/>
              </a:rPr>
              <a:t>The headline</a:t>
            </a:r>
            <a:r>
              <a:rPr lang="en-US" sz="1600" b="1" baseline="0" dirty="0" smtClean="0">
                <a:latin typeface="Gill Sans" charset="0"/>
                <a:ea typeface="Gill Sans" charset="0"/>
                <a:cs typeface="Gill Sans" charset="0"/>
              </a:rPr>
              <a:t> is the reason they get to us.</a:t>
            </a:r>
            <a:endParaRPr lang="en-US" sz="1600" dirty="0" smtClean="0">
              <a:latin typeface="Gill Sans" charset="0"/>
              <a:ea typeface="Gill Sans" charset="0"/>
              <a:cs typeface="Gill Sans" charset="0"/>
            </a:endParaRPr>
          </a:p>
          <a:p>
            <a:pPr marL="283464" lvl="0" indent="-285750">
              <a:lnSpc>
                <a:spcPct val="150000"/>
              </a:lnSpc>
              <a:buFont typeface="Arial" charset="0"/>
              <a:buChar char="•"/>
            </a:pPr>
            <a:r>
              <a:rPr lang="en-US" sz="1600" dirty="0" smtClean="0">
                <a:latin typeface="Gill Sans" charset="0"/>
                <a:ea typeface="Gill Sans" charset="0"/>
                <a:cs typeface="Gill Sans" charset="0"/>
              </a:rPr>
              <a:t>Mobile usage is increasing</a:t>
            </a:r>
            <a:r>
              <a:rPr lang="en-US" sz="1600" baseline="0" dirty="0" smtClean="0">
                <a:latin typeface="Gill Sans" charset="0"/>
                <a:ea typeface="Gill Sans" charset="0"/>
                <a:cs typeface="Gill Sans" charset="0"/>
              </a:rPr>
              <a:t> while desktop decreases, so mobile is becoming a more important way to reach our audiences. </a:t>
            </a:r>
            <a:r>
              <a:rPr lang="en-US" sz="1600" dirty="0" smtClean="0">
                <a:latin typeface="Gill Sans" charset="0"/>
                <a:ea typeface="Gill Sans" charset="0"/>
                <a:cs typeface="Gill Sans" charset="0"/>
              </a:rPr>
              <a:t/>
            </a:r>
            <a:br>
              <a:rPr lang="en-US" sz="1600" dirty="0" smtClean="0">
                <a:latin typeface="Gill Sans" charset="0"/>
                <a:ea typeface="Gill Sans" charset="0"/>
                <a:cs typeface="Gill Sans" charset="0"/>
              </a:rPr>
            </a:br>
            <a:endParaRPr lang="en-US" sz="1600" dirty="0" smtClean="0">
              <a:latin typeface="Gill Sans" charset="0"/>
              <a:ea typeface="Gill Sans" charset="0"/>
              <a:cs typeface="Gill Sans" charset="0"/>
            </a:endParaRPr>
          </a:p>
          <a:p>
            <a:pPr lvl="0"/>
            <a:r>
              <a:rPr lang="en-US" sz="1600" b="1" dirty="0" smtClean="0">
                <a:latin typeface="Gill Sans SemiBold" charset="0"/>
                <a:ea typeface="Gill Sans SemiBold" charset="0"/>
                <a:cs typeface="Gill Sans SemiBold" charset="0"/>
              </a:rPr>
              <a:t>NATIONAL TRENDS</a:t>
            </a:r>
            <a:endParaRPr lang="en-US" sz="1600" dirty="0" smtClean="0">
              <a:latin typeface="Gill Sans" charset="0"/>
              <a:ea typeface="Gill Sans" charset="0"/>
              <a:cs typeface="Gill Sans" charset="0"/>
            </a:endParaRPr>
          </a:p>
          <a:p>
            <a:pPr marL="285750" lvl="0" indent="-285750">
              <a:lnSpc>
                <a:spcPct val="150000"/>
              </a:lnSpc>
              <a:buFont typeface="Arial" charset="0"/>
              <a:buChar char="•"/>
            </a:pPr>
            <a:r>
              <a:rPr lang="en-US" sz="1600" dirty="0" smtClean="0">
                <a:latin typeface="Gill Sans" charset="0"/>
                <a:ea typeface="Gill Sans" charset="0"/>
                <a:cs typeface="Gill Sans" charset="0"/>
              </a:rPr>
              <a:t>Rapid growth in % of adults getting news on mobile.</a:t>
            </a:r>
          </a:p>
          <a:p>
            <a:pPr marL="285750" lvl="0" indent="-285750">
              <a:lnSpc>
                <a:spcPct val="150000"/>
              </a:lnSpc>
              <a:buFont typeface="Arial" charset="0"/>
              <a:buChar char="•"/>
            </a:pPr>
            <a:r>
              <a:rPr lang="en-US" sz="1600" dirty="0" smtClean="0">
                <a:latin typeface="Gill Sans" charset="0"/>
                <a:ea typeface="Gill Sans" charset="0"/>
                <a:cs typeface="Gill Sans" charset="0"/>
              </a:rPr>
              <a:t>80% of social media traffic comes from Facebook</a:t>
            </a:r>
          </a:p>
          <a:p>
            <a:pPr marL="285750" indent="-285750">
              <a:lnSpc>
                <a:spcPct val="150000"/>
              </a:lnSpc>
              <a:buFont typeface="Arial" charset="0"/>
              <a:buChar char="•"/>
            </a:pPr>
            <a:r>
              <a:rPr lang="en-US" sz="1600" dirty="0" smtClean="0">
                <a:latin typeface="Gill Sans" charset="0"/>
                <a:ea typeface="Gill Sans" charset="0"/>
                <a:cs typeface="Gill Sans" charset="0"/>
              </a:rPr>
              <a:t>As of 2016, the portion of users accessing Facebook via mobile is 50% and climbing.</a:t>
            </a:r>
          </a:p>
          <a:p>
            <a:pPr marL="285750" indent="-285750">
              <a:lnSpc>
                <a:spcPct val="150000"/>
              </a:lnSpc>
              <a:buFont typeface="Arial" charset="0"/>
              <a:buChar char="•"/>
            </a:pPr>
            <a:endParaRPr lang="en-US" sz="1200" dirty="0">
              <a:latin typeface="Gill Sans" charset="0"/>
              <a:ea typeface="Gill Sans" charset="0"/>
              <a:cs typeface="Gill Sans" charset="0"/>
            </a:endParaRPr>
          </a:p>
        </p:txBody>
      </p:sp>
      <p:sp>
        <p:nvSpPr>
          <p:cNvPr id="4" name="Slide Number Placeholder 3"/>
          <p:cNvSpPr>
            <a:spLocks noGrp="1"/>
          </p:cNvSpPr>
          <p:nvPr>
            <p:ph type="sldNum" sz="quarter" idx="10"/>
          </p:nvPr>
        </p:nvSpPr>
        <p:spPr/>
        <p:txBody>
          <a:bodyPr/>
          <a:lstStyle/>
          <a:p>
            <a:fld id="{C8DE2E61-A630-A440-A5FE-64C077E8F33A}" type="slidenum">
              <a:rPr lang="en-US" smtClean="0"/>
              <a:t>24</a:t>
            </a:fld>
            <a:endParaRPr lang="en-US"/>
          </a:p>
        </p:txBody>
      </p:sp>
    </p:spTree>
    <p:extLst>
      <p:ext uri="{BB962C8B-B14F-4D97-AF65-F5344CB8AC3E}">
        <p14:creationId xmlns:p14="http://schemas.microsoft.com/office/powerpoint/2010/main" val="1636135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3700"/>
            <a:ext cx="5486400" cy="3086100"/>
          </a:xfrm>
        </p:spPr>
      </p:sp>
      <p:sp>
        <p:nvSpPr>
          <p:cNvPr id="3" name="Notes Placeholder 2"/>
          <p:cNvSpPr>
            <a:spLocks noGrp="1"/>
          </p:cNvSpPr>
          <p:nvPr>
            <p:ph type="body" idx="1"/>
          </p:nvPr>
        </p:nvSpPr>
        <p:spPr>
          <a:xfrm>
            <a:off x="685800" y="3702570"/>
            <a:ext cx="5486400" cy="4298431"/>
          </a:xfrm>
        </p:spPr>
        <p:txBody>
          <a:bodyPr/>
          <a:lstStyle/>
          <a:p>
            <a:r>
              <a:rPr lang="en-US" dirty="0" smtClean="0"/>
              <a:t>Yes,</a:t>
            </a:r>
            <a:r>
              <a:rPr lang="en-US" baseline="0" dirty="0" smtClean="0"/>
              <a:t> worth our time.</a:t>
            </a:r>
            <a:endParaRPr lang="en-US" dirty="0"/>
          </a:p>
        </p:txBody>
      </p:sp>
      <p:sp>
        <p:nvSpPr>
          <p:cNvPr id="4" name="Slide Number Placeholder 3"/>
          <p:cNvSpPr>
            <a:spLocks noGrp="1"/>
          </p:cNvSpPr>
          <p:nvPr>
            <p:ph type="sldNum" sz="quarter" idx="10"/>
          </p:nvPr>
        </p:nvSpPr>
        <p:spPr/>
        <p:txBody>
          <a:bodyPr/>
          <a:lstStyle/>
          <a:p>
            <a:fld id="{C8DE2E61-A630-A440-A5FE-64C077E8F33A}" type="slidenum">
              <a:rPr lang="en-US" smtClean="0"/>
              <a:t>25</a:t>
            </a:fld>
            <a:endParaRPr lang="en-US"/>
          </a:p>
        </p:txBody>
      </p:sp>
    </p:spTree>
    <p:extLst>
      <p:ext uri="{BB962C8B-B14F-4D97-AF65-F5344CB8AC3E}">
        <p14:creationId xmlns:p14="http://schemas.microsoft.com/office/powerpoint/2010/main" val="61566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3538"/>
            <a:ext cx="5486400" cy="3086100"/>
          </a:xfrm>
        </p:spPr>
      </p:sp>
      <p:sp>
        <p:nvSpPr>
          <p:cNvPr id="3" name="Notes Placeholder 2"/>
          <p:cNvSpPr>
            <a:spLocks noGrp="1"/>
          </p:cNvSpPr>
          <p:nvPr>
            <p:ph type="body" idx="1"/>
          </p:nvPr>
        </p:nvSpPr>
        <p:spPr>
          <a:xfrm>
            <a:off x="685800" y="3972394"/>
            <a:ext cx="5486400" cy="4028607"/>
          </a:xfrm>
        </p:spPr>
        <p:txBody>
          <a:bodyPr/>
          <a:lstStyle/>
          <a:p>
            <a:r>
              <a:rPr lang="en-US" sz="1600" kern="1200" dirty="0" smtClean="0">
                <a:solidFill>
                  <a:schemeClr val="tx1"/>
                </a:solidFill>
                <a:effectLst/>
                <a:latin typeface="+mn-lt"/>
                <a:ea typeface="+mn-ea"/>
                <a:cs typeface="+mn-cs"/>
              </a:rPr>
              <a:t>Instead, nontraditional news sources — like ours — have the opportunity to be placed alongside traditional media and to perform well.</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Stories that do well on social media are not same things that would have drawn an audience to a TV news program.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We can measure, immediately, how well a story is performing, and that measure in itself can tell us that this is newsworthy, which</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provides Yale the opportunity to jump in with our expertise.</a:t>
            </a:r>
          </a:p>
        </p:txBody>
      </p:sp>
      <p:sp>
        <p:nvSpPr>
          <p:cNvPr id="4" name="Slide Number Placeholder 3"/>
          <p:cNvSpPr>
            <a:spLocks noGrp="1"/>
          </p:cNvSpPr>
          <p:nvPr>
            <p:ph type="sldNum" sz="quarter" idx="10"/>
          </p:nvPr>
        </p:nvSpPr>
        <p:spPr/>
        <p:txBody>
          <a:bodyPr/>
          <a:lstStyle/>
          <a:p>
            <a:fld id="{C8DE2E61-A630-A440-A5FE-64C077E8F33A}" type="slidenum">
              <a:rPr lang="en-US" smtClean="0"/>
              <a:t>3</a:t>
            </a:fld>
            <a:endParaRPr lang="en-US"/>
          </a:p>
        </p:txBody>
      </p:sp>
    </p:spTree>
    <p:extLst>
      <p:ext uri="{BB962C8B-B14F-4D97-AF65-F5344CB8AC3E}">
        <p14:creationId xmlns:p14="http://schemas.microsoft.com/office/powerpoint/2010/main" val="190055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3863"/>
            <a:ext cx="5486400" cy="3086100"/>
          </a:xfrm>
        </p:spPr>
      </p:sp>
      <p:sp>
        <p:nvSpPr>
          <p:cNvPr id="3" name="Notes Placeholder 2"/>
          <p:cNvSpPr>
            <a:spLocks noGrp="1"/>
          </p:cNvSpPr>
          <p:nvPr>
            <p:ph type="body" idx="1"/>
          </p:nvPr>
        </p:nvSpPr>
        <p:spPr>
          <a:xfrm>
            <a:off x="685800" y="3762533"/>
            <a:ext cx="5486400" cy="4706911"/>
          </a:xfrm>
        </p:spPr>
        <p:txBody>
          <a:bodyPr/>
          <a:lstStyle/>
          <a:p>
            <a:pPr>
              <a:lnSpc>
                <a:spcPts val="1700"/>
              </a:lnSpc>
            </a:pPr>
            <a:r>
              <a:rPr lang="en-US" dirty="0" smtClean="0"/>
              <a:t> </a:t>
            </a:r>
            <a:endParaRPr lang="en-US" dirty="0"/>
          </a:p>
        </p:txBody>
      </p:sp>
      <p:sp>
        <p:nvSpPr>
          <p:cNvPr id="4" name="Slide Number Placeholder 3"/>
          <p:cNvSpPr>
            <a:spLocks noGrp="1"/>
          </p:cNvSpPr>
          <p:nvPr>
            <p:ph type="sldNum" sz="quarter" idx="10"/>
          </p:nvPr>
        </p:nvSpPr>
        <p:spPr/>
        <p:txBody>
          <a:bodyPr/>
          <a:lstStyle/>
          <a:p>
            <a:fld id="{C8DE2E61-A630-A440-A5FE-64C077E8F33A}" type="slidenum">
              <a:rPr lang="en-US" smtClean="0"/>
              <a:t>4</a:t>
            </a:fld>
            <a:endParaRPr lang="en-US"/>
          </a:p>
        </p:txBody>
      </p:sp>
    </p:spTree>
    <p:extLst>
      <p:ext uri="{BB962C8B-B14F-4D97-AF65-F5344CB8AC3E}">
        <p14:creationId xmlns:p14="http://schemas.microsoft.com/office/powerpoint/2010/main" val="118421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9250"/>
            <a:ext cx="5486400" cy="3086100"/>
          </a:xfrm>
        </p:spPr>
      </p:sp>
      <p:sp>
        <p:nvSpPr>
          <p:cNvPr id="3" name="Notes Placeholder 2"/>
          <p:cNvSpPr>
            <a:spLocks noGrp="1"/>
          </p:cNvSpPr>
          <p:nvPr>
            <p:ph type="body" idx="1"/>
          </p:nvPr>
        </p:nvSpPr>
        <p:spPr>
          <a:xfrm>
            <a:off x="685800" y="3972393"/>
            <a:ext cx="5486400" cy="4482059"/>
          </a:xfrm>
        </p:spPr>
        <p:txBody>
          <a:bodyPr/>
          <a:lstStyle/>
          <a:p>
            <a:r>
              <a:rPr lang="en-US" sz="1600" kern="1200" dirty="0" smtClean="0">
                <a:solidFill>
                  <a:schemeClr val="tx1"/>
                </a:solidFill>
                <a:effectLst/>
                <a:latin typeface="+mn-lt"/>
                <a:ea typeface="+mn-ea"/>
                <a:cs typeface="+mn-cs"/>
              </a:rPr>
              <a:t>The Pew Research Center published a detailed report this year on the “State of the News Media,” which reflects radical changes in the news industry. Full report very detailed, segmented by print, digital, </a:t>
            </a:r>
            <a:r>
              <a:rPr lang="en-US" sz="1600" kern="1200" dirty="0" err="1" smtClean="0">
                <a:solidFill>
                  <a:schemeClr val="tx1"/>
                </a:solidFill>
                <a:effectLst/>
                <a:latin typeface="+mn-lt"/>
                <a:ea typeface="+mn-ea"/>
                <a:cs typeface="+mn-cs"/>
              </a:rPr>
              <a:t>tv</a:t>
            </a:r>
            <a:r>
              <a:rPr lang="en-US" sz="1600" kern="1200" dirty="0" smtClean="0">
                <a:solidFill>
                  <a:schemeClr val="tx1"/>
                </a:solidFill>
                <a:effectLst/>
                <a:latin typeface="+mn-lt"/>
                <a:ea typeface="+mn-ea"/>
                <a:cs typeface="+mn-cs"/>
              </a:rPr>
              <a:t>, radio, and by audiences. It’s all online for free. </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The report is aimed at for-profit news organizations with information to help them survive financially. It is not designed around the needs of reputational news sites like Yale’s.</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With that in mind, I pulled out the big take-</a:t>
            </a:r>
            <a:r>
              <a:rPr lang="en-US" sz="1600" kern="1200" dirty="0" err="1" smtClean="0">
                <a:solidFill>
                  <a:schemeClr val="tx1"/>
                </a:solidFill>
                <a:effectLst/>
                <a:latin typeface="+mn-lt"/>
                <a:ea typeface="+mn-ea"/>
                <a:cs typeface="+mn-cs"/>
              </a:rPr>
              <a:t>aways</a:t>
            </a:r>
            <a:r>
              <a:rPr lang="en-US" sz="1600" kern="1200" dirty="0" smtClean="0">
                <a:solidFill>
                  <a:schemeClr val="tx1"/>
                </a:solidFill>
                <a:effectLst/>
                <a:latin typeface="+mn-lt"/>
                <a:ea typeface="+mn-ea"/>
                <a:cs typeface="+mn-cs"/>
              </a:rPr>
              <a:t> for born-digital publications, leaving out the sections that talk about things like pay walls and subscriptions.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My research was done in support the redesign of the </a:t>
            </a:r>
            <a:r>
              <a:rPr lang="en-US" sz="1600" kern="1200" dirty="0" err="1" smtClean="0">
                <a:solidFill>
                  <a:schemeClr val="tx1"/>
                </a:solidFill>
                <a:effectLst/>
                <a:latin typeface="+mn-lt"/>
                <a:ea typeface="+mn-ea"/>
                <a:cs typeface="+mn-cs"/>
              </a:rPr>
              <a:t>YaleNews</a:t>
            </a:r>
            <a:r>
              <a:rPr lang="en-US" sz="1600" kern="1200" dirty="0" smtClean="0">
                <a:solidFill>
                  <a:schemeClr val="tx1"/>
                </a:solidFill>
                <a:effectLst/>
                <a:latin typeface="+mn-lt"/>
                <a:ea typeface="+mn-ea"/>
                <a:cs typeface="+mn-cs"/>
              </a:rPr>
              <a:t> website. For all of us here, I hope it will be useful for understanding--when you have a story in the media, how does it proliferate online? </a:t>
            </a:r>
          </a:p>
          <a:p>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E2E61-A630-A440-A5FE-64C077E8F33A}" type="slidenum">
              <a:rPr lang="en-US" smtClean="0"/>
              <a:t>5</a:t>
            </a:fld>
            <a:endParaRPr lang="en-US"/>
          </a:p>
        </p:txBody>
      </p:sp>
    </p:spTree>
    <p:extLst>
      <p:ext uri="{BB962C8B-B14F-4D97-AF65-F5344CB8AC3E}">
        <p14:creationId xmlns:p14="http://schemas.microsoft.com/office/powerpoint/2010/main" val="106395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8800"/>
            <a:ext cx="5486400" cy="3086100"/>
          </a:xfrm>
        </p:spPr>
      </p:sp>
      <p:sp>
        <p:nvSpPr>
          <p:cNvPr id="3" name="Notes Placeholder 2"/>
          <p:cNvSpPr>
            <a:spLocks noGrp="1"/>
          </p:cNvSpPr>
          <p:nvPr>
            <p:ph type="body" idx="1"/>
          </p:nvPr>
        </p:nvSpPr>
        <p:spPr>
          <a:xfrm>
            <a:off x="685800" y="3957404"/>
            <a:ext cx="5486400" cy="5186597"/>
          </a:xfrm>
        </p:spPr>
        <p:txBody>
          <a:bodyPr/>
          <a:lstStyle/>
          <a:p>
            <a:r>
              <a:rPr lang="en-US" sz="1400" b="1" kern="1200" dirty="0" smtClean="0">
                <a:solidFill>
                  <a:schemeClr val="tx1"/>
                </a:solidFill>
                <a:effectLst/>
              </a:rPr>
              <a:t>PEW 2016 SURVEY TAKE-AWAYS</a:t>
            </a:r>
            <a:r>
              <a:rPr lang="en-US" sz="1400" dirty="0" smtClean="0">
                <a:effectLst/>
              </a:rPr>
              <a:t>  /   </a:t>
            </a:r>
            <a:r>
              <a:rPr lang="en-US" sz="1400" b="1" kern="1200" dirty="0" smtClean="0">
                <a:solidFill>
                  <a:schemeClr val="tx1"/>
                </a:solidFill>
                <a:effectLst/>
              </a:rPr>
              <a:t>DIGITAL NEWS READER BEHAVIOR </a:t>
            </a:r>
          </a:p>
          <a:p>
            <a:endParaRPr lang="en-US" sz="1400" b="1" kern="1200" dirty="0" smtClean="0">
              <a:solidFill>
                <a:schemeClr val="tx1"/>
              </a:solidFill>
              <a:effectLst/>
            </a:endParaRPr>
          </a:p>
          <a:p>
            <a:r>
              <a:rPr lang="en-US" sz="1400" b="1" kern="1200" dirty="0" smtClean="0">
                <a:solidFill>
                  <a:schemeClr val="tx1"/>
                </a:solidFill>
                <a:effectLst/>
              </a:rPr>
              <a:t>News sources: </a:t>
            </a:r>
            <a:r>
              <a:rPr lang="en-US" sz="1400" kern="1200" dirty="0" smtClean="0">
                <a:solidFill>
                  <a:schemeClr val="tx1"/>
                </a:solidFill>
                <a:effectLst/>
              </a:rPr>
              <a:t>TV, digital, radio, print: </a:t>
            </a:r>
          </a:p>
          <a:p>
            <a:r>
              <a:rPr lang="en-US" sz="1400" kern="1200" dirty="0" smtClean="0">
                <a:solidFill>
                  <a:schemeClr val="tx1"/>
                </a:solidFill>
                <a:effectLst/>
              </a:rPr>
              <a:t>% of adults who </a:t>
            </a:r>
            <a:r>
              <a:rPr lang="en-US" sz="1400" u="sng" kern="1200" dirty="0" smtClean="0">
                <a:solidFill>
                  <a:schemeClr val="tx1"/>
                </a:solidFill>
                <a:effectLst/>
              </a:rPr>
              <a:t>often</a:t>
            </a:r>
            <a:r>
              <a:rPr lang="en-US" sz="1400" kern="1200" dirty="0" smtClean="0">
                <a:solidFill>
                  <a:schemeClr val="tx1"/>
                </a:solidFill>
                <a:effectLst/>
              </a:rPr>
              <a:t> get their news from each platform</a:t>
            </a:r>
          </a:p>
          <a:p>
            <a:r>
              <a:rPr lang="en-US" sz="1400" b="1" i="1" kern="1200" dirty="0" smtClean="0">
                <a:solidFill>
                  <a:schemeClr val="tx1"/>
                </a:solidFill>
                <a:effectLst/>
              </a:rPr>
              <a:t> </a:t>
            </a:r>
            <a:endParaRPr lang="en-US" sz="1400" kern="1200" dirty="0" smtClean="0">
              <a:solidFill>
                <a:schemeClr val="tx1"/>
              </a:solidFill>
              <a:effectLst/>
            </a:endParaRPr>
          </a:p>
          <a:p>
            <a:pPr lvl="0"/>
            <a:r>
              <a:rPr lang="en-US" sz="1400" b="1" kern="1200" dirty="0" smtClean="0">
                <a:solidFill>
                  <a:schemeClr val="tx1"/>
                </a:solidFill>
                <a:effectLst/>
              </a:rPr>
              <a:t>4 in 10 US adults OFTEN get news online</a:t>
            </a:r>
            <a:endParaRPr lang="en-US" sz="1400" kern="1200" dirty="0" smtClean="0">
              <a:solidFill>
                <a:schemeClr val="tx1"/>
              </a:solidFill>
              <a:effectLst/>
            </a:endParaRPr>
          </a:p>
          <a:p>
            <a:pPr lvl="0"/>
            <a:r>
              <a:rPr lang="en-US" sz="1400" kern="1200" dirty="0" smtClean="0">
                <a:solidFill>
                  <a:schemeClr val="tx1"/>
                </a:solidFill>
                <a:effectLst/>
              </a:rPr>
              <a:t>TV news: 57% (72% ages 50-64, 27% ages 18-29)</a:t>
            </a:r>
          </a:p>
          <a:p>
            <a:pPr lvl="0"/>
            <a:r>
              <a:rPr lang="en-US" sz="1400" kern="1200" dirty="0" smtClean="0">
                <a:solidFill>
                  <a:schemeClr val="tx1"/>
                </a:solidFill>
                <a:effectLst/>
              </a:rPr>
              <a:t>Print newspapers: 20%</a:t>
            </a:r>
          </a:p>
          <a:p>
            <a:pPr lvl="0"/>
            <a:r>
              <a:rPr lang="en-US" sz="1400" kern="1200" dirty="0" smtClean="0">
                <a:solidFill>
                  <a:schemeClr val="tx1"/>
                </a:solidFill>
                <a:effectLst/>
              </a:rPr>
              <a:t>Radio: 25%</a:t>
            </a:r>
            <a:br>
              <a:rPr lang="en-US" sz="1400" kern="1200" dirty="0" smtClean="0">
                <a:solidFill>
                  <a:schemeClr val="tx1"/>
                </a:solidFill>
                <a:effectLst/>
              </a:rPr>
            </a:br>
            <a:endParaRPr lang="en-US" sz="1400" kern="1200" dirty="0" smtClean="0">
              <a:solidFill>
                <a:schemeClr val="tx1"/>
              </a:solidFill>
              <a:effectLst/>
            </a:endParaRPr>
          </a:p>
          <a:p>
            <a:pPr lvl="0"/>
            <a:r>
              <a:rPr lang="en-US" sz="1400" i="1" kern="1200" dirty="0" smtClean="0">
                <a:solidFill>
                  <a:schemeClr val="tx1"/>
                </a:solidFill>
                <a:effectLst/>
              </a:rPr>
              <a:t>There is quite a significant age gap in these preferences</a:t>
            </a:r>
            <a:r>
              <a:rPr lang="en-US" sz="1400" kern="1200" dirty="0" smtClean="0">
                <a:solidFill>
                  <a:schemeClr val="tx1"/>
                </a:solidFill>
                <a:effectLst/>
              </a:rPr>
              <a:t>. </a:t>
            </a:r>
          </a:p>
          <a:p>
            <a:pPr lvl="0"/>
            <a:r>
              <a:rPr lang="en-US" sz="1400" kern="1200" dirty="0" smtClean="0">
                <a:solidFill>
                  <a:schemeClr val="tx1"/>
                </a:solidFill>
                <a:effectLst/>
              </a:rPr>
              <a:t> </a:t>
            </a:r>
          </a:p>
          <a:p>
            <a:r>
              <a:rPr lang="en-US" sz="1400" b="1" kern="1200" dirty="0" smtClean="0">
                <a:solidFill>
                  <a:schemeClr val="tx1"/>
                </a:solidFill>
                <a:effectLst/>
              </a:rPr>
              <a:t>in online news users:</a:t>
            </a:r>
            <a:endParaRPr lang="en-US" sz="1400" kern="1200" dirty="0" smtClean="0">
              <a:solidFill>
                <a:schemeClr val="tx1"/>
              </a:solidFill>
              <a:effectLst/>
            </a:endParaRPr>
          </a:p>
          <a:p>
            <a:pPr lvl="1"/>
            <a:r>
              <a:rPr lang="en-US" sz="1400" kern="1200" dirty="0" smtClean="0">
                <a:solidFill>
                  <a:schemeClr val="tx1"/>
                </a:solidFill>
                <a:effectLst/>
              </a:rPr>
              <a:t>50% ages 18-50</a:t>
            </a:r>
          </a:p>
          <a:p>
            <a:pPr lvl="1"/>
            <a:r>
              <a:rPr lang="en-US" sz="1400" kern="1200" dirty="0" smtClean="0">
                <a:solidFill>
                  <a:schemeClr val="tx1"/>
                </a:solidFill>
                <a:effectLst/>
              </a:rPr>
              <a:t>20-30% ages 50 and up</a:t>
            </a:r>
          </a:p>
          <a:p>
            <a:endParaRPr lang="en-US" sz="1400" b="1" kern="1200" dirty="0" smtClean="0">
              <a:solidFill>
                <a:schemeClr val="tx1"/>
              </a:solidFill>
              <a:effectLst/>
            </a:endParaRPr>
          </a:p>
          <a:p>
            <a:r>
              <a:rPr lang="en-US" sz="1400" b="1" kern="1200" dirty="0" smtClean="0">
                <a:solidFill>
                  <a:schemeClr val="tx1"/>
                </a:solidFill>
                <a:effectLst/>
              </a:rPr>
              <a:t>in print news users:</a:t>
            </a:r>
            <a:endParaRPr lang="en-US" sz="1400" kern="1200" dirty="0" smtClean="0">
              <a:solidFill>
                <a:schemeClr val="tx1"/>
              </a:solidFill>
              <a:effectLst/>
            </a:endParaRPr>
          </a:p>
          <a:p>
            <a:pPr lvl="1"/>
            <a:r>
              <a:rPr lang="en-US" sz="1400" kern="1200" dirty="0" smtClean="0">
                <a:solidFill>
                  <a:schemeClr val="tx1"/>
                </a:solidFill>
                <a:effectLst/>
              </a:rPr>
              <a:t>5-10% ages 18-50</a:t>
            </a:r>
          </a:p>
          <a:p>
            <a:pPr lvl="1"/>
            <a:r>
              <a:rPr lang="en-US" sz="1400" kern="1200" dirty="0" smtClean="0">
                <a:solidFill>
                  <a:schemeClr val="tx1"/>
                </a:solidFill>
                <a:effectLst/>
              </a:rPr>
              <a:t>23% ages 50-64</a:t>
            </a:r>
          </a:p>
          <a:p>
            <a:pPr lvl="1"/>
            <a:r>
              <a:rPr lang="en-US" sz="1400" kern="1200" dirty="0" smtClean="0">
                <a:solidFill>
                  <a:schemeClr val="tx1"/>
                </a:solidFill>
                <a:effectLst/>
              </a:rPr>
              <a:t>48% ages 65+</a:t>
            </a:r>
          </a:p>
          <a:p>
            <a:endParaRPr lang="en-US" dirty="0"/>
          </a:p>
        </p:txBody>
      </p:sp>
      <p:sp>
        <p:nvSpPr>
          <p:cNvPr id="4" name="Slide Number Placeholder 3"/>
          <p:cNvSpPr>
            <a:spLocks noGrp="1"/>
          </p:cNvSpPr>
          <p:nvPr>
            <p:ph type="sldNum" sz="quarter" idx="10"/>
          </p:nvPr>
        </p:nvSpPr>
        <p:spPr/>
        <p:txBody>
          <a:bodyPr/>
          <a:lstStyle/>
          <a:p>
            <a:fld id="{C8DE2E61-A630-A440-A5FE-64C077E8F33A}" type="slidenum">
              <a:rPr lang="en-US" smtClean="0"/>
              <a:t>6</a:t>
            </a:fld>
            <a:endParaRPr lang="en-US"/>
          </a:p>
        </p:txBody>
      </p:sp>
    </p:spTree>
    <p:extLst>
      <p:ext uri="{BB962C8B-B14F-4D97-AF65-F5344CB8AC3E}">
        <p14:creationId xmlns:p14="http://schemas.microsoft.com/office/powerpoint/2010/main" val="79169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kern="1200" dirty="0" smtClean="0">
                <a:solidFill>
                  <a:schemeClr val="tx1"/>
                </a:solidFill>
                <a:effectLst/>
              </a:rPr>
              <a:t>Among those who prefer to </a:t>
            </a:r>
            <a:r>
              <a:rPr lang="en-US" sz="1600" b="0" i="1" kern="1200" dirty="0" smtClean="0">
                <a:solidFill>
                  <a:schemeClr val="tx1"/>
                </a:solidFill>
                <a:effectLst/>
              </a:rPr>
              <a:t>watch</a:t>
            </a:r>
            <a:r>
              <a:rPr lang="en-US" sz="1600" b="0" kern="1200" dirty="0" smtClean="0">
                <a:solidFill>
                  <a:schemeClr val="tx1"/>
                </a:solidFill>
                <a:effectLst/>
              </a:rPr>
              <a:t> their news, the overwhelming majority prefers watching it on television, rather than online.</a:t>
            </a:r>
          </a:p>
          <a:p>
            <a:r>
              <a:rPr lang="en-US" sz="1600" b="0" kern="1200" dirty="0" smtClean="0">
                <a:solidFill>
                  <a:schemeClr val="tx1"/>
                </a:solidFill>
                <a:effectLst/>
              </a:rPr>
              <a:t> </a:t>
            </a:r>
          </a:p>
          <a:p>
            <a:r>
              <a:rPr lang="en-US" sz="1600" dirty="0" smtClean="0"/>
              <a:t> By contrast, a</a:t>
            </a:r>
            <a:r>
              <a:rPr lang="en-US" sz="1600" b="0" kern="1200" dirty="0" smtClean="0">
                <a:solidFill>
                  <a:schemeClr val="tx1"/>
                </a:solidFill>
                <a:effectLst/>
              </a:rPr>
              <a:t>mong those who prefer to </a:t>
            </a:r>
            <a:r>
              <a:rPr lang="en-US" sz="1600" b="0" i="1" kern="1200" dirty="0" smtClean="0">
                <a:solidFill>
                  <a:schemeClr val="tx1"/>
                </a:solidFill>
                <a:effectLst/>
              </a:rPr>
              <a:t>read </a:t>
            </a:r>
            <a:r>
              <a:rPr lang="en-US" sz="1600" b="0" kern="1200" dirty="0" smtClean="0">
                <a:solidFill>
                  <a:schemeClr val="tx1"/>
                </a:solidFill>
                <a:effectLst/>
              </a:rPr>
              <a:t>their news, the great majority prefers to read it online, rather than in print.</a:t>
            </a:r>
          </a:p>
          <a:p>
            <a:r>
              <a:rPr lang="en-US" sz="1600" b="0" kern="1200" dirty="0" smtClean="0">
                <a:solidFill>
                  <a:schemeClr val="tx1"/>
                </a:solidFill>
                <a:effectLst/>
              </a:rPr>
              <a:t> </a:t>
            </a:r>
            <a:endParaRPr lang="en-US" sz="1600" b="1" dirty="0" smtClean="0"/>
          </a:p>
          <a:p>
            <a:r>
              <a:rPr lang="en-US" sz="1600" b="0" kern="1200" dirty="0" smtClean="0">
                <a:solidFill>
                  <a:schemeClr val="tx1"/>
                </a:solidFill>
                <a:effectLst/>
              </a:rPr>
              <a:t>Pew Report made headlines in just 2 weeks ago when it announced: </a:t>
            </a:r>
            <a:endParaRPr lang="en-US" sz="1600" b="0" dirty="0"/>
          </a:p>
        </p:txBody>
      </p:sp>
      <p:sp>
        <p:nvSpPr>
          <p:cNvPr id="4" name="Slide Number Placeholder 3"/>
          <p:cNvSpPr>
            <a:spLocks noGrp="1"/>
          </p:cNvSpPr>
          <p:nvPr>
            <p:ph type="sldNum" sz="quarter" idx="10"/>
          </p:nvPr>
        </p:nvSpPr>
        <p:spPr/>
        <p:txBody>
          <a:bodyPr/>
          <a:lstStyle/>
          <a:p>
            <a:fld id="{C8DE2E61-A630-A440-A5FE-64C077E8F33A}" type="slidenum">
              <a:rPr lang="en-US" smtClean="0"/>
              <a:t>7</a:t>
            </a:fld>
            <a:endParaRPr lang="en-US"/>
          </a:p>
        </p:txBody>
      </p:sp>
    </p:spTree>
    <p:extLst>
      <p:ext uri="{BB962C8B-B14F-4D97-AF65-F5344CB8AC3E}">
        <p14:creationId xmlns:p14="http://schemas.microsoft.com/office/powerpoint/2010/main" val="125517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kern="1200" dirty="0" smtClean="0">
                <a:solidFill>
                  <a:schemeClr val="tx1"/>
                </a:solidFill>
                <a:effectLst/>
              </a:rPr>
              <a:t>Young people don’t like video news content</a:t>
            </a:r>
          </a:p>
          <a:p>
            <a:r>
              <a:rPr lang="en-US" sz="1600" b="0" kern="1200" dirty="0" smtClean="0">
                <a:solidFill>
                  <a:schemeClr val="tx1"/>
                </a:solidFill>
                <a:effectLst/>
              </a:rPr>
              <a:t> </a:t>
            </a:r>
          </a:p>
          <a:p>
            <a:r>
              <a:rPr lang="en-US" sz="1600" b="0" kern="1200" dirty="0" smtClean="0">
                <a:solidFill>
                  <a:schemeClr val="tx1"/>
                </a:solidFill>
                <a:effectLst/>
              </a:rPr>
              <a:t>Unlike their elders, young people have a strong preference for reading, rather than watching their news. And again, people who watch their news prefer TV to online video.</a:t>
            </a:r>
          </a:p>
          <a:p>
            <a:r>
              <a:rPr lang="en-US" sz="1600" b="0" kern="1200" dirty="0" smtClean="0">
                <a:solidFill>
                  <a:schemeClr val="tx1"/>
                </a:solidFill>
                <a:effectLst/>
              </a:rPr>
              <a:t> </a:t>
            </a:r>
            <a:endParaRPr lang="en-US" sz="1600" dirty="0"/>
          </a:p>
        </p:txBody>
      </p:sp>
      <p:sp>
        <p:nvSpPr>
          <p:cNvPr id="4" name="Slide Number Placeholder 3"/>
          <p:cNvSpPr>
            <a:spLocks noGrp="1"/>
          </p:cNvSpPr>
          <p:nvPr>
            <p:ph type="sldNum" sz="quarter" idx="10"/>
          </p:nvPr>
        </p:nvSpPr>
        <p:spPr/>
        <p:txBody>
          <a:bodyPr/>
          <a:lstStyle/>
          <a:p>
            <a:fld id="{C8DE2E61-A630-A440-A5FE-64C077E8F33A}" type="slidenum">
              <a:rPr lang="en-US" smtClean="0"/>
              <a:t>8</a:t>
            </a:fld>
            <a:endParaRPr lang="en-US"/>
          </a:p>
        </p:txBody>
      </p:sp>
    </p:spTree>
    <p:extLst>
      <p:ext uri="{BB962C8B-B14F-4D97-AF65-F5344CB8AC3E}">
        <p14:creationId xmlns:p14="http://schemas.microsoft.com/office/powerpoint/2010/main" val="92258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smtClean="0">
              <a:solidFill>
                <a:schemeClr val="tx1"/>
              </a:solidFill>
              <a:effectLst/>
            </a:endParaRPr>
          </a:p>
          <a:p>
            <a:r>
              <a:rPr lang="en-US" sz="1600" b="0" kern="1200" dirty="0" smtClean="0">
                <a:solidFill>
                  <a:schemeClr val="tx1"/>
                </a:solidFill>
                <a:effectLst/>
              </a:rPr>
              <a:t>And among those young adults who like read the news, 81% of them prefer to read online, rather than in print. Compare that 81% with the 20% of people over age 65, and 40% of those ages 50-64. </a:t>
            </a:r>
          </a:p>
          <a:p>
            <a:endParaRPr lang="en-US" sz="1600" dirty="0"/>
          </a:p>
          <a:p>
            <a:r>
              <a:rPr lang="en-US" sz="1600" b="0" kern="1200" dirty="0" smtClean="0">
                <a:solidFill>
                  <a:schemeClr val="tx1"/>
                </a:solidFill>
                <a:effectLst/>
              </a:rPr>
              <a:t>So you can see in the category of audiences for online video news, there is no one there. </a:t>
            </a:r>
            <a:br>
              <a:rPr lang="en-US" sz="1600" b="0" kern="1200" dirty="0" smtClean="0">
                <a:solidFill>
                  <a:schemeClr val="tx1"/>
                </a:solidFill>
                <a:effectLst/>
              </a:rPr>
            </a:br>
            <a:r>
              <a:rPr lang="en-US" sz="1600" b="0" kern="1200" dirty="0" smtClean="0">
                <a:solidFill>
                  <a:schemeClr val="tx1"/>
                </a:solidFill>
                <a:effectLst/>
              </a:rPr>
              <a:t/>
            </a:r>
            <a:br>
              <a:rPr lang="en-US" sz="1600" b="0" kern="1200" dirty="0" smtClean="0">
                <a:solidFill>
                  <a:schemeClr val="tx1"/>
                </a:solidFill>
                <a:effectLst/>
              </a:rPr>
            </a:br>
            <a:r>
              <a:rPr lang="en-US" sz="1600" b="0" kern="1200" dirty="0" smtClean="0">
                <a:solidFill>
                  <a:schemeClr val="tx1"/>
                </a:solidFill>
                <a:effectLst/>
              </a:rPr>
              <a:t>Drilling deeper into the behavior of online news readership:</a:t>
            </a:r>
          </a:p>
          <a:p>
            <a:endParaRPr lang="en-US" sz="1600" dirty="0"/>
          </a:p>
        </p:txBody>
      </p:sp>
      <p:sp>
        <p:nvSpPr>
          <p:cNvPr id="4" name="Slide Number Placeholder 3"/>
          <p:cNvSpPr>
            <a:spLocks noGrp="1"/>
          </p:cNvSpPr>
          <p:nvPr>
            <p:ph type="sldNum" sz="quarter" idx="10"/>
          </p:nvPr>
        </p:nvSpPr>
        <p:spPr/>
        <p:txBody>
          <a:bodyPr/>
          <a:lstStyle/>
          <a:p>
            <a:fld id="{C8DE2E61-A630-A440-A5FE-64C077E8F33A}" type="slidenum">
              <a:rPr lang="en-US" smtClean="0"/>
              <a:t>9</a:t>
            </a:fld>
            <a:endParaRPr lang="en-US"/>
          </a:p>
        </p:txBody>
      </p:sp>
    </p:spTree>
    <p:extLst>
      <p:ext uri="{BB962C8B-B14F-4D97-AF65-F5344CB8AC3E}">
        <p14:creationId xmlns:p14="http://schemas.microsoft.com/office/powerpoint/2010/main" val="163151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4B9EE3-9A13-7B4B-A44B-121DB6EC1AF8}"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164976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B9EE3-9A13-7B4B-A44B-121DB6EC1AF8}"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30408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B9EE3-9A13-7B4B-A44B-121DB6EC1AF8}"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130345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B9EE3-9A13-7B4B-A44B-121DB6EC1AF8}"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102520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B9EE3-9A13-7B4B-A44B-121DB6EC1AF8}"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135049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B9EE3-9A13-7B4B-A44B-121DB6EC1AF8}"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78336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4B9EE3-9A13-7B4B-A44B-121DB6EC1AF8}" type="datetimeFigureOut">
              <a:rPr lang="en-US" smtClean="0"/>
              <a:t>10/28/16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110252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4B9EE3-9A13-7B4B-A44B-121DB6EC1AF8}" type="datetimeFigureOut">
              <a:rPr lang="en-US" smtClean="0"/>
              <a:t>10/28/16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204489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B9EE3-9A13-7B4B-A44B-121DB6EC1AF8}" type="datetimeFigureOut">
              <a:rPr lang="en-US" smtClean="0"/>
              <a:t>10/28/16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196751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B9EE3-9A13-7B4B-A44B-121DB6EC1AF8}"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136518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B9EE3-9A13-7B4B-A44B-121DB6EC1AF8}"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6C6C7-5331-314F-B109-84721CAF34BD}" type="slidenum">
              <a:rPr lang="en-US" smtClean="0"/>
              <a:t>‹#›</a:t>
            </a:fld>
            <a:endParaRPr lang="en-US"/>
          </a:p>
        </p:txBody>
      </p:sp>
    </p:spTree>
    <p:extLst>
      <p:ext uri="{BB962C8B-B14F-4D97-AF65-F5344CB8AC3E}">
        <p14:creationId xmlns:p14="http://schemas.microsoft.com/office/powerpoint/2010/main" val="15403834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B9EE3-9A13-7B4B-A44B-121DB6EC1AF8}" type="datetimeFigureOut">
              <a:rPr lang="en-US" smtClean="0"/>
              <a:t>10/28/16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6C6C7-5331-314F-B109-84721CAF34BD}" type="slidenum">
              <a:rPr lang="en-US" smtClean="0"/>
              <a:t>‹#›</a:t>
            </a:fld>
            <a:endParaRPr lang="en-US"/>
          </a:p>
        </p:txBody>
      </p:sp>
    </p:spTree>
    <p:extLst>
      <p:ext uri="{BB962C8B-B14F-4D97-AF65-F5344CB8AC3E}">
        <p14:creationId xmlns:p14="http://schemas.microsoft.com/office/powerpoint/2010/main" val="719885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5272" y="3532908"/>
            <a:ext cx="10515600" cy="3075708"/>
          </a:xfrm>
        </p:spPr>
        <p:txBody>
          <a:bodyPr>
            <a:normAutofit/>
          </a:bodyPr>
          <a:lstStyle/>
          <a:p>
            <a:pPr marL="0" indent="0">
              <a:buNone/>
            </a:pPr>
            <a:r>
              <a:rPr lang="en-US" sz="3500" b="1" dirty="0" smtClean="0">
                <a:latin typeface="Gill Sans SemiBold" charset="0"/>
                <a:ea typeface="Gill Sans SemiBold" charset="0"/>
                <a:cs typeface="Gill Sans SemiBold" charset="0"/>
              </a:rPr>
              <a:t>Online News Readership</a:t>
            </a:r>
            <a:endParaRPr lang="en-US" sz="3500" b="1" dirty="0">
              <a:latin typeface="Gill Sans SemiBold" charset="0"/>
              <a:ea typeface="Gill Sans SemiBold" charset="0"/>
              <a:cs typeface="Gill Sans SemiBold" charset="0"/>
            </a:endParaRPr>
          </a:p>
          <a:p>
            <a:pPr marL="0" indent="0">
              <a:buNone/>
            </a:pPr>
            <a:r>
              <a:rPr lang="en-US" b="1" dirty="0">
                <a:latin typeface="Gill Sans" charset="0"/>
                <a:ea typeface="Gill Sans" charset="0"/>
                <a:cs typeface="Gill Sans" charset="0"/>
              </a:rPr>
              <a:t> </a:t>
            </a:r>
          </a:p>
          <a:p>
            <a:pPr>
              <a:lnSpc>
                <a:spcPct val="140000"/>
              </a:lnSpc>
              <a:spcBef>
                <a:spcPts val="0"/>
              </a:spcBef>
            </a:pPr>
            <a:r>
              <a:rPr lang="en-US" dirty="0" smtClean="0">
                <a:latin typeface="Gill Sans" charset="0"/>
                <a:ea typeface="Gill Sans" charset="0"/>
                <a:cs typeface="Gill Sans" charset="0"/>
              </a:rPr>
              <a:t>How people find, read/watch, and share online news</a:t>
            </a:r>
          </a:p>
          <a:p>
            <a:pPr>
              <a:lnSpc>
                <a:spcPct val="140000"/>
              </a:lnSpc>
              <a:spcBef>
                <a:spcPts val="0"/>
              </a:spcBef>
            </a:pPr>
            <a:r>
              <a:rPr lang="en-US" dirty="0" smtClean="0">
                <a:latin typeface="Gill Sans" charset="0"/>
                <a:ea typeface="Gill Sans" charset="0"/>
                <a:cs typeface="Gill Sans" charset="0"/>
              </a:rPr>
              <a:t>Impact of social media and mobile usage</a:t>
            </a:r>
          </a:p>
          <a:p>
            <a:pPr>
              <a:lnSpc>
                <a:spcPct val="140000"/>
              </a:lnSpc>
              <a:spcBef>
                <a:spcPts val="0"/>
              </a:spcBef>
            </a:pPr>
            <a:r>
              <a:rPr lang="en-US" dirty="0" smtClean="0">
                <a:latin typeface="Gill Sans" charset="0"/>
                <a:ea typeface="Gill Sans" charset="0"/>
                <a:cs typeface="Gill Sans" charset="0"/>
              </a:rPr>
              <a:t>Headline length &amp; article length</a:t>
            </a:r>
            <a:endParaRPr lang="en-US" dirty="0">
              <a:latin typeface="Gill Sans" charset="0"/>
              <a:ea typeface="Gill Sans" charset="0"/>
              <a:cs typeface="Gill Sans"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2" y="362155"/>
            <a:ext cx="7723909" cy="2859026"/>
          </a:xfrm>
          <a:prstGeom prst="rect">
            <a:avLst/>
          </a:prstGeom>
        </p:spPr>
      </p:pic>
    </p:spTree>
    <p:extLst>
      <p:ext uri="{BB962C8B-B14F-4D97-AF65-F5344CB8AC3E}">
        <p14:creationId xmlns:p14="http://schemas.microsoft.com/office/powerpoint/2010/main" val="294702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4234"/>
            <a:ext cx="4149436" cy="5548748"/>
          </a:xfrm>
        </p:spPr>
        <p:txBody>
          <a:bodyPr>
            <a:normAutofit/>
          </a:bodyPr>
          <a:lstStyle/>
          <a:p>
            <a:r>
              <a:rPr lang="en-US" sz="4000" b="1" dirty="0">
                <a:latin typeface="Gill Sans SemiBold" charset="0"/>
                <a:ea typeface="Gill Sans SemiBold" charset="0"/>
                <a:cs typeface="Gill Sans SemiBold" charset="0"/>
              </a:rPr>
              <a:t>Rapid growth since 2013 in </a:t>
            </a:r>
            <a:r>
              <a:rPr lang="en-US" sz="4000" b="1" dirty="0" smtClean="0">
                <a:latin typeface="Gill Sans SemiBold" charset="0"/>
                <a:ea typeface="Gill Sans SemiBold" charset="0"/>
                <a:cs typeface="Gill Sans SemiBold" charset="0"/>
              </a:rPr>
              <a:t>% using </a:t>
            </a:r>
            <a:r>
              <a:rPr lang="en-US" sz="4000" b="1" dirty="0">
                <a:latin typeface="Gill Sans SemiBold" charset="0"/>
                <a:ea typeface="Gill Sans SemiBold" charset="0"/>
                <a:cs typeface="Gill Sans SemiBold" charset="0"/>
              </a:rPr>
              <a:t>mobile to get </a:t>
            </a:r>
            <a:r>
              <a:rPr lang="en-US" sz="4000" b="1" dirty="0" smtClean="0">
                <a:latin typeface="Gill Sans SemiBold" charset="0"/>
                <a:ea typeface="Gill Sans SemiBold" charset="0"/>
                <a:cs typeface="Gill Sans SemiBold" charset="0"/>
              </a:rPr>
              <a:t>news</a:t>
            </a:r>
            <a:br>
              <a:rPr lang="en-US" sz="4000" b="1" dirty="0" smtClean="0">
                <a:latin typeface="Gill Sans SemiBold" charset="0"/>
                <a:ea typeface="Gill Sans SemiBold" charset="0"/>
                <a:cs typeface="Gill Sans SemiBold" charset="0"/>
              </a:rPr>
            </a:br>
            <a:r>
              <a:rPr lang="en-US" sz="4000" b="1" dirty="0">
                <a:latin typeface="Gill Sans SemiBold" charset="0"/>
                <a:ea typeface="Gill Sans SemiBold" charset="0"/>
                <a:cs typeface="Gill Sans SemiBold" charset="0"/>
              </a:rPr>
              <a:t/>
            </a:r>
            <a:br>
              <a:rPr lang="en-US" sz="4000" b="1" dirty="0">
                <a:latin typeface="Gill Sans SemiBold" charset="0"/>
                <a:ea typeface="Gill Sans SemiBold" charset="0"/>
                <a:cs typeface="Gill Sans SemiBold" charset="0"/>
              </a:rPr>
            </a:br>
            <a:r>
              <a:rPr lang="en-US" sz="4000" b="1" dirty="0">
                <a:latin typeface="Gill Sans SemiBold" charset="0"/>
                <a:ea typeface="Gill Sans SemiBold" charset="0"/>
                <a:cs typeface="Gill Sans SemiBold" charset="0"/>
              </a:rPr>
              <a:t>Desktop/laptop usage holds </a:t>
            </a:r>
            <a:r>
              <a:rPr lang="en-US" sz="4000" b="1" dirty="0" smtClean="0">
                <a:latin typeface="Gill Sans SemiBold" charset="0"/>
                <a:ea typeface="Gill Sans SemiBold" charset="0"/>
                <a:cs typeface="Gill Sans SemiBold" charset="0"/>
              </a:rPr>
              <a:t>steady</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964" t="15530" r="964" b="40780"/>
          <a:stretch/>
        </p:blipFill>
        <p:spPr bwMode="auto">
          <a:xfrm>
            <a:off x="5728477" y="644234"/>
            <a:ext cx="5841944" cy="56275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1513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58943" b="9350"/>
          <a:stretch/>
        </p:blipFill>
        <p:spPr bwMode="auto">
          <a:xfrm>
            <a:off x="892680" y="803369"/>
            <a:ext cx="5243960" cy="3664721"/>
          </a:xfrm>
          <a:prstGeom prst="rect">
            <a:avLst/>
          </a:prstGeom>
          <a:noFill/>
          <a:ln>
            <a:noFill/>
          </a:ln>
          <a:extLst>
            <a:ext uri="{53640926-AAD7-44D8-BBD7-CCE9431645EC}">
              <a14:shadowObscured xmlns:a14="http://schemas.microsoft.com/office/drawing/2010/main"/>
            </a:ext>
          </a:extLst>
        </p:spPr>
      </p:pic>
      <p:graphicFrame>
        <p:nvGraphicFramePr>
          <p:cNvPr id="2" name="Table 1"/>
          <p:cNvGraphicFramePr>
            <a:graphicFrameLocks noGrp="1"/>
          </p:cNvGraphicFramePr>
          <p:nvPr>
            <p:extLst>
              <p:ext uri="{D42A27DB-BD31-4B8C-83A1-F6EECF244321}">
                <p14:modId xmlns:p14="http://schemas.microsoft.com/office/powerpoint/2010/main" val="1204754116"/>
              </p:ext>
            </p:extLst>
          </p:nvPr>
        </p:nvGraphicFramePr>
        <p:xfrm>
          <a:off x="7398326" y="1724890"/>
          <a:ext cx="5091546" cy="5486401"/>
        </p:xfrm>
        <a:graphic>
          <a:graphicData uri="http://schemas.openxmlformats.org/drawingml/2006/table">
            <a:tbl>
              <a:tblPr/>
              <a:tblGrid>
                <a:gridCol w="5091546"/>
              </a:tblGrid>
              <a:tr h="5486401">
                <a:tc>
                  <a:txBody>
                    <a:bodyPr/>
                    <a:lstStyle/>
                    <a:p>
                      <a:pPr marL="571500" marR="0" algn="l">
                        <a:spcBef>
                          <a:spcPts val="0"/>
                        </a:spcBef>
                        <a:spcAft>
                          <a:spcPts val="0"/>
                        </a:spcAft>
                      </a:pPr>
                      <a:r>
                        <a:rPr lang="en-US" sz="2700" b="1" i="0" dirty="0" smtClean="0">
                          <a:solidFill>
                            <a:srgbClr val="000000"/>
                          </a:solidFill>
                          <a:effectLst/>
                          <a:latin typeface="Gill Sans SemiBold" charset="0"/>
                          <a:ea typeface="Gill Sans SemiBold" charset="0"/>
                          <a:cs typeface="Gill Sans SemiBold" charset="0"/>
                        </a:rPr>
                        <a:t/>
                      </a:r>
                      <a:br>
                        <a:rPr lang="en-US" sz="2700" b="1" i="0" dirty="0" smtClean="0">
                          <a:solidFill>
                            <a:srgbClr val="000000"/>
                          </a:solidFill>
                          <a:effectLst/>
                          <a:latin typeface="Gill Sans SemiBold" charset="0"/>
                          <a:ea typeface="Gill Sans SemiBold" charset="0"/>
                          <a:cs typeface="Gill Sans SemiBold" charset="0"/>
                        </a:rPr>
                      </a:br>
                      <a:r>
                        <a:rPr lang="en-US" sz="2700" b="1" i="0" dirty="0" smtClean="0">
                          <a:solidFill>
                            <a:srgbClr val="000000"/>
                          </a:solidFill>
                          <a:effectLst/>
                          <a:latin typeface="Gill Sans SemiBold" charset="0"/>
                          <a:ea typeface="Gill Sans SemiBold" charset="0"/>
                          <a:cs typeface="Gill Sans SemiBold" charset="0"/>
                        </a:rPr>
                        <a:t>Preferences </a:t>
                      </a:r>
                      <a:r>
                        <a:rPr lang="en-US" sz="2700" b="1" i="0" dirty="0">
                          <a:solidFill>
                            <a:srgbClr val="000000"/>
                          </a:solidFill>
                          <a:effectLst/>
                          <a:latin typeface="Gill Sans SemiBold" charset="0"/>
                          <a:ea typeface="Gill Sans SemiBold" charset="0"/>
                          <a:cs typeface="Gill Sans SemiBold" charset="0"/>
                        </a:rPr>
                        <a:t>of </a:t>
                      </a:r>
                      <a:br>
                        <a:rPr lang="en-US" sz="2700" b="1" i="0" dirty="0">
                          <a:solidFill>
                            <a:srgbClr val="000000"/>
                          </a:solidFill>
                          <a:effectLst/>
                          <a:latin typeface="Gill Sans SemiBold" charset="0"/>
                          <a:ea typeface="Gill Sans SemiBold" charset="0"/>
                          <a:cs typeface="Gill Sans SemiBold" charset="0"/>
                        </a:rPr>
                      </a:br>
                      <a:r>
                        <a:rPr lang="en-US" sz="2700" b="1" i="0" dirty="0">
                          <a:solidFill>
                            <a:srgbClr val="000000"/>
                          </a:solidFill>
                          <a:effectLst/>
                          <a:latin typeface="Gill Sans SemiBold" charset="0"/>
                          <a:ea typeface="Gill Sans SemiBold" charset="0"/>
                          <a:cs typeface="Gill Sans SemiBold" charset="0"/>
                        </a:rPr>
                        <a:t>mobile over desktop </a:t>
                      </a:r>
                      <a:r>
                        <a:rPr lang="en-US" sz="2700" b="1" i="0" dirty="0" smtClean="0">
                          <a:solidFill>
                            <a:srgbClr val="000000"/>
                          </a:solidFill>
                          <a:effectLst/>
                          <a:latin typeface="Gill Sans SemiBold" charset="0"/>
                          <a:ea typeface="Gill Sans SemiBold" charset="0"/>
                          <a:cs typeface="Gill Sans SemiBold" charset="0"/>
                        </a:rPr>
                        <a:t/>
                      </a:r>
                      <a:br>
                        <a:rPr lang="en-US" sz="2700" b="1" i="0" dirty="0" smtClean="0">
                          <a:solidFill>
                            <a:srgbClr val="000000"/>
                          </a:solidFill>
                          <a:effectLst/>
                          <a:latin typeface="Gill Sans SemiBold" charset="0"/>
                          <a:ea typeface="Gill Sans SemiBold" charset="0"/>
                          <a:cs typeface="Gill Sans SemiBold" charset="0"/>
                        </a:rPr>
                      </a:br>
                      <a:r>
                        <a:rPr lang="en-US" sz="2700" b="1" i="0" dirty="0" smtClean="0">
                          <a:solidFill>
                            <a:srgbClr val="000000"/>
                          </a:solidFill>
                          <a:effectLst/>
                          <a:latin typeface="Gill Sans SemiBold" charset="0"/>
                          <a:ea typeface="Gill Sans SemiBold" charset="0"/>
                          <a:cs typeface="Gill Sans SemiBold" charset="0"/>
                        </a:rPr>
                        <a:t>for </a:t>
                      </a:r>
                      <a:r>
                        <a:rPr lang="en-US" sz="2700" b="1" i="0" dirty="0">
                          <a:solidFill>
                            <a:srgbClr val="000000"/>
                          </a:solidFill>
                          <a:effectLst/>
                          <a:latin typeface="Gill Sans SemiBold" charset="0"/>
                          <a:ea typeface="Gill Sans SemiBold" charset="0"/>
                          <a:cs typeface="Gill Sans SemiBold" charset="0"/>
                        </a:rPr>
                        <a:t>digital news, </a:t>
                      </a:r>
                      <a:br>
                        <a:rPr lang="en-US" sz="2700" b="1" i="0" dirty="0">
                          <a:solidFill>
                            <a:srgbClr val="000000"/>
                          </a:solidFill>
                          <a:effectLst/>
                          <a:latin typeface="Gill Sans SemiBold" charset="0"/>
                          <a:ea typeface="Gill Sans SemiBold" charset="0"/>
                          <a:cs typeface="Gill Sans SemiBold" charset="0"/>
                        </a:rPr>
                      </a:br>
                      <a:r>
                        <a:rPr lang="en-US" sz="2700" b="1" i="0" dirty="0">
                          <a:solidFill>
                            <a:srgbClr val="000000"/>
                          </a:solidFill>
                          <a:effectLst/>
                          <a:latin typeface="Gill Sans SemiBold" charset="0"/>
                          <a:ea typeface="Gill Sans SemiBold" charset="0"/>
                          <a:cs typeface="Gill Sans SemiBold" charset="0"/>
                        </a:rPr>
                        <a:t>by age:</a:t>
                      </a:r>
                      <a:br>
                        <a:rPr lang="en-US" sz="2700" b="1" i="0" dirty="0">
                          <a:solidFill>
                            <a:srgbClr val="000000"/>
                          </a:solidFill>
                          <a:effectLst/>
                          <a:latin typeface="Gill Sans SemiBold" charset="0"/>
                          <a:ea typeface="Gill Sans SemiBold" charset="0"/>
                          <a:cs typeface="Gill Sans SemiBold" charset="0"/>
                        </a:rPr>
                      </a:br>
                      <a:endParaRPr lang="en-US" sz="2700" b="1" i="0" dirty="0">
                        <a:effectLst/>
                        <a:latin typeface="Gill Sans SemiBold" charset="0"/>
                        <a:ea typeface="Gill Sans SemiBold" charset="0"/>
                        <a:cs typeface="Gill Sans SemiBold" charset="0"/>
                      </a:endParaRPr>
                    </a:p>
                    <a:p>
                      <a:pPr marL="742950" marR="0" lvl="1" indent="-285750" algn="l">
                        <a:spcBef>
                          <a:spcPts val="1200"/>
                        </a:spcBef>
                        <a:spcAft>
                          <a:spcPts val="1200"/>
                        </a:spcAft>
                        <a:buFont typeface="Courier New" charset="0"/>
                        <a:buChar char="o"/>
                      </a:pPr>
                      <a:r>
                        <a:rPr lang="en-US" sz="2700" b="1" i="0" dirty="0">
                          <a:solidFill>
                            <a:srgbClr val="000000"/>
                          </a:solidFill>
                          <a:effectLst/>
                          <a:latin typeface="Gill Sans SemiBold" charset="0"/>
                          <a:ea typeface="Gill Sans SemiBold" charset="0"/>
                          <a:cs typeface="Gill Sans SemiBold" charset="0"/>
                        </a:rPr>
                        <a:t>70% ages 18-29</a:t>
                      </a:r>
                      <a:endParaRPr lang="en-US" sz="2700" b="1" i="0" dirty="0">
                        <a:effectLst/>
                        <a:latin typeface="Gill Sans SemiBold" charset="0"/>
                        <a:ea typeface="Gill Sans SemiBold" charset="0"/>
                        <a:cs typeface="Gill Sans SemiBold" charset="0"/>
                      </a:endParaRPr>
                    </a:p>
                    <a:p>
                      <a:pPr marL="742950" marR="0" lvl="1" indent="-285750" algn="l">
                        <a:spcBef>
                          <a:spcPts val="1200"/>
                        </a:spcBef>
                        <a:spcAft>
                          <a:spcPts val="1200"/>
                        </a:spcAft>
                        <a:buFont typeface="Courier New" charset="0"/>
                        <a:buChar char="o"/>
                      </a:pPr>
                      <a:r>
                        <a:rPr lang="en-US" sz="2700" b="1" i="0" dirty="0">
                          <a:solidFill>
                            <a:srgbClr val="000000"/>
                          </a:solidFill>
                          <a:effectLst/>
                          <a:latin typeface="Gill Sans SemiBold" charset="0"/>
                          <a:ea typeface="Gill Sans SemiBold" charset="0"/>
                          <a:cs typeface="Gill Sans SemiBold" charset="0"/>
                        </a:rPr>
                        <a:t>53% ages 30-49</a:t>
                      </a:r>
                      <a:endParaRPr lang="en-US" sz="2700" b="1" i="0" dirty="0">
                        <a:effectLst/>
                        <a:latin typeface="Gill Sans SemiBold" charset="0"/>
                        <a:ea typeface="Gill Sans SemiBold" charset="0"/>
                        <a:cs typeface="Gill Sans SemiBold" charset="0"/>
                      </a:endParaRPr>
                    </a:p>
                    <a:p>
                      <a:pPr marL="742950" marR="0" lvl="1" indent="-285750" algn="l">
                        <a:spcBef>
                          <a:spcPts val="1200"/>
                        </a:spcBef>
                        <a:spcAft>
                          <a:spcPts val="1200"/>
                        </a:spcAft>
                        <a:buFont typeface="Courier New" charset="0"/>
                        <a:buChar char="o"/>
                      </a:pPr>
                      <a:r>
                        <a:rPr lang="en-US" sz="2700" b="1" i="0" dirty="0">
                          <a:solidFill>
                            <a:srgbClr val="000000"/>
                          </a:solidFill>
                          <a:effectLst/>
                          <a:latin typeface="Gill Sans SemiBold" charset="0"/>
                          <a:ea typeface="Gill Sans SemiBold" charset="0"/>
                          <a:cs typeface="Gill Sans SemiBold" charset="0"/>
                        </a:rPr>
                        <a:t>29% ages 50-64</a:t>
                      </a:r>
                      <a:endParaRPr lang="en-US" sz="2700" b="1" i="0" dirty="0">
                        <a:effectLst/>
                        <a:latin typeface="Gill Sans SemiBold" charset="0"/>
                        <a:ea typeface="Gill Sans SemiBold" charset="0"/>
                        <a:cs typeface="Gill Sans SemiBold" charset="0"/>
                      </a:endParaRPr>
                    </a:p>
                  </a:txBody>
                  <a:tcPr marL="97081" marR="97081" marT="0" marB="0">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1186452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b="20363"/>
          <a:stretch/>
        </p:blipFill>
        <p:spPr bwMode="auto">
          <a:xfrm>
            <a:off x="6398565" y="611091"/>
            <a:ext cx="4875975" cy="6104040"/>
          </a:xfrm>
          <a:prstGeom prst="rect">
            <a:avLst/>
          </a:prstGeom>
          <a:noFill/>
          <a:ln>
            <a:noFill/>
          </a:ln>
          <a:extLst>
            <a:ext uri="{53640926-AAD7-44D8-BBD7-CCE9431645EC}">
              <a14:shadowObscured xmlns:a14="http://schemas.microsoft.com/office/drawing/2010/main"/>
            </a:ext>
          </a:extLst>
        </p:spPr>
      </p:pic>
      <p:pic>
        <p:nvPicPr>
          <p:cNvPr id="4" name="Picture 3" descr="../long-form-readers-somewhat-more-likely-to-visit-multiple-articles-on-a-site.png"/>
          <p:cNvPicPr/>
          <p:nvPr/>
        </p:nvPicPr>
        <p:blipFill rotWithShape="1">
          <a:blip r:embed="rId4">
            <a:extLst>
              <a:ext uri="{28A0092B-C50C-407E-A947-70E740481C1C}">
                <a14:useLocalDpi xmlns:a14="http://schemas.microsoft.com/office/drawing/2010/main" val="0"/>
              </a:ext>
            </a:extLst>
          </a:blip>
          <a:srcRect b="32900"/>
          <a:stretch/>
        </p:blipFill>
        <p:spPr bwMode="auto">
          <a:xfrm>
            <a:off x="634249" y="611091"/>
            <a:ext cx="4384791" cy="23191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9901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983" y="270164"/>
            <a:ext cx="11097490" cy="5293757"/>
          </a:xfrm>
          <a:prstGeom prst="rect">
            <a:avLst/>
          </a:prstGeom>
          <a:noFill/>
        </p:spPr>
        <p:txBody>
          <a:bodyPr wrap="square" rtlCol="0">
            <a:spAutoFit/>
          </a:bodyPr>
          <a:lstStyle/>
          <a:p>
            <a:r>
              <a:rPr lang="en-US" sz="2800" b="1" dirty="0" err="1">
                <a:latin typeface="Gill Sans SemiBold" charset="0"/>
                <a:ea typeface="Gill Sans SemiBold" charset="0"/>
                <a:cs typeface="Gill Sans SemiBold" charset="0"/>
              </a:rPr>
              <a:t>YaleNews</a:t>
            </a:r>
            <a:r>
              <a:rPr lang="en-US" sz="2800" b="1" dirty="0">
                <a:latin typeface="Gill Sans SemiBold" charset="0"/>
                <a:ea typeface="Gill Sans SemiBold" charset="0"/>
                <a:cs typeface="Gill Sans SemiBold" charset="0"/>
              </a:rPr>
              <a:t> Usage &amp; Behavior </a:t>
            </a:r>
            <a:r>
              <a:rPr lang="en-US" b="1" dirty="0">
                <a:latin typeface="Gill Sans SemiBold" charset="0"/>
                <a:ea typeface="Gill Sans SemiBold" charset="0"/>
                <a:cs typeface="Gill Sans SemiBold" charset="0"/>
              </a:rPr>
              <a:t/>
            </a:r>
            <a:br>
              <a:rPr lang="en-US" b="1" dirty="0">
                <a:latin typeface="Gill Sans SemiBold" charset="0"/>
                <a:ea typeface="Gill Sans SemiBold" charset="0"/>
                <a:cs typeface="Gill Sans SemiBold" charset="0"/>
              </a:rPr>
            </a:br>
            <a:endParaRPr lang="en-US" b="1" dirty="0">
              <a:latin typeface="Gill Sans SemiBold" charset="0"/>
              <a:ea typeface="Gill Sans SemiBold" charset="0"/>
              <a:cs typeface="Gill Sans SemiBold" charset="0"/>
            </a:endParaRPr>
          </a:p>
          <a:p>
            <a:pPr marL="285750" lvl="0" indent="-285750">
              <a:lnSpc>
                <a:spcPct val="150000"/>
              </a:lnSpc>
              <a:spcAft>
                <a:spcPts val="1200"/>
              </a:spcAft>
              <a:buFont typeface="Arial" charset="0"/>
              <a:buChar char="•"/>
            </a:pPr>
            <a:r>
              <a:rPr lang="en-US" sz="2400" dirty="0" err="1">
                <a:latin typeface="Gill Sans" charset="0"/>
                <a:ea typeface="Gill Sans" charset="0"/>
                <a:cs typeface="Gill Sans" charset="0"/>
              </a:rPr>
              <a:t>Pageviews</a:t>
            </a:r>
            <a:r>
              <a:rPr lang="en-US" sz="2400" dirty="0">
                <a:latin typeface="Gill Sans" charset="0"/>
                <a:ea typeface="Gill Sans" charset="0"/>
                <a:cs typeface="Gill Sans" charset="0"/>
              </a:rPr>
              <a:t> doubled since 2012. </a:t>
            </a:r>
            <a:r>
              <a:rPr lang="en-US" sz="2400" dirty="0" smtClean="0">
                <a:latin typeface="Gill Sans" charset="0"/>
                <a:ea typeface="Gill Sans" charset="0"/>
                <a:cs typeface="Gill Sans" charset="0"/>
              </a:rPr>
              <a:t> Average </a:t>
            </a:r>
            <a:r>
              <a:rPr lang="en-US" sz="2400" dirty="0">
                <a:latin typeface="Gill Sans" charset="0"/>
                <a:ea typeface="Gill Sans" charset="0"/>
                <a:cs typeface="Gill Sans" charset="0"/>
              </a:rPr>
              <a:t>1.5 </a:t>
            </a:r>
            <a:r>
              <a:rPr lang="en-US" sz="2400" dirty="0" smtClean="0">
                <a:latin typeface="Gill Sans" charset="0"/>
                <a:ea typeface="Gill Sans" charset="0"/>
                <a:cs typeface="Gill Sans" charset="0"/>
              </a:rPr>
              <a:t>per </a:t>
            </a:r>
            <a:r>
              <a:rPr lang="en-US" sz="2400" dirty="0">
                <a:latin typeface="Gill Sans" charset="0"/>
                <a:ea typeface="Gill Sans" charset="0"/>
                <a:cs typeface="Gill Sans" charset="0"/>
              </a:rPr>
              <a:t>visit.</a:t>
            </a:r>
          </a:p>
          <a:p>
            <a:pPr marL="285750" lvl="0" indent="-285750">
              <a:lnSpc>
                <a:spcPct val="150000"/>
              </a:lnSpc>
              <a:spcAft>
                <a:spcPts val="1200"/>
              </a:spcAft>
              <a:buFont typeface="Arial" charset="0"/>
              <a:buChar char="•"/>
            </a:pPr>
            <a:r>
              <a:rPr lang="en-US" sz="2400" dirty="0">
                <a:latin typeface="Gill Sans" charset="0"/>
                <a:ea typeface="Gill Sans" charset="0"/>
                <a:cs typeface="Gill Sans" charset="0"/>
              </a:rPr>
              <a:t>Top traffic </a:t>
            </a:r>
            <a:r>
              <a:rPr lang="en-US" sz="2400" dirty="0" smtClean="0">
                <a:latin typeface="Gill Sans" charset="0"/>
                <a:ea typeface="Gill Sans" charset="0"/>
                <a:cs typeface="Gill Sans" charset="0"/>
              </a:rPr>
              <a:t>drivers: e‐newsletter </a:t>
            </a:r>
            <a:r>
              <a:rPr lang="en-US" sz="2400" dirty="0">
                <a:latin typeface="Gill Sans" charset="0"/>
                <a:ea typeface="Gill Sans" charset="0"/>
                <a:cs typeface="Gill Sans" charset="0"/>
              </a:rPr>
              <a:t>and social media.</a:t>
            </a:r>
          </a:p>
          <a:p>
            <a:pPr marL="285750" lvl="0" indent="-285750">
              <a:lnSpc>
                <a:spcPct val="150000"/>
              </a:lnSpc>
              <a:spcAft>
                <a:spcPts val="1200"/>
              </a:spcAft>
              <a:buFont typeface="Arial" charset="0"/>
              <a:buChar char="•"/>
            </a:pPr>
            <a:r>
              <a:rPr lang="en-US" sz="2400" dirty="0" smtClean="0">
                <a:latin typeface="Gill Sans" charset="0"/>
                <a:ea typeface="Gill Sans" charset="0"/>
                <a:cs typeface="Gill Sans" charset="0"/>
              </a:rPr>
              <a:t>Mobile </a:t>
            </a:r>
            <a:r>
              <a:rPr lang="en-US" sz="2400" dirty="0">
                <a:latin typeface="Gill Sans" charset="0"/>
                <a:ea typeface="Gill Sans" charset="0"/>
                <a:cs typeface="Gill Sans" charset="0"/>
              </a:rPr>
              <a:t>usage on </a:t>
            </a:r>
            <a:r>
              <a:rPr lang="en-US" sz="2400" dirty="0" err="1">
                <a:latin typeface="Gill Sans" charset="0"/>
                <a:ea typeface="Gill Sans" charset="0"/>
                <a:cs typeface="Gill Sans" charset="0"/>
              </a:rPr>
              <a:t>YaleNews</a:t>
            </a:r>
            <a:r>
              <a:rPr lang="en-US" sz="2400" dirty="0">
                <a:latin typeface="Gill Sans" charset="0"/>
                <a:ea typeface="Gill Sans" charset="0"/>
                <a:cs typeface="Gill Sans" charset="0"/>
              </a:rPr>
              <a:t> has more than tripled since 2012 (from 11% to 38%) with desktop usage dropping from 84% to 55%.</a:t>
            </a:r>
          </a:p>
          <a:p>
            <a:pPr marL="742950" lvl="1" indent="-285750">
              <a:lnSpc>
                <a:spcPct val="150000"/>
              </a:lnSpc>
              <a:spcAft>
                <a:spcPts val="1200"/>
              </a:spcAft>
              <a:buFont typeface="Arial" charset="0"/>
              <a:buChar char="•"/>
            </a:pPr>
            <a:r>
              <a:rPr lang="en-US" sz="2400" dirty="0" smtClean="0">
                <a:latin typeface="Gill Sans" charset="0"/>
                <a:ea typeface="Gill Sans" charset="0"/>
                <a:cs typeface="Gill Sans" charset="0"/>
              </a:rPr>
              <a:t>Industry-wide: rapid growth of mobile, desktop usage flat</a:t>
            </a:r>
          </a:p>
          <a:p>
            <a:pPr marL="285750" indent="-285750">
              <a:lnSpc>
                <a:spcPct val="150000"/>
              </a:lnSpc>
              <a:spcAft>
                <a:spcPts val="1200"/>
              </a:spcAft>
              <a:buFont typeface="Arial" charset="0"/>
              <a:buChar char="•"/>
            </a:pPr>
            <a:r>
              <a:rPr lang="en-US" sz="2400" dirty="0" smtClean="0">
                <a:latin typeface="Gill Sans" charset="0"/>
                <a:ea typeface="Gill Sans" charset="0"/>
                <a:cs typeface="Gill Sans" charset="0"/>
              </a:rPr>
              <a:t>Homepage </a:t>
            </a:r>
            <a:r>
              <a:rPr lang="en-US" sz="2400" dirty="0">
                <a:latin typeface="Gill Sans" charset="0"/>
                <a:ea typeface="Gill Sans" charset="0"/>
                <a:cs typeface="Gill Sans" charset="0"/>
              </a:rPr>
              <a:t>traffic has declined 10% since 2012. </a:t>
            </a:r>
            <a:r>
              <a:rPr lang="en-US" sz="2400" b="1" dirty="0">
                <a:latin typeface="Gill Sans SemiBold" charset="0"/>
                <a:ea typeface="Gill Sans SemiBold" charset="0"/>
                <a:cs typeface="Gill Sans SemiBold" charset="0"/>
              </a:rPr>
              <a:t>Most users access an article or category page first instead of the homepage. </a:t>
            </a:r>
          </a:p>
        </p:txBody>
      </p:sp>
    </p:spTree>
    <p:extLst>
      <p:ext uri="{BB962C8B-B14F-4D97-AF65-F5344CB8AC3E}">
        <p14:creationId xmlns:p14="http://schemas.microsoft.com/office/powerpoint/2010/main" val="1476153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out-6-in-10-americans-get-news-from-social-media.png"/>
          <p:cNvPicPr/>
          <p:nvPr/>
        </p:nvPicPr>
        <p:blipFill rotWithShape="1">
          <a:blip r:embed="rId3">
            <a:extLst>
              <a:ext uri="{28A0092B-C50C-407E-A947-70E740481C1C}">
                <a14:useLocalDpi xmlns:a14="http://schemas.microsoft.com/office/drawing/2010/main" val="0"/>
              </a:ext>
            </a:extLst>
          </a:blip>
          <a:srcRect t="27389" b="25305"/>
          <a:stretch/>
        </p:blipFill>
        <p:spPr bwMode="auto">
          <a:xfrm>
            <a:off x="4037100" y="2133600"/>
            <a:ext cx="3821458" cy="4040869"/>
          </a:xfrm>
          <a:prstGeom prst="rect">
            <a:avLst/>
          </a:prstGeom>
          <a:noFill/>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1522152" y="789708"/>
            <a:ext cx="9455728" cy="1161012"/>
          </a:xfrm>
        </p:spPr>
        <p:txBody>
          <a:bodyPr>
            <a:normAutofit fontScale="92500"/>
          </a:bodyPr>
          <a:lstStyle/>
          <a:p>
            <a:pPr marL="0" indent="0" algn="ctr">
              <a:buNone/>
            </a:pPr>
            <a:r>
              <a:rPr lang="en-US" sz="3800" b="1" dirty="0" smtClean="0">
                <a:latin typeface="Gill Sans SemiBold" charset="0"/>
                <a:ea typeface="Gill Sans SemiBold" charset="0"/>
                <a:cs typeface="Gill Sans SemiBold" charset="0"/>
              </a:rPr>
              <a:t>6 in 10 Americans get news from social media</a:t>
            </a:r>
          </a:p>
          <a:p>
            <a:pPr marL="0" indent="0" algn="ctr">
              <a:buNone/>
            </a:pPr>
            <a:r>
              <a:rPr lang="en-US" sz="3200" b="1" dirty="0" smtClean="0">
                <a:latin typeface="Gill Sans SemiBold" charset="0"/>
                <a:ea typeface="Gill Sans SemiBold" charset="0"/>
                <a:cs typeface="Gill Sans SemiBold" charset="0"/>
              </a:rPr>
              <a:t>(at least some of the time)</a:t>
            </a:r>
            <a:endParaRPr lang="en-US" sz="3200" b="1" dirty="0">
              <a:latin typeface="Gill Sans SemiBold" charset="0"/>
              <a:ea typeface="Gill Sans SemiBold" charset="0"/>
              <a:cs typeface="Gill Sans SemiBold" charset="0"/>
            </a:endParaRPr>
          </a:p>
        </p:txBody>
      </p:sp>
    </p:spTree>
    <p:extLst>
      <p:ext uri="{BB962C8B-B14F-4D97-AF65-F5344CB8AC3E}">
        <p14:creationId xmlns:p14="http://schemas.microsoft.com/office/powerpoint/2010/main" val="653468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403" t="-996" r="403" b="19004"/>
          <a:stretch/>
        </p:blipFill>
        <p:spPr bwMode="auto">
          <a:xfrm>
            <a:off x="3181466" y="390698"/>
            <a:ext cx="5881254" cy="61575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5103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pite-digital-advances-most-still-share-news-by-word-of-mouth.png"/>
          <p:cNvPicPr/>
          <p:nvPr/>
        </p:nvPicPr>
        <p:blipFill>
          <a:blip r:embed="rId3">
            <a:extLst>
              <a:ext uri="{28A0092B-C50C-407E-A947-70E740481C1C}">
                <a14:useLocalDpi xmlns:a14="http://schemas.microsoft.com/office/drawing/2010/main" val="0"/>
              </a:ext>
            </a:extLst>
          </a:blip>
          <a:srcRect/>
          <a:stretch>
            <a:fillRect/>
          </a:stretch>
        </p:blipFill>
        <p:spPr bwMode="auto">
          <a:xfrm>
            <a:off x="2576945" y="582686"/>
            <a:ext cx="7219777" cy="5771721"/>
          </a:xfrm>
          <a:prstGeom prst="rect">
            <a:avLst/>
          </a:prstGeom>
          <a:noFill/>
          <a:ln>
            <a:noFill/>
          </a:ln>
        </p:spPr>
      </p:pic>
    </p:spTree>
    <p:extLst>
      <p:ext uri="{BB962C8B-B14F-4D97-AF65-F5344CB8AC3E}">
        <p14:creationId xmlns:p14="http://schemas.microsoft.com/office/powerpoint/2010/main" val="1516266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a-real-time-analysis-nearly-4-in-10-of-those-who-got-news-from-links-could-recall-the-source-every-time.png"/>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49" t="-1653" r="249" b="51327"/>
          <a:stretch/>
        </p:blipFill>
        <p:spPr bwMode="auto">
          <a:xfrm>
            <a:off x="4974197" y="324683"/>
            <a:ext cx="6663620" cy="2852328"/>
          </a:xfrm>
          <a:prstGeom prst="rect">
            <a:avLst/>
          </a:prstGeom>
          <a:noFill/>
          <a:ln w="25400"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8" name="Title 1"/>
          <p:cNvSpPr txBox="1">
            <a:spLocks/>
          </p:cNvSpPr>
          <p:nvPr/>
        </p:nvSpPr>
        <p:spPr>
          <a:xfrm>
            <a:off x="-838889" y="3699167"/>
            <a:ext cx="7156562" cy="407323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dirty="0">
              <a:solidFill>
                <a:srgbClr val="8B1002"/>
              </a:solidFill>
            </a:endParaRPr>
          </a:p>
        </p:txBody>
      </p:sp>
      <p:sp>
        <p:nvSpPr>
          <p:cNvPr id="7" name="Title 1"/>
          <p:cNvSpPr>
            <a:spLocks noGrp="1"/>
          </p:cNvSpPr>
          <p:nvPr>
            <p:ph type="title"/>
          </p:nvPr>
        </p:nvSpPr>
        <p:spPr>
          <a:xfrm>
            <a:off x="-1088271" y="3699167"/>
            <a:ext cx="6774873" cy="2951016"/>
          </a:xfrm>
          <a:noFill/>
        </p:spPr>
        <p:txBody>
          <a:bodyPr>
            <a:normAutofit/>
          </a:bodyPr>
          <a:lstStyle/>
          <a:p>
            <a:pPr algn="r"/>
            <a:r>
              <a:rPr lang="en-US" sz="4000" b="1" dirty="0" smtClean="0">
                <a:latin typeface="Gill Sans SemiBold" charset="0"/>
                <a:ea typeface="Gill Sans SemiBold" charset="0"/>
                <a:cs typeface="Gill Sans SemiBold" charset="0"/>
              </a:rPr>
              <a:t>60% cannot</a:t>
            </a:r>
            <a:r>
              <a:rPr lang="en-US" sz="4000" b="1" i="1" dirty="0" smtClean="0">
                <a:latin typeface="Gill Sans SemiBold" charset="0"/>
                <a:ea typeface="Gill Sans SemiBold" charset="0"/>
                <a:cs typeface="Gill Sans SemiBold" charset="0"/>
              </a:rPr>
              <a:t> </a:t>
            </a:r>
            <a:r>
              <a:rPr lang="en-US" sz="4000" b="1" dirty="0" smtClean="0">
                <a:latin typeface="Gill Sans SemiBold" charset="0"/>
                <a:ea typeface="Gill Sans SemiBold" charset="0"/>
                <a:cs typeface="Gill Sans SemiBold" charset="0"/>
              </a:rPr>
              <a:t>recall </a:t>
            </a:r>
            <a:br>
              <a:rPr lang="en-US" sz="4000" b="1" dirty="0" smtClean="0">
                <a:latin typeface="Gill Sans SemiBold" charset="0"/>
                <a:ea typeface="Gill Sans SemiBold" charset="0"/>
                <a:cs typeface="Gill Sans SemiBold" charset="0"/>
              </a:rPr>
            </a:br>
            <a:r>
              <a:rPr lang="en-US" sz="4000" b="1" dirty="0" smtClean="0">
                <a:latin typeface="Gill Sans SemiBold" charset="0"/>
                <a:ea typeface="Gill Sans SemiBold" charset="0"/>
                <a:cs typeface="Gill Sans SemiBold" charset="0"/>
              </a:rPr>
              <a:t>the source of a story </a:t>
            </a:r>
            <a:br>
              <a:rPr lang="en-US" sz="4000" b="1" dirty="0" smtClean="0">
                <a:latin typeface="Gill Sans SemiBold" charset="0"/>
                <a:ea typeface="Gill Sans SemiBold" charset="0"/>
                <a:cs typeface="Gill Sans SemiBold" charset="0"/>
              </a:rPr>
            </a:br>
            <a:r>
              <a:rPr lang="en-US" sz="4000" b="1" dirty="0" smtClean="0">
                <a:latin typeface="Gill Sans SemiBold" charset="0"/>
                <a:ea typeface="Gill Sans SemiBold" charset="0"/>
                <a:cs typeface="Gill Sans SemiBold" charset="0"/>
              </a:rPr>
              <a:t>2 hours after reading it</a:t>
            </a:r>
            <a:endParaRPr lang="en-US" dirty="0"/>
          </a:p>
        </p:txBody>
      </p:sp>
    </p:spTree>
    <p:extLst>
      <p:ext uri="{BB962C8B-B14F-4D97-AF65-F5344CB8AC3E}">
        <p14:creationId xmlns:p14="http://schemas.microsoft.com/office/powerpoint/2010/main" val="8936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270480"/>
            <a:ext cx="3962400" cy="5922502"/>
          </a:xfrm>
        </p:spPr>
        <p:txBody>
          <a:bodyPr>
            <a:normAutofit/>
          </a:bodyPr>
          <a:lstStyle/>
          <a:p>
            <a:r>
              <a:rPr lang="en-US" sz="3600" b="1" dirty="0">
                <a:latin typeface="Gill Sans SemiBold" charset="0"/>
                <a:ea typeface="Gill Sans SemiBold" charset="0"/>
                <a:cs typeface="Gill Sans SemiBold" charset="0"/>
              </a:rPr>
              <a:t>E-NEWSLETTERS</a:t>
            </a:r>
            <a:r>
              <a:rPr lang="en-US" sz="4000" dirty="0">
                <a:latin typeface="Gill Sans" charset="0"/>
                <a:ea typeface="Gill Sans" charset="0"/>
                <a:cs typeface="Gill Sans" charset="0"/>
              </a:rPr>
              <a:t/>
            </a:r>
            <a:br>
              <a:rPr lang="en-US" sz="4000" dirty="0">
                <a:latin typeface="Gill Sans" charset="0"/>
                <a:ea typeface="Gill Sans" charset="0"/>
                <a:cs typeface="Gill Sans" charset="0"/>
              </a:rPr>
            </a:br>
            <a:r>
              <a:rPr lang="en-US" sz="4000" dirty="0" smtClean="0">
                <a:latin typeface="Gill Sans" charset="0"/>
                <a:ea typeface="Gill Sans" charset="0"/>
                <a:cs typeface="Gill Sans" charset="0"/>
              </a:rPr>
              <a:t/>
            </a:r>
            <a:br>
              <a:rPr lang="en-US" sz="4000" dirty="0" smtClean="0">
                <a:latin typeface="Gill Sans" charset="0"/>
                <a:ea typeface="Gill Sans" charset="0"/>
                <a:cs typeface="Gill Sans" charset="0"/>
              </a:rPr>
            </a:br>
            <a:r>
              <a:rPr lang="en-US" sz="3200" dirty="0" smtClean="0">
                <a:latin typeface="Gill Sans" charset="0"/>
                <a:ea typeface="Gill Sans" charset="0"/>
                <a:cs typeface="Gill Sans" charset="0"/>
              </a:rPr>
              <a:t>Almost </a:t>
            </a:r>
            <a:r>
              <a:rPr lang="en-US" sz="3200" dirty="0">
                <a:latin typeface="Gill Sans" charset="0"/>
                <a:ea typeface="Gill Sans" charset="0"/>
                <a:cs typeface="Gill Sans" charset="0"/>
              </a:rPr>
              <a:t>all digital native news sites </a:t>
            </a:r>
            <a:r>
              <a:rPr lang="en-US" sz="3200" dirty="0" smtClean="0">
                <a:latin typeface="Gill Sans" charset="0"/>
                <a:ea typeface="Gill Sans" charset="0"/>
                <a:cs typeface="Gill Sans" charset="0"/>
              </a:rPr>
              <a:t>have</a:t>
            </a:r>
            <a:br>
              <a:rPr lang="en-US" sz="3200" dirty="0" smtClean="0">
                <a:latin typeface="Gill Sans" charset="0"/>
                <a:ea typeface="Gill Sans" charset="0"/>
                <a:cs typeface="Gill Sans" charset="0"/>
              </a:rPr>
            </a:br>
            <a:r>
              <a:rPr lang="en-US" sz="3200" dirty="0" smtClean="0">
                <a:latin typeface="Gill Sans" charset="0"/>
                <a:ea typeface="Gill Sans" charset="0"/>
                <a:cs typeface="Gill Sans" charset="0"/>
              </a:rPr>
              <a:t>e-newsletters</a:t>
            </a:r>
            <a:r>
              <a:rPr lang="en-US" sz="3200" dirty="0">
                <a:latin typeface="Gill Sans" charset="0"/>
                <a:ea typeface="Gill Sans" charset="0"/>
                <a:cs typeface="Gill Sans" charset="0"/>
              </a:rPr>
              <a:t>, </a:t>
            </a:r>
            <a:br>
              <a:rPr lang="en-US" sz="3200" dirty="0">
                <a:latin typeface="Gill Sans" charset="0"/>
                <a:ea typeface="Gill Sans" charset="0"/>
                <a:cs typeface="Gill Sans" charset="0"/>
              </a:rPr>
            </a:br>
            <a:r>
              <a:rPr lang="en-US" sz="3200" dirty="0">
                <a:latin typeface="Gill Sans" charset="0"/>
                <a:ea typeface="Gill Sans" charset="0"/>
                <a:cs typeface="Gill Sans" charset="0"/>
              </a:rPr>
              <a:t>some with multiple subtopics </a:t>
            </a:r>
            <a:r>
              <a:rPr lang="en-US" sz="3200" dirty="0" smtClean="0">
                <a:latin typeface="Gill Sans" charset="0"/>
                <a:ea typeface="Gill Sans" charset="0"/>
                <a:cs typeface="Gill Sans" charset="0"/>
              </a:rPr>
              <a:t/>
            </a:r>
            <a:br>
              <a:rPr lang="en-US" sz="3200" dirty="0" smtClean="0">
                <a:latin typeface="Gill Sans" charset="0"/>
                <a:ea typeface="Gill Sans" charset="0"/>
                <a:cs typeface="Gill Sans" charset="0"/>
              </a:rPr>
            </a:br>
            <a:r>
              <a:rPr lang="en-US" sz="3200" dirty="0">
                <a:latin typeface="Gill Sans" charset="0"/>
                <a:ea typeface="Gill Sans" charset="0"/>
                <a:cs typeface="Gill Sans" charset="0"/>
              </a:rPr>
              <a:t/>
            </a:r>
            <a:br>
              <a:rPr lang="en-US" sz="3200" dirty="0">
                <a:latin typeface="Gill Sans" charset="0"/>
                <a:ea typeface="Gill Sans" charset="0"/>
                <a:cs typeface="Gill Sans" charset="0"/>
              </a:rPr>
            </a:br>
            <a:r>
              <a:rPr lang="en-US" sz="3200" dirty="0">
                <a:latin typeface="Gill Sans" charset="0"/>
                <a:ea typeface="Gill Sans" charset="0"/>
                <a:cs typeface="Gill Sans" charset="0"/>
              </a:rPr>
              <a:t>E-newsletter design should relate to the news site design</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807296" y="644869"/>
            <a:ext cx="3422303" cy="5548113"/>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570306" y="644234"/>
            <a:ext cx="3396537" cy="5507282"/>
          </a:xfrm>
          <a:prstGeom prst="rect">
            <a:avLst/>
          </a:prstGeom>
          <a:noFill/>
          <a:ln w="22225">
            <a:solidFill>
              <a:schemeClr val="accent1"/>
            </a:solidFill>
          </a:ln>
        </p:spPr>
      </p:pic>
    </p:spTree>
    <p:extLst>
      <p:ext uri="{BB962C8B-B14F-4D97-AF65-F5344CB8AC3E}">
        <p14:creationId xmlns:p14="http://schemas.microsoft.com/office/powerpoint/2010/main" val="260401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582" y="1392383"/>
            <a:ext cx="4405746" cy="4616648"/>
          </a:xfrm>
          <a:prstGeom prst="rect">
            <a:avLst/>
          </a:prstGeom>
          <a:noFill/>
        </p:spPr>
        <p:txBody>
          <a:bodyPr wrap="square" rtlCol="0">
            <a:spAutoFit/>
          </a:bodyPr>
          <a:lstStyle/>
          <a:p>
            <a:r>
              <a:rPr lang="en-US" sz="2800" b="1" dirty="0" smtClean="0">
                <a:latin typeface="Gill Sans SemiBold" charset="0"/>
                <a:ea typeface="Gill Sans SemiBold" charset="0"/>
                <a:cs typeface="Gill Sans SemiBold" charset="0"/>
              </a:rPr>
              <a:t>Round-up </a:t>
            </a:r>
            <a:r>
              <a:rPr lang="en-US" sz="2800" b="1" dirty="0">
                <a:latin typeface="Gill Sans SemiBold" charset="0"/>
                <a:ea typeface="Gill Sans SemiBold" charset="0"/>
                <a:cs typeface="Gill Sans SemiBold" charset="0"/>
              </a:rPr>
              <a:t>of </a:t>
            </a:r>
            <a:r>
              <a:rPr lang="en-US" sz="2800" b="1" dirty="0" smtClean="0">
                <a:latin typeface="Gill Sans SemiBold" charset="0"/>
                <a:ea typeface="Gill Sans SemiBold" charset="0"/>
                <a:cs typeface="Gill Sans SemiBold" charset="0"/>
              </a:rPr>
              <a:t/>
            </a:r>
            <a:br>
              <a:rPr lang="en-US" sz="2800" b="1" dirty="0" smtClean="0">
                <a:latin typeface="Gill Sans SemiBold" charset="0"/>
                <a:ea typeface="Gill Sans SemiBold" charset="0"/>
                <a:cs typeface="Gill Sans SemiBold" charset="0"/>
              </a:rPr>
            </a:br>
            <a:r>
              <a:rPr lang="en-US" sz="2800" b="1" dirty="0" smtClean="0">
                <a:latin typeface="Gill Sans SemiBold" charset="0"/>
                <a:ea typeface="Gill Sans SemiBold" charset="0"/>
                <a:cs typeface="Gill Sans SemiBold" charset="0"/>
              </a:rPr>
              <a:t>best </a:t>
            </a:r>
            <a:r>
              <a:rPr lang="en-US" sz="2800" b="1" dirty="0">
                <a:latin typeface="Gill Sans SemiBold" charset="0"/>
                <a:ea typeface="Gill Sans SemiBold" charset="0"/>
                <a:cs typeface="Gill Sans SemiBold" charset="0"/>
              </a:rPr>
              <a:t>practices for:</a:t>
            </a:r>
          </a:p>
          <a:p>
            <a:r>
              <a:rPr lang="en-US" sz="2800" dirty="0" smtClean="0">
                <a:latin typeface="Gill Sans" charset="0"/>
                <a:ea typeface="Gill Sans" charset="0"/>
                <a:cs typeface="Gill Sans" charset="0"/>
              </a:rPr>
              <a:t/>
            </a:r>
            <a:br>
              <a:rPr lang="en-US" sz="2800" dirty="0" smtClean="0">
                <a:latin typeface="Gill Sans" charset="0"/>
                <a:ea typeface="Gill Sans" charset="0"/>
                <a:cs typeface="Gill Sans" charset="0"/>
              </a:rPr>
            </a:br>
            <a:r>
              <a:rPr lang="en-US" sz="2600" dirty="0" smtClean="0">
                <a:latin typeface="Gill Sans" charset="0"/>
                <a:ea typeface="Gill Sans" charset="0"/>
                <a:cs typeface="Gill Sans" charset="0"/>
              </a:rPr>
              <a:t>social media</a:t>
            </a:r>
            <a:endParaRPr lang="en-US" sz="2600" dirty="0">
              <a:latin typeface="Gill Sans" charset="0"/>
              <a:ea typeface="Gill Sans" charset="0"/>
              <a:cs typeface="Gill Sans" charset="0"/>
            </a:endParaRPr>
          </a:p>
          <a:p>
            <a:pPr>
              <a:lnSpc>
                <a:spcPct val="150000"/>
              </a:lnSpc>
            </a:pPr>
            <a:r>
              <a:rPr lang="en-US" sz="2600" dirty="0">
                <a:latin typeface="Gill Sans" charset="0"/>
                <a:ea typeface="Gill Sans" charset="0"/>
                <a:cs typeface="Gill Sans" charset="0"/>
              </a:rPr>
              <a:t>SEO (clarity)</a:t>
            </a:r>
          </a:p>
          <a:p>
            <a:pPr>
              <a:lnSpc>
                <a:spcPct val="150000"/>
              </a:lnSpc>
            </a:pPr>
            <a:r>
              <a:rPr lang="en-US" sz="2600" dirty="0" smtClean="0">
                <a:latin typeface="Gill Sans" charset="0"/>
                <a:ea typeface="Gill Sans" charset="0"/>
                <a:cs typeface="Gill Sans" charset="0"/>
              </a:rPr>
              <a:t>e-newsletter opens </a:t>
            </a:r>
            <a:br>
              <a:rPr lang="en-US" sz="2600" dirty="0" smtClean="0">
                <a:latin typeface="Gill Sans" charset="0"/>
                <a:ea typeface="Gill Sans" charset="0"/>
                <a:cs typeface="Gill Sans" charset="0"/>
              </a:rPr>
            </a:br>
            <a:r>
              <a:rPr lang="en-US" sz="2600" dirty="0" smtClean="0">
                <a:latin typeface="Gill Sans" charset="0"/>
                <a:ea typeface="Gill Sans" charset="0"/>
                <a:cs typeface="Gill Sans" charset="0"/>
              </a:rPr>
              <a:t>    (subject lines)</a:t>
            </a:r>
          </a:p>
          <a:p>
            <a:pPr>
              <a:lnSpc>
                <a:spcPct val="150000"/>
              </a:lnSpc>
            </a:pPr>
            <a:r>
              <a:rPr lang="en-US" sz="2600" dirty="0" smtClean="0">
                <a:latin typeface="Gill Sans" charset="0"/>
                <a:ea typeface="Gill Sans" charset="0"/>
                <a:cs typeface="Gill Sans" charset="0"/>
              </a:rPr>
              <a:t>e-newsletter </a:t>
            </a:r>
            <a:r>
              <a:rPr lang="en-US" sz="2600" dirty="0">
                <a:latin typeface="Gill Sans" charset="0"/>
                <a:ea typeface="Gill Sans" charset="0"/>
                <a:cs typeface="Gill Sans" charset="0"/>
              </a:rPr>
              <a:t>click-</a:t>
            </a:r>
            <a:r>
              <a:rPr lang="en-US" sz="2600" dirty="0" err="1">
                <a:latin typeface="Gill Sans" charset="0"/>
                <a:ea typeface="Gill Sans" charset="0"/>
                <a:cs typeface="Gill Sans" charset="0"/>
              </a:rPr>
              <a:t>throughs</a:t>
            </a:r>
            <a:endParaRPr lang="en-US" sz="2600" dirty="0">
              <a:latin typeface="Gill Sans" charset="0"/>
              <a:ea typeface="Gill Sans" charset="0"/>
              <a:cs typeface="Gill Sans" charset="0"/>
            </a:endParaRPr>
          </a:p>
          <a:p>
            <a:r>
              <a:rPr lang="en-US" sz="2800" b="1" dirty="0" smtClean="0">
                <a:latin typeface="Gill Sans" charset="0"/>
                <a:ea typeface="Gill Sans" charset="0"/>
                <a:cs typeface="Gill Sans" charset="0"/>
              </a:rPr>
              <a:t> </a:t>
            </a:r>
            <a:endParaRPr lang="en-US" sz="2800" dirty="0">
              <a:latin typeface="Gill Sans" charset="0"/>
              <a:ea typeface="Gill Sans" charset="0"/>
              <a:cs typeface="Gill Sans" charset="0"/>
            </a:endParaRPr>
          </a:p>
        </p:txBody>
      </p:sp>
      <p:sp>
        <p:nvSpPr>
          <p:cNvPr id="4" name="TextBox 3"/>
          <p:cNvSpPr txBox="1"/>
          <p:nvPr/>
        </p:nvSpPr>
        <p:spPr>
          <a:xfrm>
            <a:off x="706582" y="558226"/>
            <a:ext cx="5548745" cy="523220"/>
          </a:xfrm>
          <a:prstGeom prst="rect">
            <a:avLst/>
          </a:prstGeom>
          <a:noFill/>
        </p:spPr>
        <p:txBody>
          <a:bodyPr wrap="square" rtlCol="0">
            <a:spAutoFit/>
          </a:bodyPr>
          <a:lstStyle/>
          <a:p>
            <a:r>
              <a:rPr lang="en-US" sz="2800" b="1" dirty="0" smtClean="0">
                <a:latin typeface="Gill Sans SemiBold" charset="0"/>
                <a:ea typeface="Gill Sans SemiBold" charset="0"/>
                <a:cs typeface="Gill Sans SemiBold" charset="0"/>
              </a:rPr>
              <a:t>IDEAL HEADLINE LENGTH</a:t>
            </a:r>
            <a:endParaRPr lang="en-US" sz="2800" b="1" dirty="0">
              <a:latin typeface="Gill Sans SemiBold" charset="0"/>
              <a:ea typeface="Gill Sans SemiBold" charset="0"/>
              <a:cs typeface="Gill Sans SemiBold" charset="0"/>
            </a:endParaRPr>
          </a:p>
        </p:txBody>
      </p:sp>
    </p:spTree>
    <p:extLst>
      <p:ext uri="{BB962C8B-B14F-4D97-AF65-F5344CB8AC3E}">
        <p14:creationId xmlns:p14="http://schemas.microsoft.com/office/powerpoint/2010/main" val="1702022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596516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582" y="1392383"/>
            <a:ext cx="4405746" cy="4616648"/>
          </a:xfrm>
          <a:prstGeom prst="rect">
            <a:avLst/>
          </a:prstGeom>
          <a:noFill/>
        </p:spPr>
        <p:txBody>
          <a:bodyPr wrap="square" rtlCol="0">
            <a:spAutoFit/>
          </a:bodyPr>
          <a:lstStyle/>
          <a:p>
            <a:r>
              <a:rPr lang="en-US" sz="2800" b="1" dirty="0" smtClean="0">
                <a:latin typeface="Gill Sans SemiBold" charset="0"/>
                <a:ea typeface="Gill Sans SemiBold" charset="0"/>
                <a:cs typeface="Gill Sans SemiBold" charset="0"/>
              </a:rPr>
              <a:t>Round-up </a:t>
            </a:r>
            <a:r>
              <a:rPr lang="en-US" sz="2800" b="1" dirty="0">
                <a:latin typeface="Gill Sans SemiBold" charset="0"/>
                <a:ea typeface="Gill Sans SemiBold" charset="0"/>
                <a:cs typeface="Gill Sans SemiBold" charset="0"/>
              </a:rPr>
              <a:t>of </a:t>
            </a:r>
            <a:r>
              <a:rPr lang="en-US" sz="2800" b="1" dirty="0" smtClean="0">
                <a:latin typeface="Gill Sans SemiBold" charset="0"/>
                <a:ea typeface="Gill Sans SemiBold" charset="0"/>
                <a:cs typeface="Gill Sans SemiBold" charset="0"/>
              </a:rPr>
              <a:t/>
            </a:r>
            <a:br>
              <a:rPr lang="en-US" sz="2800" b="1" dirty="0" smtClean="0">
                <a:latin typeface="Gill Sans SemiBold" charset="0"/>
                <a:ea typeface="Gill Sans SemiBold" charset="0"/>
                <a:cs typeface="Gill Sans SemiBold" charset="0"/>
              </a:rPr>
            </a:br>
            <a:r>
              <a:rPr lang="en-US" sz="2800" b="1" dirty="0" smtClean="0">
                <a:latin typeface="Gill Sans SemiBold" charset="0"/>
                <a:ea typeface="Gill Sans SemiBold" charset="0"/>
                <a:cs typeface="Gill Sans SemiBold" charset="0"/>
              </a:rPr>
              <a:t>best </a:t>
            </a:r>
            <a:r>
              <a:rPr lang="en-US" sz="2800" b="1" dirty="0">
                <a:latin typeface="Gill Sans SemiBold" charset="0"/>
                <a:ea typeface="Gill Sans SemiBold" charset="0"/>
                <a:cs typeface="Gill Sans SemiBold" charset="0"/>
              </a:rPr>
              <a:t>practices for:</a:t>
            </a:r>
          </a:p>
          <a:p>
            <a:r>
              <a:rPr lang="en-US" sz="2800" dirty="0" smtClean="0">
                <a:latin typeface="Gill Sans" charset="0"/>
                <a:ea typeface="Gill Sans" charset="0"/>
                <a:cs typeface="Gill Sans" charset="0"/>
              </a:rPr>
              <a:t/>
            </a:r>
            <a:br>
              <a:rPr lang="en-US" sz="2800" dirty="0" smtClean="0">
                <a:latin typeface="Gill Sans" charset="0"/>
                <a:ea typeface="Gill Sans" charset="0"/>
                <a:cs typeface="Gill Sans" charset="0"/>
              </a:rPr>
            </a:br>
            <a:r>
              <a:rPr lang="en-US" sz="2600" dirty="0" smtClean="0">
                <a:latin typeface="Gill Sans" charset="0"/>
                <a:ea typeface="Gill Sans" charset="0"/>
                <a:cs typeface="Gill Sans" charset="0"/>
              </a:rPr>
              <a:t>social media</a:t>
            </a:r>
            <a:endParaRPr lang="en-US" sz="2600" dirty="0">
              <a:latin typeface="Gill Sans" charset="0"/>
              <a:ea typeface="Gill Sans" charset="0"/>
              <a:cs typeface="Gill Sans" charset="0"/>
            </a:endParaRPr>
          </a:p>
          <a:p>
            <a:pPr>
              <a:lnSpc>
                <a:spcPct val="150000"/>
              </a:lnSpc>
            </a:pPr>
            <a:r>
              <a:rPr lang="en-US" sz="2600" dirty="0">
                <a:latin typeface="Gill Sans" charset="0"/>
                <a:ea typeface="Gill Sans" charset="0"/>
                <a:cs typeface="Gill Sans" charset="0"/>
              </a:rPr>
              <a:t>SEO (clarity)</a:t>
            </a:r>
          </a:p>
          <a:p>
            <a:pPr>
              <a:lnSpc>
                <a:spcPct val="150000"/>
              </a:lnSpc>
            </a:pPr>
            <a:r>
              <a:rPr lang="en-US" sz="2600" dirty="0" smtClean="0">
                <a:latin typeface="Gill Sans" charset="0"/>
                <a:ea typeface="Gill Sans" charset="0"/>
                <a:cs typeface="Gill Sans" charset="0"/>
              </a:rPr>
              <a:t>e-newsletter opens </a:t>
            </a:r>
            <a:br>
              <a:rPr lang="en-US" sz="2600" dirty="0" smtClean="0">
                <a:latin typeface="Gill Sans" charset="0"/>
                <a:ea typeface="Gill Sans" charset="0"/>
                <a:cs typeface="Gill Sans" charset="0"/>
              </a:rPr>
            </a:br>
            <a:r>
              <a:rPr lang="en-US" sz="2600" dirty="0" smtClean="0">
                <a:latin typeface="Gill Sans" charset="0"/>
                <a:ea typeface="Gill Sans" charset="0"/>
                <a:cs typeface="Gill Sans" charset="0"/>
              </a:rPr>
              <a:t>    (subject lines)</a:t>
            </a:r>
          </a:p>
          <a:p>
            <a:pPr>
              <a:lnSpc>
                <a:spcPct val="150000"/>
              </a:lnSpc>
            </a:pPr>
            <a:r>
              <a:rPr lang="en-US" sz="2600" dirty="0" smtClean="0">
                <a:latin typeface="Gill Sans" charset="0"/>
                <a:ea typeface="Gill Sans" charset="0"/>
                <a:cs typeface="Gill Sans" charset="0"/>
              </a:rPr>
              <a:t>e-newsletter </a:t>
            </a:r>
            <a:r>
              <a:rPr lang="en-US" sz="2600" dirty="0">
                <a:latin typeface="Gill Sans" charset="0"/>
                <a:ea typeface="Gill Sans" charset="0"/>
                <a:cs typeface="Gill Sans" charset="0"/>
              </a:rPr>
              <a:t>click-</a:t>
            </a:r>
            <a:r>
              <a:rPr lang="en-US" sz="2600" dirty="0" err="1">
                <a:latin typeface="Gill Sans" charset="0"/>
                <a:ea typeface="Gill Sans" charset="0"/>
                <a:cs typeface="Gill Sans" charset="0"/>
              </a:rPr>
              <a:t>throughs</a:t>
            </a:r>
            <a:endParaRPr lang="en-US" sz="2600" dirty="0">
              <a:latin typeface="Gill Sans" charset="0"/>
              <a:ea typeface="Gill Sans" charset="0"/>
              <a:cs typeface="Gill Sans" charset="0"/>
            </a:endParaRPr>
          </a:p>
          <a:p>
            <a:r>
              <a:rPr lang="en-US" sz="2800" b="1" dirty="0" smtClean="0">
                <a:latin typeface="Gill Sans" charset="0"/>
                <a:ea typeface="Gill Sans" charset="0"/>
                <a:cs typeface="Gill Sans" charset="0"/>
              </a:rPr>
              <a:t> </a:t>
            </a:r>
            <a:endParaRPr lang="en-US" sz="2800" dirty="0">
              <a:latin typeface="Gill Sans" charset="0"/>
              <a:ea typeface="Gill Sans" charset="0"/>
              <a:cs typeface="Gill Sans" charset="0"/>
            </a:endParaRPr>
          </a:p>
        </p:txBody>
      </p:sp>
      <p:sp>
        <p:nvSpPr>
          <p:cNvPr id="3" name="TextBox 2"/>
          <p:cNvSpPr txBox="1"/>
          <p:nvPr/>
        </p:nvSpPr>
        <p:spPr>
          <a:xfrm>
            <a:off x="5659513" y="0"/>
            <a:ext cx="6816437" cy="7894469"/>
          </a:xfrm>
          <a:prstGeom prst="rect">
            <a:avLst/>
          </a:prstGeom>
          <a:solidFill>
            <a:schemeClr val="bg2"/>
          </a:solidFill>
        </p:spPr>
        <p:txBody>
          <a:bodyPr wrap="square" rtlCol="0">
            <a:spAutoFit/>
          </a:bodyPr>
          <a:lstStyle/>
          <a:p>
            <a:pPr marL="457200" indent="-457200">
              <a:buFont typeface="Arial" charset="0"/>
              <a:buChar char="•"/>
            </a:pPr>
            <a:endParaRPr lang="en-US" sz="2800" dirty="0" smtClean="0">
              <a:latin typeface="Gill Sans" charset="0"/>
              <a:ea typeface="Gill Sans" charset="0"/>
              <a:cs typeface="Gill Sans" charset="0"/>
            </a:endParaRPr>
          </a:p>
          <a:p>
            <a:pPr marL="457200" indent="-457200">
              <a:buFont typeface="Arial" charset="0"/>
              <a:buChar char="•"/>
            </a:pPr>
            <a:endParaRPr lang="en-US" sz="2800" dirty="0" smtClean="0">
              <a:latin typeface="Gill Sans" charset="0"/>
              <a:ea typeface="Gill Sans" charset="0"/>
              <a:cs typeface="Gill Sans" charset="0"/>
            </a:endParaRPr>
          </a:p>
          <a:p>
            <a:pPr marL="914400" lvl="1" indent="-457200">
              <a:spcAft>
                <a:spcPts val="1800"/>
              </a:spcAft>
              <a:buFont typeface="Arial" charset="0"/>
              <a:buChar char="•"/>
            </a:pPr>
            <a:r>
              <a:rPr lang="en-US" sz="2800" dirty="0" smtClean="0">
                <a:latin typeface="Gill Sans" charset="0"/>
                <a:ea typeface="Gill Sans" charset="0"/>
                <a:cs typeface="Gill Sans" charset="0"/>
              </a:rPr>
              <a:t>50-70 characters </a:t>
            </a:r>
          </a:p>
          <a:p>
            <a:pPr marL="914400" lvl="1" indent="-457200">
              <a:spcAft>
                <a:spcPts val="1800"/>
              </a:spcAft>
              <a:buFont typeface="Arial" charset="0"/>
              <a:buChar char="•"/>
            </a:pPr>
            <a:r>
              <a:rPr lang="en-US" sz="2800" dirty="0" smtClean="0">
                <a:latin typeface="Gill Sans" charset="0"/>
                <a:ea typeface="Gill Sans" charset="0"/>
                <a:cs typeface="Gill Sans" charset="0"/>
              </a:rPr>
              <a:t>35-40 characters for Facebook</a:t>
            </a:r>
          </a:p>
          <a:p>
            <a:pPr marL="914400" lvl="1" indent="-457200">
              <a:spcAft>
                <a:spcPts val="1800"/>
              </a:spcAft>
              <a:buFont typeface="Arial" charset="0"/>
              <a:buChar char="•"/>
            </a:pPr>
            <a:r>
              <a:rPr lang="en-US" sz="2800" dirty="0" smtClean="0">
                <a:latin typeface="Gill Sans" charset="0"/>
                <a:ea typeface="Gill Sans" charset="0"/>
                <a:cs typeface="Gill Sans" charset="0"/>
              </a:rPr>
              <a:t>5-6 words</a:t>
            </a:r>
          </a:p>
          <a:p>
            <a:pPr marL="914400" lvl="1" indent="-457200">
              <a:spcAft>
                <a:spcPts val="1800"/>
              </a:spcAft>
              <a:buFont typeface="Arial" charset="0"/>
              <a:buChar char="•"/>
            </a:pPr>
            <a:r>
              <a:rPr lang="en-US" sz="2800" dirty="0" smtClean="0">
                <a:latin typeface="Gill Sans" charset="0"/>
                <a:ea typeface="Gill Sans" charset="0"/>
                <a:cs typeface="Gill Sans" charset="0"/>
              </a:rPr>
              <a:t>People read first 3 and last 3 words</a:t>
            </a:r>
            <a:br>
              <a:rPr lang="en-US" sz="2800" dirty="0" smtClean="0">
                <a:latin typeface="Gill Sans" charset="0"/>
                <a:ea typeface="Gill Sans" charset="0"/>
                <a:cs typeface="Gill Sans" charset="0"/>
              </a:rPr>
            </a:br>
            <a:r>
              <a:rPr lang="en-US" sz="2800" dirty="0" smtClean="0">
                <a:latin typeface="Gill Sans" charset="0"/>
                <a:ea typeface="Gill Sans" charset="0"/>
                <a:cs typeface="Gill Sans" charset="0"/>
                <a:sym typeface="Wingdings"/>
              </a:rPr>
              <a:t> </a:t>
            </a:r>
            <a:r>
              <a:rPr lang="en-US" sz="2800" dirty="0" smtClean="0">
                <a:latin typeface="Gill Sans" charset="0"/>
                <a:ea typeface="Gill Sans" charset="0"/>
                <a:cs typeface="Gill Sans" charset="0"/>
              </a:rPr>
              <a:t>6 is ideal</a:t>
            </a:r>
          </a:p>
          <a:p>
            <a:pPr marL="914400" lvl="1" indent="-457200">
              <a:spcAft>
                <a:spcPts val="1800"/>
              </a:spcAft>
              <a:buFont typeface="Arial" charset="0"/>
              <a:buChar char="•"/>
            </a:pPr>
            <a:r>
              <a:rPr lang="en-US" sz="2800" dirty="0" smtClean="0">
                <a:latin typeface="Gill Sans" charset="0"/>
                <a:ea typeface="Gill Sans" charset="0"/>
                <a:cs typeface="Gill Sans" charset="0"/>
              </a:rPr>
              <a:t>Frontload: Start with keywords</a:t>
            </a:r>
          </a:p>
          <a:p>
            <a:pPr marL="914400" lvl="1" indent="-457200">
              <a:spcAft>
                <a:spcPts val="1800"/>
              </a:spcAft>
              <a:buFont typeface="Arial" charset="0"/>
              <a:buChar char="•"/>
            </a:pPr>
            <a:r>
              <a:rPr lang="en-US" sz="2800" dirty="0" smtClean="0">
                <a:latin typeface="Gill Sans" charset="0"/>
                <a:ea typeface="Gill Sans" charset="0"/>
                <a:cs typeface="Gill Sans" charset="0"/>
              </a:rPr>
              <a:t>Understandable without context </a:t>
            </a:r>
          </a:p>
          <a:p>
            <a:pPr marL="914400" lvl="1" indent="-457200">
              <a:spcAft>
                <a:spcPts val="1800"/>
              </a:spcAft>
              <a:buFont typeface="Arial" charset="0"/>
              <a:buChar char="•"/>
            </a:pPr>
            <a:r>
              <a:rPr lang="en-US" sz="2800" dirty="0" smtClean="0">
                <a:latin typeface="Gill Sans" charset="0"/>
                <a:ea typeface="Gill Sans" charset="0"/>
                <a:cs typeface="Gill Sans" charset="0"/>
              </a:rPr>
              <a:t>Matches expectations </a:t>
            </a:r>
            <a:br>
              <a:rPr lang="en-US" sz="2800" dirty="0" smtClean="0">
                <a:latin typeface="Gill Sans" charset="0"/>
                <a:ea typeface="Gill Sans" charset="0"/>
                <a:cs typeface="Gill Sans" charset="0"/>
              </a:rPr>
            </a:br>
            <a:endParaRPr lang="en-US" sz="2800" dirty="0" smtClean="0">
              <a:latin typeface="Gill Sans" charset="0"/>
              <a:ea typeface="Gill Sans" charset="0"/>
              <a:cs typeface="Gill Sans" charset="0"/>
            </a:endParaRPr>
          </a:p>
          <a:p>
            <a:pPr marL="914400" lvl="1" indent="-457200">
              <a:spcAft>
                <a:spcPts val="1200"/>
              </a:spcAft>
              <a:buFont typeface="Arial" charset="0"/>
              <a:buChar char="•"/>
            </a:pPr>
            <a:endParaRPr lang="en-US" sz="2800" dirty="0">
              <a:latin typeface="Gill Sans" charset="0"/>
              <a:ea typeface="Gill Sans" charset="0"/>
              <a:cs typeface="Gill Sans" charset="0"/>
            </a:endParaRPr>
          </a:p>
          <a:p>
            <a:pPr marL="914400" lvl="1" indent="-457200">
              <a:spcAft>
                <a:spcPts val="1200"/>
              </a:spcAft>
              <a:buFont typeface="Arial" charset="0"/>
              <a:buChar char="•"/>
            </a:pPr>
            <a:endParaRPr lang="en-US" sz="2800" dirty="0" smtClean="0">
              <a:latin typeface="Gill Sans" charset="0"/>
              <a:ea typeface="Gill Sans" charset="0"/>
              <a:cs typeface="Gill Sans" charset="0"/>
            </a:endParaRPr>
          </a:p>
          <a:p>
            <a:endParaRPr lang="en-US" dirty="0"/>
          </a:p>
        </p:txBody>
      </p:sp>
      <p:sp>
        <p:nvSpPr>
          <p:cNvPr id="4" name="TextBox 3"/>
          <p:cNvSpPr txBox="1"/>
          <p:nvPr/>
        </p:nvSpPr>
        <p:spPr>
          <a:xfrm>
            <a:off x="706582" y="558226"/>
            <a:ext cx="5548745" cy="523220"/>
          </a:xfrm>
          <a:prstGeom prst="rect">
            <a:avLst/>
          </a:prstGeom>
          <a:noFill/>
        </p:spPr>
        <p:txBody>
          <a:bodyPr wrap="square" rtlCol="0">
            <a:spAutoFit/>
          </a:bodyPr>
          <a:lstStyle/>
          <a:p>
            <a:r>
              <a:rPr lang="en-US" sz="2800" b="1" dirty="0" smtClean="0">
                <a:latin typeface="Gill Sans SemiBold" charset="0"/>
                <a:ea typeface="Gill Sans SemiBold" charset="0"/>
                <a:cs typeface="Gill Sans SemiBold" charset="0"/>
              </a:rPr>
              <a:t>IDEAL HEADLINE LENGTH</a:t>
            </a:r>
            <a:endParaRPr lang="en-US" sz="2800" b="1" dirty="0">
              <a:latin typeface="Gill Sans SemiBold" charset="0"/>
              <a:ea typeface="Gill Sans SemiBold" charset="0"/>
              <a:cs typeface="Gill Sans SemiBold" charset="0"/>
            </a:endParaRPr>
          </a:p>
        </p:txBody>
      </p:sp>
    </p:spTree>
    <p:extLst>
      <p:ext uri="{BB962C8B-B14F-4D97-AF65-F5344CB8AC3E}">
        <p14:creationId xmlns:p14="http://schemas.microsoft.com/office/powerpoint/2010/main" val="2050561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391" y="703613"/>
            <a:ext cx="5458195" cy="5001369"/>
          </a:xfrm>
          <a:prstGeom prst="rect">
            <a:avLst/>
          </a:prstGeom>
          <a:noFill/>
        </p:spPr>
        <p:txBody>
          <a:bodyPr wrap="square" rtlCol="0">
            <a:spAutoFit/>
          </a:bodyPr>
          <a:lstStyle/>
          <a:p>
            <a:r>
              <a:rPr lang="en-US" sz="2800" b="1" u="sng" dirty="0">
                <a:solidFill>
                  <a:schemeClr val="tx1">
                    <a:lumMod val="50000"/>
                    <a:lumOff val="50000"/>
                  </a:schemeClr>
                </a:solidFill>
                <a:latin typeface="Gill Sans SemiBold" charset="0"/>
                <a:ea typeface="Gill Sans SemiBold" charset="0"/>
                <a:cs typeface="Gill Sans SemiBold" charset="0"/>
              </a:rPr>
              <a:t>Example </a:t>
            </a:r>
            <a:r>
              <a:rPr lang="en-US" sz="2800" b="1" u="sng" dirty="0" smtClean="0">
                <a:solidFill>
                  <a:schemeClr val="tx1">
                    <a:lumMod val="50000"/>
                    <a:lumOff val="50000"/>
                  </a:schemeClr>
                </a:solidFill>
                <a:latin typeface="Gill Sans SemiBold" charset="0"/>
                <a:ea typeface="Gill Sans SemiBold" charset="0"/>
                <a:cs typeface="Gill Sans SemiBold" charset="0"/>
              </a:rPr>
              <a:t>headlines – ideal length</a:t>
            </a:r>
            <a:endParaRPr lang="en-US" sz="2800" b="1" dirty="0">
              <a:solidFill>
                <a:schemeClr val="tx1">
                  <a:lumMod val="50000"/>
                  <a:lumOff val="50000"/>
                </a:schemeClr>
              </a:solidFill>
              <a:latin typeface="Gill Sans SemiBold" charset="0"/>
              <a:ea typeface="Gill Sans SemiBold" charset="0"/>
              <a:cs typeface="Gill Sans SemiBold" charset="0"/>
            </a:endParaRPr>
          </a:p>
          <a:p>
            <a:endParaRPr lang="en-US" sz="1100" dirty="0">
              <a:latin typeface="Gill Sans" charset="0"/>
              <a:ea typeface="Gill Sans" charset="0"/>
              <a:cs typeface="Gill Sans" charset="0"/>
            </a:endParaRPr>
          </a:p>
          <a:p>
            <a:r>
              <a:rPr lang="en-US" sz="2800" b="1" dirty="0" smtClean="0">
                <a:latin typeface="Gill Sans SemiBold" charset="0"/>
                <a:ea typeface="Gill Sans SemiBold" charset="0"/>
                <a:cs typeface="Gill Sans SemiBold" charset="0"/>
              </a:rPr>
              <a:t/>
            </a:r>
            <a:br>
              <a:rPr lang="en-US" sz="2800" b="1" dirty="0" smtClean="0">
                <a:latin typeface="Gill Sans SemiBold" charset="0"/>
                <a:ea typeface="Gill Sans SemiBold" charset="0"/>
                <a:cs typeface="Gill Sans SemiBold" charset="0"/>
              </a:rPr>
            </a:br>
            <a:r>
              <a:rPr lang="en-US" sz="2800" b="1" dirty="0" smtClean="0">
                <a:latin typeface="Gill Sans SemiBold" charset="0"/>
                <a:ea typeface="Gill Sans SemiBold" charset="0"/>
                <a:cs typeface="Gill Sans SemiBold" charset="0"/>
              </a:rPr>
              <a:t>Helping </a:t>
            </a:r>
            <a:r>
              <a:rPr lang="en-US" sz="2800" b="1" dirty="0">
                <a:latin typeface="Gill Sans SemiBold" charset="0"/>
                <a:ea typeface="Gill Sans SemiBold" charset="0"/>
                <a:cs typeface="Gill Sans SemiBold" charset="0"/>
              </a:rPr>
              <a:t>More Kids Beat </a:t>
            </a:r>
            <a:r>
              <a:rPr lang="en-US" sz="2800" b="1" dirty="0" smtClean="0">
                <a:latin typeface="Gill Sans SemiBold" charset="0"/>
                <a:ea typeface="Gill Sans SemiBold" charset="0"/>
                <a:cs typeface="Gill Sans SemiBold" charset="0"/>
              </a:rPr>
              <a:t/>
            </a:r>
            <a:br>
              <a:rPr lang="en-US" sz="2800" b="1" dirty="0" smtClean="0">
                <a:latin typeface="Gill Sans SemiBold" charset="0"/>
                <a:ea typeface="Gill Sans SemiBold" charset="0"/>
                <a:cs typeface="Gill Sans SemiBold" charset="0"/>
              </a:rPr>
            </a:br>
            <a:r>
              <a:rPr lang="en-US" sz="2800" b="1" dirty="0" smtClean="0">
                <a:latin typeface="Gill Sans SemiBold" charset="0"/>
                <a:ea typeface="Gill Sans SemiBold" charset="0"/>
                <a:cs typeface="Gill Sans SemiBold" charset="0"/>
              </a:rPr>
              <a:t>Anxiety Disorders</a:t>
            </a:r>
            <a:endParaRPr lang="en-US" sz="2800" b="1" dirty="0">
              <a:latin typeface="Gill Sans SemiBold" charset="0"/>
              <a:ea typeface="Gill Sans SemiBold" charset="0"/>
              <a:cs typeface="Gill Sans SemiBold" charset="0"/>
            </a:endParaRPr>
          </a:p>
          <a:p>
            <a:r>
              <a:rPr lang="en-US" sz="2800" i="1" dirty="0">
                <a:solidFill>
                  <a:schemeClr val="tx1">
                    <a:lumMod val="50000"/>
                    <a:lumOff val="50000"/>
                  </a:schemeClr>
                </a:solidFill>
                <a:latin typeface="Gill Sans" charset="0"/>
                <a:ea typeface="Gill Sans" charset="0"/>
                <a:cs typeface="Gill Sans" charset="0"/>
              </a:rPr>
              <a:t>6 words, 35 characters </a:t>
            </a:r>
            <a:r>
              <a:rPr lang="en-US" sz="2800" dirty="0" smtClean="0">
                <a:latin typeface="Gill Sans" charset="0"/>
                <a:ea typeface="Gill Sans" charset="0"/>
                <a:cs typeface="Gill Sans" charset="0"/>
              </a:rPr>
              <a:t/>
            </a:r>
            <a:br>
              <a:rPr lang="en-US" sz="2800" dirty="0" smtClean="0">
                <a:latin typeface="Gill Sans" charset="0"/>
                <a:ea typeface="Gill Sans" charset="0"/>
                <a:cs typeface="Gill Sans" charset="0"/>
              </a:rPr>
            </a:br>
            <a:r>
              <a:rPr lang="en-US" sz="2800" dirty="0">
                <a:latin typeface="Gill Sans" charset="0"/>
                <a:ea typeface="Gill Sans" charset="0"/>
                <a:cs typeface="Gill Sans" charset="0"/>
              </a:rPr>
              <a:t> </a:t>
            </a:r>
            <a:r>
              <a:rPr lang="en-US" sz="2800" dirty="0" smtClean="0">
                <a:latin typeface="Gill Sans" charset="0"/>
                <a:ea typeface="Gill Sans" charset="0"/>
                <a:cs typeface="Gill Sans" charset="0"/>
              </a:rPr>
              <a:t/>
            </a:r>
            <a:br>
              <a:rPr lang="en-US" sz="2800" dirty="0" smtClean="0">
                <a:latin typeface="Gill Sans" charset="0"/>
                <a:ea typeface="Gill Sans" charset="0"/>
                <a:cs typeface="Gill Sans" charset="0"/>
              </a:rPr>
            </a:br>
            <a:endParaRPr lang="en-US" sz="2800" dirty="0">
              <a:latin typeface="Gill Sans" charset="0"/>
              <a:ea typeface="Gill Sans" charset="0"/>
              <a:cs typeface="Gill Sans" charset="0"/>
            </a:endParaRPr>
          </a:p>
          <a:p>
            <a:r>
              <a:rPr lang="en-US" sz="2800" b="1" dirty="0" smtClean="0">
                <a:latin typeface="Gill Sans SemiBold" charset="0"/>
                <a:ea typeface="Gill Sans SemiBold" charset="0"/>
                <a:cs typeface="Gill Sans SemiBold" charset="0"/>
              </a:rPr>
              <a:t>Yale </a:t>
            </a:r>
            <a:r>
              <a:rPr lang="en-US" sz="2800" b="1" dirty="0">
                <a:latin typeface="Gill Sans SemiBold" charset="0"/>
                <a:ea typeface="Gill Sans SemiBold" charset="0"/>
                <a:cs typeface="Gill Sans SemiBold" charset="0"/>
              </a:rPr>
              <a:t>Sailing Continues </a:t>
            </a:r>
            <a:r>
              <a:rPr lang="en-US" sz="2800" b="1" dirty="0" smtClean="0">
                <a:latin typeface="Gill Sans SemiBold" charset="0"/>
                <a:ea typeface="Gill Sans SemiBold" charset="0"/>
                <a:cs typeface="Gill Sans SemiBold" charset="0"/>
              </a:rPr>
              <a:t/>
            </a:r>
            <a:br>
              <a:rPr lang="en-US" sz="2800" b="1" dirty="0" smtClean="0">
                <a:latin typeface="Gill Sans SemiBold" charset="0"/>
                <a:ea typeface="Gill Sans SemiBold" charset="0"/>
                <a:cs typeface="Gill Sans SemiBold" charset="0"/>
              </a:rPr>
            </a:br>
            <a:r>
              <a:rPr lang="en-US" sz="2800" b="1" dirty="0" smtClean="0">
                <a:latin typeface="Gill Sans SemiBold" charset="0"/>
                <a:ea typeface="Gill Sans SemiBold" charset="0"/>
                <a:cs typeface="Gill Sans SemiBold" charset="0"/>
              </a:rPr>
              <a:t>Its </a:t>
            </a:r>
            <a:r>
              <a:rPr lang="en-US" sz="2800" b="1" dirty="0">
                <a:latin typeface="Gill Sans SemiBold" charset="0"/>
                <a:ea typeface="Gill Sans SemiBold" charset="0"/>
                <a:cs typeface="Gill Sans SemiBold" charset="0"/>
              </a:rPr>
              <a:t>Olympic </a:t>
            </a:r>
            <a:r>
              <a:rPr lang="en-US" sz="2800" b="1" dirty="0" smtClean="0">
                <a:latin typeface="Gill Sans SemiBold" charset="0"/>
                <a:ea typeface="Gill Sans SemiBold" charset="0"/>
                <a:cs typeface="Gill Sans SemiBold" charset="0"/>
              </a:rPr>
              <a:t>Legacy</a:t>
            </a:r>
            <a:endParaRPr lang="en-US" sz="2800" b="1" dirty="0">
              <a:latin typeface="Gill Sans SemiBold" charset="0"/>
              <a:ea typeface="Gill Sans SemiBold" charset="0"/>
              <a:cs typeface="Gill Sans SemiBold" charset="0"/>
            </a:endParaRPr>
          </a:p>
          <a:p>
            <a:r>
              <a:rPr lang="en-US" sz="2800" i="1" dirty="0">
                <a:solidFill>
                  <a:schemeClr val="tx1">
                    <a:lumMod val="50000"/>
                    <a:lumOff val="50000"/>
                  </a:schemeClr>
                </a:solidFill>
                <a:latin typeface="Gill Sans" charset="0"/>
                <a:ea typeface="Gill Sans" charset="0"/>
                <a:cs typeface="Gill Sans" charset="0"/>
              </a:rPr>
              <a:t>6 words, 36 characters </a:t>
            </a:r>
            <a:r>
              <a:rPr lang="en-US" sz="2800" dirty="0" smtClean="0">
                <a:latin typeface="Gill Sans" charset="0"/>
                <a:ea typeface="Gill Sans" charset="0"/>
                <a:cs typeface="Gill Sans" charset="0"/>
              </a:rPr>
              <a:t/>
            </a:r>
            <a:br>
              <a:rPr lang="en-US" sz="2800" dirty="0" smtClean="0">
                <a:latin typeface="Gill Sans" charset="0"/>
                <a:ea typeface="Gill Sans" charset="0"/>
                <a:cs typeface="Gill Sans" charset="0"/>
              </a:rPr>
            </a:br>
            <a:r>
              <a:rPr lang="en-US" sz="2800" dirty="0">
                <a:latin typeface="Gill Sans" charset="0"/>
                <a:ea typeface="Gill Sans" charset="0"/>
                <a:cs typeface="Gill Sans" charset="0"/>
              </a:rPr>
              <a:t>  </a:t>
            </a:r>
          </a:p>
        </p:txBody>
      </p:sp>
      <p:sp>
        <p:nvSpPr>
          <p:cNvPr id="4" name="Rectangle 3"/>
          <p:cNvSpPr/>
          <p:nvPr/>
        </p:nvSpPr>
        <p:spPr>
          <a:xfrm>
            <a:off x="7534366" y="-142240"/>
            <a:ext cx="6096000" cy="7448193"/>
          </a:xfrm>
          <a:prstGeom prst="rect">
            <a:avLst/>
          </a:prstGeom>
          <a:solidFill>
            <a:schemeClr val="bg2"/>
          </a:solidFill>
        </p:spPr>
        <p:txBody>
          <a:bodyPr>
            <a:spAutoFit/>
          </a:bodyPr>
          <a:lstStyle/>
          <a:p>
            <a:pPr marL="914400" lvl="1" indent="-457200">
              <a:spcAft>
                <a:spcPts val="1200"/>
              </a:spcAft>
              <a:buFont typeface="Arial" charset="0"/>
              <a:buChar char="•"/>
            </a:pPr>
            <a:endParaRPr lang="en-US" sz="2000" dirty="0" smtClean="0">
              <a:latin typeface="Gill Sans" charset="0"/>
              <a:ea typeface="Gill Sans" charset="0"/>
              <a:cs typeface="Gill Sans" charset="0"/>
            </a:endParaRPr>
          </a:p>
          <a:p>
            <a:pPr marL="914400" lvl="1" indent="-457200">
              <a:spcAft>
                <a:spcPts val="1200"/>
              </a:spcAft>
              <a:buFont typeface="Arial" charset="0"/>
              <a:buChar char="•"/>
            </a:pPr>
            <a:endParaRPr lang="en-US" sz="2000" dirty="0" smtClean="0">
              <a:latin typeface="Gill Sans" charset="0"/>
              <a:ea typeface="Gill Sans" charset="0"/>
              <a:cs typeface="Gill Sans" charset="0"/>
            </a:endParaRPr>
          </a:p>
          <a:p>
            <a:pPr marL="914400" lvl="1" indent="-457200">
              <a:spcAft>
                <a:spcPts val="1200"/>
              </a:spcAft>
              <a:buFont typeface="Arial" charset="0"/>
              <a:buChar char="•"/>
            </a:pPr>
            <a:endParaRPr lang="en-US" sz="2000" dirty="0">
              <a:latin typeface="Gill Sans" charset="0"/>
              <a:ea typeface="Gill Sans" charset="0"/>
              <a:cs typeface="Gill Sans" charset="0"/>
            </a:endParaRPr>
          </a:p>
          <a:p>
            <a:pPr marL="914400" lvl="1" indent="-457200">
              <a:spcAft>
                <a:spcPts val="1200"/>
              </a:spcAft>
              <a:buFont typeface="Arial" charset="0"/>
              <a:buChar char="•"/>
            </a:pPr>
            <a:r>
              <a:rPr lang="en-US" sz="2000" dirty="0" smtClean="0">
                <a:latin typeface="Gill Sans" charset="0"/>
                <a:ea typeface="Gill Sans" charset="0"/>
                <a:cs typeface="Gill Sans" charset="0"/>
              </a:rPr>
              <a:t>50-70 characters </a:t>
            </a:r>
          </a:p>
          <a:p>
            <a:pPr marL="914400" lvl="1" indent="-457200">
              <a:spcAft>
                <a:spcPts val="1200"/>
              </a:spcAft>
              <a:buFont typeface="Arial" charset="0"/>
              <a:buChar char="•"/>
            </a:pPr>
            <a:r>
              <a:rPr lang="en-US" sz="2000" dirty="0" smtClean="0">
                <a:latin typeface="Gill Sans" charset="0"/>
                <a:ea typeface="Gill Sans" charset="0"/>
                <a:cs typeface="Gill Sans" charset="0"/>
              </a:rPr>
              <a:t>35-40 characters for Facebook</a:t>
            </a:r>
          </a:p>
          <a:p>
            <a:pPr marL="914400" lvl="1" indent="-457200">
              <a:spcAft>
                <a:spcPts val="1200"/>
              </a:spcAft>
              <a:buFont typeface="Arial" charset="0"/>
              <a:buChar char="•"/>
            </a:pPr>
            <a:r>
              <a:rPr lang="en-US" sz="2000" dirty="0" smtClean="0">
                <a:latin typeface="Gill Sans" charset="0"/>
                <a:ea typeface="Gill Sans" charset="0"/>
                <a:cs typeface="Gill Sans" charset="0"/>
              </a:rPr>
              <a:t>5-6 words</a:t>
            </a:r>
          </a:p>
          <a:p>
            <a:pPr marL="914400" lvl="1" indent="-457200">
              <a:spcAft>
                <a:spcPts val="1200"/>
              </a:spcAft>
              <a:buFont typeface="Arial" charset="0"/>
              <a:buChar char="•"/>
            </a:pPr>
            <a:r>
              <a:rPr lang="en-US" sz="2000" dirty="0" smtClean="0">
                <a:latin typeface="Gill Sans" charset="0"/>
                <a:ea typeface="Gill Sans" charset="0"/>
                <a:cs typeface="Gill Sans" charset="0"/>
              </a:rPr>
              <a:t>Frontload keywords</a:t>
            </a:r>
          </a:p>
          <a:p>
            <a:pPr marL="914400" lvl="1" indent="-457200">
              <a:spcAft>
                <a:spcPts val="1200"/>
              </a:spcAft>
              <a:buFont typeface="Arial" charset="0"/>
              <a:buChar char="•"/>
            </a:pPr>
            <a:r>
              <a:rPr lang="en-US" sz="2000" dirty="0" smtClean="0">
                <a:latin typeface="Gill Sans" charset="0"/>
                <a:ea typeface="Gill Sans" charset="0"/>
                <a:cs typeface="Gill Sans" charset="0"/>
              </a:rPr>
              <a:t>Understandable without context </a:t>
            </a:r>
          </a:p>
          <a:p>
            <a:pPr marL="914400" lvl="1" indent="-457200">
              <a:spcAft>
                <a:spcPts val="1200"/>
              </a:spcAft>
              <a:buFont typeface="Arial" charset="0"/>
              <a:buChar char="•"/>
            </a:pPr>
            <a:r>
              <a:rPr lang="en-US" sz="2000" dirty="0" smtClean="0">
                <a:latin typeface="Gill Sans" charset="0"/>
                <a:ea typeface="Gill Sans" charset="0"/>
                <a:cs typeface="Gill Sans" charset="0"/>
              </a:rPr>
              <a:t>Matches expectations </a:t>
            </a:r>
            <a:r>
              <a:rPr lang="en-US" sz="2800" dirty="0" smtClean="0">
                <a:latin typeface="Gill Sans" charset="0"/>
                <a:ea typeface="Gill Sans" charset="0"/>
                <a:cs typeface="Gill Sans" charset="0"/>
              </a:rPr>
              <a:t/>
            </a:r>
            <a:br>
              <a:rPr lang="en-US" sz="2800" dirty="0" smtClean="0">
                <a:latin typeface="Gill Sans" charset="0"/>
                <a:ea typeface="Gill Sans" charset="0"/>
                <a:cs typeface="Gill Sans" charset="0"/>
              </a:rPr>
            </a:br>
            <a:endParaRPr lang="en-US" sz="2800" dirty="0" smtClean="0">
              <a:latin typeface="Gill Sans" charset="0"/>
              <a:ea typeface="Gill Sans" charset="0"/>
              <a:cs typeface="Gill Sans" charset="0"/>
            </a:endParaRPr>
          </a:p>
          <a:p>
            <a:pPr marL="914400" lvl="1" indent="-457200">
              <a:spcAft>
                <a:spcPts val="1200"/>
              </a:spcAft>
              <a:buFont typeface="Arial" charset="0"/>
              <a:buChar char="•"/>
            </a:pPr>
            <a:endParaRPr lang="en-US" sz="2800" dirty="0">
              <a:latin typeface="Gill Sans" charset="0"/>
              <a:ea typeface="Gill Sans" charset="0"/>
              <a:cs typeface="Gill Sans" charset="0"/>
            </a:endParaRPr>
          </a:p>
          <a:p>
            <a:pPr marL="914400" lvl="1" indent="-457200">
              <a:spcAft>
                <a:spcPts val="1200"/>
              </a:spcAft>
              <a:buFont typeface="Arial" charset="0"/>
              <a:buChar char="•"/>
            </a:pPr>
            <a:endParaRPr lang="en-US" sz="2800" dirty="0" smtClean="0">
              <a:latin typeface="Gill Sans" charset="0"/>
              <a:ea typeface="Gill Sans" charset="0"/>
              <a:cs typeface="Gill Sans" charset="0"/>
            </a:endParaRPr>
          </a:p>
          <a:p>
            <a:pPr marL="914400" lvl="1" indent="-457200">
              <a:spcAft>
                <a:spcPts val="1200"/>
              </a:spcAft>
              <a:buFont typeface="Arial" charset="0"/>
              <a:buChar char="•"/>
            </a:pPr>
            <a:endParaRPr lang="en-US" sz="2800" dirty="0">
              <a:latin typeface="Gill Sans" charset="0"/>
              <a:ea typeface="Gill Sans" charset="0"/>
              <a:cs typeface="Gill Sans" charset="0"/>
            </a:endParaRPr>
          </a:p>
          <a:p>
            <a:pPr marL="914400" lvl="1" indent="-457200">
              <a:spcAft>
                <a:spcPts val="1200"/>
              </a:spcAft>
              <a:buFont typeface="Arial" charset="0"/>
              <a:buChar char="•"/>
            </a:pPr>
            <a:endParaRPr lang="en-US" sz="2800" dirty="0" smtClean="0">
              <a:latin typeface="Gill Sans" charset="0"/>
              <a:ea typeface="Gill Sans" charset="0"/>
              <a:cs typeface="Gill Sans" charset="0"/>
            </a:endParaRPr>
          </a:p>
          <a:p>
            <a:pPr marL="914400" lvl="1" indent="-457200">
              <a:spcAft>
                <a:spcPts val="1200"/>
              </a:spcAft>
              <a:buFont typeface="Arial" charset="0"/>
              <a:buChar char="•"/>
            </a:pPr>
            <a:endParaRPr lang="en-US" sz="2800" dirty="0" smtClean="0">
              <a:latin typeface="Gill Sans" charset="0"/>
              <a:ea typeface="Gill Sans" charset="0"/>
              <a:cs typeface="Gill Sans" charset="0"/>
            </a:endParaRPr>
          </a:p>
        </p:txBody>
      </p:sp>
    </p:spTree>
    <p:extLst>
      <p:ext uri="{BB962C8B-B14F-4D97-AF65-F5344CB8AC3E}">
        <p14:creationId xmlns:p14="http://schemas.microsoft.com/office/powerpoint/2010/main" val="882160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419" y="491341"/>
            <a:ext cx="5637810" cy="5432256"/>
          </a:xfrm>
          <a:prstGeom prst="rect">
            <a:avLst/>
          </a:prstGeom>
          <a:noFill/>
        </p:spPr>
        <p:txBody>
          <a:bodyPr wrap="square" rtlCol="0">
            <a:spAutoFit/>
          </a:bodyPr>
          <a:lstStyle/>
          <a:p>
            <a:r>
              <a:rPr lang="en-US" sz="2800" u="sng" dirty="0" err="1" smtClean="0">
                <a:solidFill>
                  <a:schemeClr val="tx1">
                    <a:lumMod val="50000"/>
                    <a:lumOff val="50000"/>
                  </a:schemeClr>
                </a:solidFill>
                <a:latin typeface="Gill Sans" charset="0"/>
                <a:ea typeface="Gill Sans" charset="0"/>
                <a:cs typeface="Gill Sans" charset="0"/>
              </a:rPr>
              <a:t>YaleNews</a:t>
            </a:r>
            <a:r>
              <a:rPr lang="en-US" sz="2800" u="sng" dirty="0" smtClean="0">
                <a:solidFill>
                  <a:schemeClr val="tx1">
                    <a:lumMod val="50000"/>
                    <a:lumOff val="50000"/>
                  </a:schemeClr>
                </a:solidFill>
                <a:latin typeface="Gill Sans" charset="0"/>
                <a:ea typeface="Gill Sans" charset="0"/>
                <a:cs typeface="Gill Sans" charset="0"/>
              </a:rPr>
              <a:t> version</a:t>
            </a:r>
            <a:r>
              <a:rPr lang="en-US" sz="2800" b="1" u="sng" dirty="0" smtClean="0">
                <a:latin typeface="Gill Sans SemiBold" charset="0"/>
                <a:ea typeface="Gill Sans SemiBold" charset="0"/>
                <a:cs typeface="Gill Sans SemiBold" charset="0"/>
              </a:rPr>
              <a:t/>
            </a:r>
            <a:br>
              <a:rPr lang="en-US" sz="2800" b="1" u="sng" dirty="0" smtClean="0">
                <a:latin typeface="Gill Sans SemiBold" charset="0"/>
                <a:ea typeface="Gill Sans SemiBold" charset="0"/>
                <a:cs typeface="Gill Sans SemiBold" charset="0"/>
              </a:rPr>
            </a:br>
            <a:endParaRPr lang="en-US" sz="2800" b="1" dirty="0">
              <a:latin typeface="Gill Sans SemiBold" charset="0"/>
              <a:ea typeface="Gill Sans SemiBold" charset="0"/>
              <a:cs typeface="Gill Sans SemiBold" charset="0"/>
            </a:endParaRPr>
          </a:p>
          <a:p>
            <a:r>
              <a:rPr lang="en-US" sz="1100" dirty="0">
                <a:latin typeface="Gill Sans" charset="0"/>
                <a:ea typeface="Gill Sans" charset="0"/>
                <a:cs typeface="Gill Sans" charset="0"/>
              </a:rPr>
              <a:t> </a:t>
            </a:r>
          </a:p>
          <a:p>
            <a:r>
              <a:rPr lang="en-US" sz="2800" b="1" dirty="0" smtClean="0">
                <a:latin typeface="Gill Sans SemiBold" charset="0"/>
                <a:ea typeface="Gill Sans SemiBold" charset="0"/>
                <a:cs typeface="Gill Sans SemiBold" charset="0"/>
              </a:rPr>
              <a:t>Low </a:t>
            </a:r>
            <a:r>
              <a:rPr lang="en-US" sz="2800" b="1" dirty="0">
                <a:latin typeface="Gill Sans SemiBold" charset="0"/>
                <a:ea typeface="Gill Sans SemiBold" charset="0"/>
                <a:cs typeface="Gill Sans SemiBold" charset="0"/>
              </a:rPr>
              <a:t>cost and desire to quit smoking spur </a:t>
            </a:r>
            <a:r>
              <a:rPr lang="en-US" sz="2800" b="1" dirty="0" smtClean="0">
                <a:latin typeface="Gill Sans SemiBold" charset="0"/>
                <a:ea typeface="Gill Sans SemiBold" charset="0"/>
                <a:cs typeface="Gill Sans SemiBold" charset="0"/>
              </a:rPr>
              <a:t>prolonged </a:t>
            </a:r>
            <a:br>
              <a:rPr lang="en-US" sz="2800" b="1" dirty="0" smtClean="0">
                <a:latin typeface="Gill Sans SemiBold" charset="0"/>
                <a:ea typeface="Gill Sans SemiBold" charset="0"/>
                <a:cs typeface="Gill Sans SemiBold" charset="0"/>
              </a:rPr>
            </a:br>
            <a:r>
              <a:rPr lang="en-US" sz="2800" b="1" dirty="0" smtClean="0">
                <a:latin typeface="Gill Sans SemiBold" charset="0"/>
                <a:ea typeface="Gill Sans SemiBold" charset="0"/>
                <a:cs typeface="Gill Sans SemiBold" charset="0"/>
              </a:rPr>
              <a:t>e-cigarette </a:t>
            </a:r>
            <a:r>
              <a:rPr lang="en-US" sz="2800" b="1" dirty="0">
                <a:latin typeface="Gill Sans SemiBold" charset="0"/>
                <a:ea typeface="Gill Sans SemiBold" charset="0"/>
                <a:cs typeface="Gill Sans SemiBold" charset="0"/>
              </a:rPr>
              <a:t>use among </a:t>
            </a:r>
            <a:r>
              <a:rPr lang="en-US" sz="2800" b="1" dirty="0" smtClean="0">
                <a:latin typeface="Gill Sans SemiBold" charset="0"/>
                <a:ea typeface="Gill Sans SemiBold" charset="0"/>
                <a:cs typeface="Gill Sans SemiBold" charset="0"/>
              </a:rPr>
              <a:t>youth</a:t>
            </a:r>
            <a:endParaRPr lang="en-US" sz="2800" b="1" dirty="0">
              <a:latin typeface="Gill Sans SemiBold" charset="0"/>
              <a:ea typeface="Gill Sans SemiBold" charset="0"/>
              <a:cs typeface="Gill Sans SemiBold" charset="0"/>
            </a:endParaRPr>
          </a:p>
          <a:p>
            <a:r>
              <a:rPr lang="en-US" sz="2800" i="1" dirty="0">
                <a:solidFill>
                  <a:schemeClr val="tx1">
                    <a:lumMod val="50000"/>
                    <a:lumOff val="50000"/>
                  </a:schemeClr>
                </a:solidFill>
                <a:latin typeface="Gill Sans" charset="0"/>
                <a:ea typeface="Gill Sans" charset="0"/>
                <a:cs typeface="Gill Sans" charset="0"/>
              </a:rPr>
              <a:t>13 words, 66 </a:t>
            </a:r>
            <a:r>
              <a:rPr lang="en-US" sz="2800" i="1" dirty="0" smtClean="0">
                <a:solidFill>
                  <a:schemeClr val="tx1">
                    <a:lumMod val="50000"/>
                    <a:lumOff val="50000"/>
                  </a:schemeClr>
                </a:solidFill>
                <a:latin typeface="Gill Sans" charset="0"/>
                <a:ea typeface="Gill Sans" charset="0"/>
                <a:cs typeface="Gill Sans" charset="0"/>
              </a:rPr>
              <a:t>characters</a:t>
            </a:r>
            <a:endParaRPr lang="en-US" sz="2800" dirty="0" smtClean="0">
              <a:solidFill>
                <a:schemeClr val="tx1">
                  <a:lumMod val="50000"/>
                  <a:lumOff val="50000"/>
                </a:schemeClr>
              </a:solidFill>
              <a:latin typeface="Gill Sans" charset="0"/>
              <a:ea typeface="Gill Sans" charset="0"/>
              <a:cs typeface="Gill Sans" charset="0"/>
            </a:endParaRPr>
          </a:p>
          <a:p>
            <a:r>
              <a:rPr lang="en-US" sz="2800" dirty="0" smtClean="0">
                <a:latin typeface="Gill Sans" charset="0"/>
                <a:ea typeface="Gill Sans" charset="0"/>
                <a:cs typeface="Gill Sans" charset="0"/>
              </a:rPr>
              <a:t/>
            </a:r>
            <a:br>
              <a:rPr lang="en-US" sz="2800" dirty="0" smtClean="0">
                <a:latin typeface="Gill Sans" charset="0"/>
                <a:ea typeface="Gill Sans" charset="0"/>
                <a:cs typeface="Gill Sans" charset="0"/>
              </a:rPr>
            </a:br>
            <a:r>
              <a:rPr lang="en-US" sz="2800" u="sng" dirty="0" smtClean="0">
                <a:solidFill>
                  <a:schemeClr val="tx1">
                    <a:lumMod val="50000"/>
                    <a:lumOff val="50000"/>
                  </a:schemeClr>
                </a:solidFill>
                <a:latin typeface="Gill Sans" charset="0"/>
                <a:ea typeface="Gill Sans" charset="0"/>
                <a:cs typeface="Gill Sans" charset="0"/>
              </a:rPr>
              <a:t>Facebook version</a:t>
            </a:r>
            <a:endParaRPr lang="en-US" sz="2800" dirty="0">
              <a:solidFill>
                <a:schemeClr val="tx1">
                  <a:lumMod val="50000"/>
                  <a:lumOff val="50000"/>
                </a:schemeClr>
              </a:solidFill>
              <a:latin typeface="Gill Sans" charset="0"/>
              <a:ea typeface="Gill Sans" charset="0"/>
              <a:cs typeface="Gill Sans" charset="0"/>
            </a:endParaRPr>
          </a:p>
          <a:p>
            <a:r>
              <a:rPr lang="en-US" sz="2800" b="1" dirty="0" smtClean="0">
                <a:latin typeface="Gill Sans SemiBold" charset="0"/>
                <a:ea typeface="Gill Sans SemiBold" charset="0"/>
                <a:cs typeface="Gill Sans SemiBold" charset="0"/>
              </a:rPr>
              <a:t/>
            </a:r>
            <a:br>
              <a:rPr lang="en-US" sz="2800" b="1" dirty="0" smtClean="0">
                <a:latin typeface="Gill Sans SemiBold" charset="0"/>
                <a:ea typeface="Gill Sans SemiBold" charset="0"/>
                <a:cs typeface="Gill Sans SemiBold" charset="0"/>
              </a:rPr>
            </a:br>
            <a:r>
              <a:rPr lang="en-US" sz="2800" b="1" dirty="0" smtClean="0">
                <a:latin typeface="Gill Sans SemiBold" charset="0"/>
                <a:ea typeface="Gill Sans SemiBold" charset="0"/>
                <a:cs typeface="Gill Sans SemiBold" charset="0"/>
              </a:rPr>
              <a:t>Teens </a:t>
            </a:r>
            <a:r>
              <a:rPr lang="en-US" sz="2800" b="1" dirty="0">
                <a:latin typeface="Gill Sans SemiBold" charset="0"/>
                <a:ea typeface="Gill Sans SemiBold" charset="0"/>
                <a:cs typeface="Gill Sans SemiBold" charset="0"/>
              </a:rPr>
              <a:t>use e-cigarettes due to low cost and desire to quit </a:t>
            </a:r>
            <a:r>
              <a:rPr lang="en-US" sz="2800" b="1" dirty="0" smtClean="0">
                <a:latin typeface="Gill Sans SemiBold" charset="0"/>
                <a:ea typeface="Gill Sans SemiBold" charset="0"/>
                <a:cs typeface="Gill Sans SemiBold" charset="0"/>
              </a:rPr>
              <a:t>smoking</a:t>
            </a:r>
            <a:endParaRPr lang="en-US" sz="2800" b="1" dirty="0">
              <a:latin typeface="Gill Sans SemiBold" charset="0"/>
              <a:ea typeface="Gill Sans SemiBold" charset="0"/>
              <a:cs typeface="Gill Sans SemiBold" charset="0"/>
            </a:endParaRPr>
          </a:p>
          <a:p>
            <a:r>
              <a:rPr lang="en-US" sz="2800" i="1" dirty="0">
                <a:solidFill>
                  <a:schemeClr val="tx1">
                    <a:lumMod val="50000"/>
                    <a:lumOff val="50000"/>
                  </a:schemeClr>
                </a:solidFill>
                <a:latin typeface="Gill Sans" charset="0"/>
                <a:ea typeface="Gill Sans" charset="0"/>
                <a:cs typeface="Gill Sans" charset="0"/>
              </a:rPr>
              <a:t>12 words, 54 characters</a:t>
            </a:r>
          </a:p>
        </p:txBody>
      </p:sp>
      <p:sp>
        <p:nvSpPr>
          <p:cNvPr id="4" name="Rectangle 3"/>
          <p:cNvSpPr/>
          <p:nvPr/>
        </p:nvSpPr>
        <p:spPr>
          <a:xfrm>
            <a:off x="7534366" y="-142240"/>
            <a:ext cx="6096000" cy="7448193"/>
          </a:xfrm>
          <a:prstGeom prst="rect">
            <a:avLst/>
          </a:prstGeom>
          <a:solidFill>
            <a:schemeClr val="bg2"/>
          </a:solidFill>
        </p:spPr>
        <p:txBody>
          <a:bodyPr>
            <a:spAutoFit/>
          </a:bodyPr>
          <a:lstStyle/>
          <a:p>
            <a:pPr marL="914400" lvl="1" indent="-457200">
              <a:spcAft>
                <a:spcPts val="1200"/>
              </a:spcAft>
              <a:buFont typeface="Arial" charset="0"/>
              <a:buChar char="•"/>
            </a:pPr>
            <a:endParaRPr lang="en-US" sz="2000" dirty="0" smtClean="0">
              <a:latin typeface="Gill Sans" charset="0"/>
              <a:ea typeface="Gill Sans" charset="0"/>
              <a:cs typeface="Gill Sans" charset="0"/>
            </a:endParaRPr>
          </a:p>
          <a:p>
            <a:pPr marL="914400" lvl="1" indent="-457200">
              <a:spcAft>
                <a:spcPts val="1200"/>
              </a:spcAft>
              <a:buFont typeface="Arial" charset="0"/>
              <a:buChar char="•"/>
            </a:pPr>
            <a:endParaRPr lang="en-US" sz="2000" dirty="0" smtClean="0">
              <a:latin typeface="Gill Sans" charset="0"/>
              <a:ea typeface="Gill Sans" charset="0"/>
              <a:cs typeface="Gill Sans" charset="0"/>
            </a:endParaRPr>
          </a:p>
          <a:p>
            <a:pPr marL="914400" lvl="1" indent="-457200">
              <a:spcAft>
                <a:spcPts val="1200"/>
              </a:spcAft>
              <a:buFont typeface="Arial" charset="0"/>
              <a:buChar char="•"/>
            </a:pPr>
            <a:endParaRPr lang="en-US" sz="2000" dirty="0">
              <a:latin typeface="Gill Sans" charset="0"/>
              <a:ea typeface="Gill Sans" charset="0"/>
              <a:cs typeface="Gill Sans" charset="0"/>
            </a:endParaRPr>
          </a:p>
          <a:p>
            <a:pPr marL="914400" lvl="1" indent="-457200">
              <a:spcAft>
                <a:spcPts val="1200"/>
              </a:spcAft>
              <a:buFont typeface="Arial" charset="0"/>
              <a:buChar char="•"/>
            </a:pPr>
            <a:r>
              <a:rPr lang="en-US" sz="2000" dirty="0" smtClean="0">
                <a:latin typeface="Gill Sans" charset="0"/>
                <a:ea typeface="Gill Sans" charset="0"/>
                <a:cs typeface="Gill Sans" charset="0"/>
              </a:rPr>
              <a:t>50-70 characters </a:t>
            </a:r>
          </a:p>
          <a:p>
            <a:pPr marL="914400" lvl="1" indent="-457200">
              <a:spcAft>
                <a:spcPts val="1200"/>
              </a:spcAft>
              <a:buFont typeface="Arial" charset="0"/>
              <a:buChar char="•"/>
            </a:pPr>
            <a:r>
              <a:rPr lang="en-US" sz="2000" dirty="0" smtClean="0">
                <a:latin typeface="Gill Sans" charset="0"/>
                <a:ea typeface="Gill Sans" charset="0"/>
                <a:cs typeface="Gill Sans" charset="0"/>
              </a:rPr>
              <a:t>35-40 characters for Facebook</a:t>
            </a:r>
          </a:p>
          <a:p>
            <a:pPr marL="914400" lvl="1" indent="-457200">
              <a:spcAft>
                <a:spcPts val="1200"/>
              </a:spcAft>
              <a:buFont typeface="Arial" charset="0"/>
              <a:buChar char="•"/>
            </a:pPr>
            <a:r>
              <a:rPr lang="en-US" sz="2000" dirty="0" smtClean="0">
                <a:latin typeface="Gill Sans" charset="0"/>
                <a:ea typeface="Gill Sans" charset="0"/>
                <a:cs typeface="Gill Sans" charset="0"/>
              </a:rPr>
              <a:t>5-6 words</a:t>
            </a:r>
          </a:p>
          <a:p>
            <a:pPr marL="914400" lvl="1" indent="-457200">
              <a:spcAft>
                <a:spcPts val="1200"/>
              </a:spcAft>
              <a:buFont typeface="Arial" charset="0"/>
              <a:buChar char="•"/>
            </a:pPr>
            <a:r>
              <a:rPr lang="en-US" sz="2000" dirty="0" smtClean="0">
                <a:latin typeface="Gill Sans" charset="0"/>
                <a:ea typeface="Gill Sans" charset="0"/>
                <a:cs typeface="Gill Sans" charset="0"/>
              </a:rPr>
              <a:t>Frontload keywords</a:t>
            </a:r>
          </a:p>
          <a:p>
            <a:pPr marL="914400" lvl="1" indent="-457200">
              <a:spcAft>
                <a:spcPts val="1200"/>
              </a:spcAft>
              <a:buFont typeface="Arial" charset="0"/>
              <a:buChar char="•"/>
            </a:pPr>
            <a:r>
              <a:rPr lang="en-US" sz="2000" dirty="0" smtClean="0">
                <a:latin typeface="Gill Sans" charset="0"/>
                <a:ea typeface="Gill Sans" charset="0"/>
                <a:cs typeface="Gill Sans" charset="0"/>
              </a:rPr>
              <a:t>Understandable without context </a:t>
            </a:r>
          </a:p>
          <a:p>
            <a:pPr marL="914400" lvl="1" indent="-457200">
              <a:spcAft>
                <a:spcPts val="1200"/>
              </a:spcAft>
              <a:buFont typeface="Arial" charset="0"/>
              <a:buChar char="•"/>
            </a:pPr>
            <a:r>
              <a:rPr lang="en-US" sz="2000" dirty="0" smtClean="0">
                <a:latin typeface="Gill Sans" charset="0"/>
                <a:ea typeface="Gill Sans" charset="0"/>
                <a:cs typeface="Gill Sans" charset="0"/>
              </a:rPr>
              <a:t>Matches expectations </a:t>
            </a:r>
            <a:r>
              <a:rPr lang="en-US" sz="2800" dirty="0" smtClean="0">
                <a:latin typeface="Gill Sans" charset="0"/>
                <a:ea typeface="Gill Sans" charset="0"/>
                <a:cs typeface="Gill Sans" charset="0"/>
              </a:rPr>
              <a:t/>
            </a:r>
            <a:br>
              <a:rPr lang="en-US" sz="2800" dirty="0" smtClean="0">
                <a:latin typeface="Gill Sans" charset="0"/>
                <a:ea typeface="Gill Sans" charset="0"/>
                <a:cs typeface="Gill Sans" charset="0"/>
              </a:rPr>
            </a:br>
            <a:endParaRPr lang="en-US" sz="2800" dirty="0" smtClean="0">
              <a:latin typeface="Gill Sans" charset="0"/>
              <a:ea typeface="Gill Sans" charset="0"/>
              <a:cs typeface="Gill Sans" charset="0"/>
            </a:endParaRPr>
          </a:p>
          <a:p>
            <a:pPr marL="914400" lvl="1" indent="-457200">
              <a:spcAft>
                <a:spcPts val="1200"/>
              </a:spcAft>
              <a:buFont typeface="Arial" charset="0"/>
              <a:buChar char="•"/>
            </a:pPr>
            <a:endParaRPr lang="en-US" sz="2800" dirty="0">
              <a:latin typeface="Gill Sans" charset="0"/>
              <a:ea typeface="Gill Sans" charset="0"/>
              <a:cs typeface="Gill Sans" charset="0"/>
            </a:endParaRPr>
          </a:p>
          <a:p>
            <a:pPr marL="914400" lvl="1" indent="-457200">
              <a:spcAft>
                <a:spcPts val="1200"/>
              </a:spcAft>
              <a:buFont typeface="Arial" charset="0"/>
              <a:buChar char="•"/>
            </a:pPr>
            <a:endParaRPr lang="en-US" sz="2800" dirty="0" smtClean="0">
              <a:latin typeface="Gill Sans" charset="0"/>
              <a:ea typeface="Gill Sans" charset="0"/>
              <a:cs typeface="Gill Sans" charset="0"/>
            </a:endParaRPr>
          </a:p>
          <a:p>
            <a:pPr marL="914400" lvl="1" indent="-457200">
              <a:spcAft>
                <a:spcPts val="1200"/>
              </a:spcAft>
              <a:buFont typeface="Arial" charset="0"/>
              <a:buChar char="•"/>
            </a:pPr>
            <a:endParaRPr lang="en-US" sz="2800" dirty="0">
              <a:latin typeface="Gill Sans" charset="0"/>
              <a:ea typeface="Gill Sans" charset="0"/>
              <a:cs typeface="Gill Sans" charset="0"/>
            </a:endParaRPr>
          </a:p>
          <a:p>
            <a:pPr marL="914400" lvl="1" indent="-457200">
              <a:spcAft>
                <a:spcPts val="1200"/>
              </a:spcAft>
              <a:buFont typeface="Arial" charset="0"/>
              <a:buChar char="•"/>
            </a:pPr>
            <a:endParaRPr lang="en-US" sz="2800" dirty="0" smtClean="0">
              <a:latin typeface="Gill Sans" charset="0"/>
              <a:ea typeface="Gill Sans" charset="0"/>
              <a:cs typeface="Gill Sans" charset="0"/>
            </a:endParaRPr>
          </a:p>
          <a:p>
            <a:pPr marL="914400" lvl="1" indent="-457200">
              <a:spcAft>
                <a:spcPts val="1200"/>
              </a:spcAft>
              <a:buFont typeface="Arial" charset="0"/>
              <a:buChar char="•"/>
            </a:pPr>
            <a:endParaRPr lang="en-US" sz="2800" dirty="0" smtClean="0">
              <a:latin typeface="Gill Sans" charset="0"/>
              <a:ea typeface="Gill Sans" charset="0"/>
              <a:cs typeface="Gill Sans" charset="0"/>
            </a:endParaRPr>
          </a:p>
        </p:txBody>
      </p:sp>
    </p:spTree>
    <p:extLst>
      <p:ext uri="{BB962C8B-B14F-4D97-AF65-F5344CB8AC3E}">
        <p14:creationId xmlns:p14="http://schemas.microsoft.com/office/powerpoint/2010/main" val="234262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20825" y="-42862"/>
            <a:ext cx="4323080" cy="6905625"/>
          </a:xfrm>
          <a:prstGeom prst="rect">
            <a:avLst/>
          </a:prstGeom>
          <a:noFill/>
          <a:ln w="25400">
            <a:solidFill>
              <a:schemeClr val="tx1">
                <a:lumMod val="50000"/>
                <a:lumOff val="50000"/>
              </a:schemeClr>
            </a:solid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271895" y="-23812"/>
            <a:ext cx="4399280" cy="6870700"/>
          </a:xfrm>
          <a:prstGeom prst="rect">
            <a:avLst/>
          </a:prstGeom>
          <a:noFill/>
          <a:ln w="25400">
            <a:solidFill>
              <a:schemeClr val="tx1">
                <a:lumMod val="50000"/>
                <a:lumOff val="50000"/>
              </a:schemeClr>
            </a:solidFill>
          </a:ln>
        </p:spPr>
      </p:pic>
    </p:spTree>
    <p:extLst>
      <p:ext uri="{BB962C8B-B14F-4D97-AF65-F5344CB8AC3E}">
        <p14:creationId xmlns:p14="http://schemas.microsoft.com/office/powerpoint/2010/main" val="1555319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226" y="102304"/>
            <a:ext cx="11097490" cy="6755696"/>
          </a:xfrm>
          <a:prstGeom prst="rect">
            <a:avLst/>
          </a:prstGeom>
          <a:noFill/>
        </p:spPr>
        <p:txBody>
          <a:bodyPr wrap="square" rtlCol="0">
            <a:spAutoFit/>
          </a:bodyPr>
          <a:lstStyle/>
          <a:p>
            <a:r>
              <a:rPr lang="en-US" sz="2800" b="1" dirty="0" smtClean="0">
                <a:latin typeface="Gill Sans SemiBold" charset="0"/>
                <a:ea typeface="Gill Sans SemiBold" charset="0"/>
                <a:cs typeface="Gill Sans SemiBold" charset="0"/>
              </a:rPr>
              <a:t>Mobile, Facebook, &amp; </a:t>
            </a:r>
            <a:r>
              <a:rPr lang="en-US" sz="2800" b="1" dirty="0" err="1" smtClean="0">
                <a:latin typeface="Gill Sans SemiBold" charset="0"/>
                <a:ea typeface="Gill Sans SemiBold" charset="0"/>
                <a:cs typeface="Gill Sans SemiBold" charset="0"/>
              </a:rPr>
              <a:t>YaleNews</a:t>
            </a:r>
            <a:endParaRPr lang="en-US" sz="2800" b="1" dirty="0" smtClean="0">
              <a:latin typeface="Gill Sans SemiBold" charset="0"/>
              <a:ea typeface="Gill Sans SemiBold" charset="0"/>
              <a:cs typeface="Gill Sans SemiBold" charset="0"/>
            </a:endParaRPr>
          </a:p>
          <a:p>
            <a:endParaRPr lang="en-US" sz="2800" b="1" dirty="0">
              <a:latin typeface="Gill Sans SemiBold" charset="0"/>
              <a:ea typeface="Gill Sans SemiBold" charset="0"/>
              <a:cs typeface="Gill Sans SemiBold" charset="0"/>
            </a:endParaRPr>
          </a:p>
          <a:p>
            <a:r>
              <a:rPr lang="en-US" sz="2000" b="1" dirty="0" smtClean="0">
                <a:latin typeface="Gill Sans SemiBold" charset="0"/>
                <a:ea typeface="Gill Sans SemiBold" charset="0"/>
                <a:cs typeface="Gill Sans SemiBold" charset="0"/>
              </a:rPr>
              <a:t>YALENEWS</a:t>
            </a:r>
            <a:endParaRPr lang="en-US" sz="2000" dirty="0">
              <a:latin typeface="Gill Sans" charset="0"/>
              <a:ea typeface="Gill Sans" charset="0"/>
              <a:cs typeface="Gill Sans" charset="0"/>
            </a:endParaRPr>
          </a:p>
          <a:p>
            <a:pPr marL="285750" lvl="0" indent="-285750">
              <a:lnSpc>
                <a:spcPct val="150000"/>
              </a:lnSpc>
              <a:spcAft>
                <a:spcPts val="1200"/>
              </a:spcAft>
              <a:buFont typeface="Arial" charset="0"/>
              <a:buChar char="•"/>
            </a:pPr>
            <a:r>
              <a:rPr lang="en-US" sz="2400" dirty="0" smtClean="0">
                <a:latin typeface="Gill Sans" charset="0"/>
                <a:ea typeface="Gill Sans" charset="0"/>
                <a:cs typeface="Gill Sans" charset="0"/>
              </a:rPr>
              <a:t>Top </a:t>
            </a:r>
            <a:r>
              <a:rPr lang="en-US" sz="2400" dirty="0">
                <a:latin typeface="Gill Sans" charset="0"/>
                <a:ea typeface="Gill Sans" charset="0"/>
                <a:cs typeface="Gill Sans" charset="0"/>
              </a:rPr>
              <a:t>traffic </a:t>
            </a:r>
            <a:r>
              <a:rPr lang="en-US" sz="2400" dirty="0" smtClean="0">
                <a:latin typeface="Gill Sans" charset="0"/>
                <a:ea typeface="Gill Sans" charset="0"/>
                <a:cs typeface="Gill Sans" charset="0"/>
              </a:rPr>
              <a:t>drivers to </a:t>
            </a:r>
            <a:r>
              <a:rPr lang="en-US" sz="2400" dirty="0" err="1" smtClean="0">
                <a:latin typeface="Gill Sans" charset="0"/>
                <a:ea typeface="Gill Sans" charset="0"/>
                <a:cs typeface="Gill Sans" charset="0"/>
              </a:rPr>
              <a:t>YaleNews</a:t>
            </a:r>
            <a:r>
              <a:rPr lang="en-US" sz="2400" dirty="0" smtClean="0">
                <a:latin typeface="Gill Sans" charset="0"/>
                <a:ea typeface="Gill Sans" charset="0"/>
                <a:cs typeface="Gill Sans" charset="0"/>
              </a:rPr>
              <a:t>: e‐newsletter </a:t>
            </a:r>
            <a:r>
              <a:rPr lang="en-US" sz="2400" dirty="0">
                <a:latin typeface="Gill Sans" charset="0"/>
                <a:ea typeface="Gill Sans" charset="0"/>
                <a:cs typeface="Gill Sans" charset="0"/>
              </a:rPr>
              <a:t>and social media.</a:t>
            </a:r>
          </a:p>
          <a:p>
            <a:pPr marL="285750" lvl="0" indent="-285750">
              <a:lnSpc>
                <a:spcPct val="150000"/>
              </a:lnSpc>
              <a:spcAft>
                <a:spcPts val="1200"/>
              </a:spcAft>
              <a:buFont typeface="Arial" charset="0"/>
              <a:buChar char="•"/>
            </a:pPr>
            <a:r>
              <a:rPr lang="en-US" sz="2400" dirty="0" smtClean="0">
                <a:latin typeface="Gill Sans" charset="0"/>
                <a:ea typeface="Gill Sans" charset="0"/>
                <a:cs typeface="Gill Sans" charset="0"/>
              </a:rPr>
              <a:t>Most </a:t>
            </a:r>
            <a:r>
              <a:rPr lang="en-US" sz="2400" dirty="0">
                <a:latin typeface="Gill Sans" charset="0"/>
                <a:ea typeface="Gill Sans" charset="0"/>
                <a:cs typeface="Gill Sans" charset="0"/>
              </a:rPr>
              <a:t>users </a:t>
            </a:r>
            <a:r>
              <a:rPr lang="en-US" sz="2400" dirty="0" smtClean="0">
                <a:latin typeface="Gill Sans" charset="0"/>
                <a:ea typeface="Gill Sans" charset="0"/>
                <a:cs typeface="Gill Sans" charset="0"/>
              </a:rPr>
              <a:t>go to an </a:t>
            </a:r>
            <a:r>
              <a:rPr lang="en-US" sz="2400" dirty="0">
                <a:latin typeface="Gill Sans" charset="0"/>
                <a:ea typeface="Gill Sans" charset="0"/>
                <a:cs typeface="Gill Sans" charset="0"/>
              </a:rPr>
              <a:t>article </a:t>
            </a:r>
            <a:r>
              <a:rPr lang="en-US" sz="2400" dirty="0" smtClean="0">
                <a:latin typeface="Gill Sans" charset="0"/>
                <a:ea typeface="Gill Sans" charset="0"/>
                <a:cs typeface="Gill Sans" charset="0"/>
              </a:rPr>
              <a:t>instead </a:t>
            </a:r>
            <a:r>
              <a:rPr lang="en-US" sz="2400" dirty="0">
                <a:latin typeface="Gill Sans" charset="0"/>
                <a:ea typeface="Gill Sans" charset="0"/>
                <a:cs typeface="Gill Sans" charset="0"/>
              </a:rPr>
              <a:t>of the homepage. </a:t>
            </a:r>
          </a:p>
          <a:p>
            <a:pPr marL="283464" lvl="0" indent="-285750">
              <a:lnSpc>
                <a:spcPct val="150000"/>
              </a:lnSpc>
              <a:spcAft>
                <a:spcPts val="1200"/>
              </a:spcAft>
              <a:buFont typeface="Arial" charset="0"/>
              <a:buChar char="•"/>
            </a:pPr>
            <a:r>
              <a:rPr lang="en-US" sz="2400" dirty="0">
                <a:latin typeface="Gill Sans" charset="0"/>
                <a:ea typeface="Gill Sans" charset="0"/>
                <a:cs typeface="Gill Sans" charset="0"/>
              </a:rPr>
              <a:t>Mobile usage on </a:t>
            </a:r>
            <a:r>
              <a:rPr lang="en-US" sz="2400" dirty="0" err="1">
                <a:latin typeface="Gill Sans" charset="0"/>
                <a:ea typeface="Gill Sans" charset="0"/>
                <a:cs typeface="Gill Sans" charset="0"/>
              </a:rPr>
              <a:t>YaleNews</a:t>
            </a:r>
            <a:r>
              <a:rPr lang="en-US" sz="2400" dirty="0">
                <a:latin typeface="Gill Sans" charset="0"/>
                <a:ea typeface="Gill Sans" charset="0"/>
                <a:cs typeface="Gill Sans" charset="0"/>
              </a:rPr>
              <a:t> has more than tripled since 2012 (from 11% to 38%) with desktop usage dropping from 84% to 55</a:t>
            </a:r>
            <a:r>
              <a:rPr lang="en-US" sz="2400" dirty="0" smtClean="0">
                <a:latin typeface="Gill Sans" charset="0"/>
                <a:ea typeface="Gill Sans" charset="0"/>
                <a:cs typeface="Gill Sans" charset="0"/>
              </a:rPr>
              <a:t>%.</a:t>
            </a:r>
            <a:br>
              <a:rPr lang="en-US" sz="2400" dirty="0" smtClean="0">
                <a:latin typeface="Gill Sans" charset="0"/>
                <a:ea typeface="Gill Sans" charset="0"/>
                <a:cs typeface="Gill Sans" charset="0"/>
              </a:rPr>
            </a:br>
            <a:endParaRPr lang="en-US" sz="1000" dirty="0" smtClean="0">
              <a:latin typeface="Gill Sans" charset="0"/>
              <a:ea typeface="Gill Sans" charset="0"/>
              <a:cs typeface="Gill Sans" charset="0"/>
            </a:endParaRPr>
          </a:p>
          <a:p>
            <a:pPr lvl="0">
              <a:spcAft>
                <a:spcPts val="600"/>
              </a:spcAft>
            </a:pPr>
            <a:r>
              <a:rPr lang="en-US" sz="2000" b="1" dirty="0" smtClean="0">
                <a:latin typeface="Gill Sans SemiBold" charset="0"/>
                <a:ea typeface="Gill Sans SemiBold" charset="0"/>
                <a:cs typeface="Gill Sans SemiBold" charset="0"/>
              </a:rPr>
              <a:t>NATIONAL TRENDS</a:t>
            </a:r>
            <a:endParaRPr lang="en-US" sz="2000" dirty="0" smtClean="0">
              <a:latin typeface="Gill Sans" charset="0"/>
              <a:ea typeface="Gill Sans" charset="0"/>
              <a:cs typeface="Gill Sans" charset="0"/>
            </a:endParaRPr>
          </a:p>
          <a:p>
            <a:pPr marL="285750" lvl="0" indent="-285750">
              <a:lnSpc>
                <a:spcPct val="150000"/>
              </a:lnSpc>
              <a:spcAft>
                <a:spcPts val="1200"/>
              </a:spcAft>
              <a:buFont typeface="Arial" charset="0"/>
              <a:buChar char="•"/>
            </a:pPr>
            <a:r>
              <a:rPr lang="en-US" sz="2400" dirty="0" smtClean="0">
                <a:latin typeface="Gill Sans" charset="0"/>
                <a:ea typeface="Gill Sans" charset="0"/>
                <a:cs typeface="Gill Sans" charset="0"/>
              </a:rPr>
              <a:t>Rapid growth in % of adults </a:t>
            </a:r>
            <a:r>
              <a:rPr lang="en-US" sz="2400" dirty="0">
                <a:latin typeface="Gill Sans" charset="0"/>
                <a:ea typeface="Gill Sans" charset="0"/>
                <a:cs typeface="Gill Sans" charset="0"/>
              </a:rPr>
              <a:t>using </a:t>
            </a:r>
            <a:r>
              <a:rPr lang="en-US" sz="2400" dirty="0" smtClean="0">
                <a:latin typeface="Gill Sans" charset="0"/>
                <a:ea typeface="Gill Sans" charset="0"/>
                <a:cs typeface="Gill Sans" charset="0"/>
              </a:rPr>
              <a:t>getting news on mobile; desktop </a:t>
            </a:r>
            <a:r>
              <a:rPr lang="en-US" sz="2400" dirty="0">
                <a:latin typeface="Gill Sans" charset="0"/>
                <a:ea typeface="Gill Sans" charset="0"/>
                <a:cs typeface="Gill Sans" charset="0"/>
              </a:rPr>
              <a:t>usage </a:t>
            </a:r>
            <a:r>
              <a:rPr lang="en-US" sz="2400" dirty="0" smtClean="0">
                <a:latin typeface="Gill Sans" charset="0"/>
                <a:ea typeface="Gill Sans" charset="0"/>
                <a:cs typeface="Gill Sans" charset="0"/>
              </a:rPr>
              <a:t>holds steady.</a:t>
            </a:r>
          </a:p>
          <a:p>
            <a:pPr marL="285750" indent="-285750">
              <a:lnSpc>
                <a:spcPct val="150000"/>
              </a:lnSpc>
              <a:spcAft>
                <a:spcPts val="1200"/>
              </a:spcAft>
              <a:buFont typeface="Arial" charset="0"/>
              <a:buChar char="•"/>
            </a:pPr>
            <a:r>
              <a:rPr lang="en-US" sz="2400" dirty="0">
                <a:latin typeface="Gill Sans" charset="0"/>
                <a:ea typeface="Gill Sans" charset="0"/>
                <a:cs typeface="Gill Sans" charset="0"/>
              </a:rPr>
              <a:t>80% of social media traffic </a:t>
            </a:r>
            <a:r>
              <a:rPr lang="en-US" sz="2400" dirty="0" smtClean="0">
                <a:latin typeface="Gill Sans" charset="0"/>
                <a:ea typeface="Gill Sans" charset="0"/>
                <a:cs typeface="Gill Sans" charset="0"/>
              </a:rPr>
              <a:t>to news stories comes </a:t>
            </a:r>
            <a:r>
              <a:rPr lang="en-US" sz="2400" dirty="0">
                <a:latin typeface="Gill Sans" charset="0"/>
                <a:ea typeface="Gill Sans" charset="0"/>
                <a:cs typeface="Gill Sans" charset="0"/>
              </a:rPr>
              <a:t>from </a:t>
            </a:r>
            <a:r>
              <a:rPr lang="en-US" sz="2400" dirty="0" smtClean="0">
                <a:latin typeface="Gill Sans" charset="0"/>
                <a:ea typeface="Gill Sans" charset="0"/>
                <a:cs typeface="Gill Sans" charset="0"/>
              </a:rPr>
              <a:t>Facebook</a:t>
            </a:r>
          </a:p>
          <a:p>
            <a:pPr marL="285750" indent="-285750">
              <a:lnSpc>
                <a:spcPct val="150000"/>
              </a:lnSpc>
              <a:spcAft>
                <a:spcPts val="1200"/>
              </a:spcAft>
              <a:buFont typeface="Arial" charset="0"/>
              <a:buChar char="•"/>
            </a:pPr>
            <a:r>
              <a:rPr lang="en-US" sz="2400" dirty="0" smtClean="0">
                <a:latin typeface="Gill Sans" charset="0"/>
                <a:ea typeface="Gill Sans" charset="0"/>
                <a:cs typeface="Gill Sans" charset="0"/>
              </a:rPr>
              <a:t>As </a:t>
            </a:r>
            <a:r>
              <a:rPr lang="en-US" sz="2400" dirty="0">
                <a:latin typeface="Gill Sans" charset="0"/>
                <a:ea typeface="Gill Sans" charset="0"/>
                <a:cs typeface="Gill Sans" charset="0"/>
              </a:rPr>
              <a:t>of </a:t>
            </a:r>
            <a:r>
              <a:rPr lang="en-US" sz="2400" dirty="0" smtClean="0">
                <a:latin typeface="Gill Sans" charset="0"/>
                <a:ea typeface="Gill Sans" charset="0"/>
                <a:cs typeface="Gill Sans" charset="0"/>
              </a:rPr>
              <a:t>2016, the portion of users </a:t>
            </a:r>
            <a:r>
              <a:rPr lang="en-US" sz="2400" dirty="0">
                <a:latin typeface="Gill Sans" charset="0"/>
                <a:ea typeface="Gill Sans" charset="0"/>
                <a:cs typeface="Gill Sans" charset="0"/>
              </a:rPr>
              <a:t>accessing </a:t>
            </a:r>
            <a:r>
              <a:rPr lang="en-US" sz="2400" dirty="0" smtClean="0">
                <a:latin typeface="Gill Sans" charset="0"/>
                <a:ea typeface="Gill Sans" charset="0"/>
                <a:cs typeface="Gill Sans" charset="0"/>
              </a:rPr>
              <a:t>Facebook </a:t>
            </a:r>
            <a:r>
              <a:rPr lang="en-US" sz="2400" dirty="0">
                <a:latin typeface="Gill Sans" charset="0"/>
                <a:ea typeface="Gill Sans" charset="0"/>
                <a:cs typeface="Gill Sans" charset="0"/>
              </a:rPr>
              <a:t>via </a:t>
            </a:r>
            <a:r>
              <a:rPr lang="en-US" sz="2400" dirty="0" smtClean="0">
                <a:latin typeface="Gill Sans" charset="0"/>
                <a:ea typeface="Gill Sans" charset="0"/>
                <a:cs typeface="Gill Sans" charset="0"/>
              </a:rPr>
              <a:t>mobile </a:t>
            </a:r>
            <a:r>
              <a:rPr lang="en-US" sz="2400" dirty="0">
                <a:latin typeface="Gill Sans" charset="0"/>
                <a:ea typeface="Gill Sans" charset="0"/>
                <a:cs typeface="Gill Sans" charset="0"/>
              </a:rPr>
              <a:t>is </a:t>
            </a:r>
            <a:r>
              <a:rPr lang="en-US" sz="2400" dirty="0" smtClean="0">
                <a:latin typeface="Gill Sans" charset="0"/>
                <a:ea typeface="Gill Sans" charset="0"/>
                <a:cs typeface="Gill Sans" charset="0"/>
              </a:rPr>
              <a:t>50% and climbing.</a:t>
            </a:r>
            <a:endParaRPr lang="en-US" sz="2400" dirty="0">
              <a:latin typeface="Gill Sans" charset="0"/>
              <a:ea typeface="Gill Sans" charset="0"/>
              <a:cs typeface="Gill Sans" charset="0"/>
            </a:endParaRPr>
          </a:p>
        </p:txBody>
      </p:sp>
    </p:spTree>
    <p:extLst>
      <p:ext uri="{BB962C8B-B14F-4D97-AF65-F5344CB8AC3E}">
        <p14:creationId xmlns:p14="http://schemas.microsoft.com/office/powerpoint/2010/main" val="1801187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20825" y="-42862"/>
            <a:ext cx="4323080" cy="6905625"/>
          </a:xfrm>
          <a:prstGeom prst="rect">
            <a:avLst/>
          </a:prstGeom>
          <a:noFill/>
          <a:ln w="25400">
            <a:solidFill>
              <a:schemeClr val="tx1">
                <a:lumMod val="50000"/>
                <a:lumOff val="50000"/>
              </a:schemeClr>
            </a:solid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271895" y="-23812"/>
            <a:ext cx="4399280" cy="6870700"/>
          </a:xfrm>
          <a:prstGeom prst="rect">
            <a:avLst/>
          </a:prstGeom>
          <a:noFill/>
          <a:ln w="25400">
            <a:solidFill>
              <a:schemeClr val="tx1">
                <a:lumMod val="50000"/>
                <a:lumOff val="50000"/>
              </a:schemeClr>
            </a:solidFill>
          </a:ln>
        </p:spPr>
      </p:pic>
    </p:spTree>
    <p:extLst>
      <p:ext uri="{BB962C8B-B14F-4D97-AF65-F5344CB8AC3E}">
        <p14:creationId xmlns:p14="http://schemas.microsoft.com/office/powerpoint/2010/main" val="199649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513" t="1510" r="25903"/>
          <a:stretch/>
        </p:blipFill>
        <p:spPr bwMode="auto">
          <a:xfrm>
            <a:off x="1817687" y="63500"/>
            <a:ext cx="2983230" cy="6776720"/>
          </a:xfrm>
          <a:prstGeom prst="rect">
            <a:avLst/>
          </a:prstGeom>
          <a:ln w="15875" cap="flat" cmpd="sng" algn="ctr">
            <a:solidFill>
              <a:sysClr val="windowText" lastClr="000000">
                <a:lumMod val="50000"/>
                <a:lumOff val="50000"/>
              </a:sysClr>
            </a:solidFill>
            <a:prstDash val="solid"/>
            <a:round/>
            <a:headEnd type="none" w="med" len="med"/>
            <a:tailEnd type="none" w="med" len="med"/>
          </a:ln>
          <a:extLst>
            <a:ext uri="{53640926-AAD7-44D8-BBD7-CCE9431645EC}">
              <a14:shadowObscured xmlns:a14="http://schemas.microsoft.com/office/drawing/2010/main"/>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519737" y="-11430"/>
            <a:ext cx="4854575" cy="6880860"/>
          </a:xfrm>
          <a:prstGeom prst="rect">
            <a:avLst/>
          </a:prstGeom>
        </p:spPr>
      </p:pic>
    </p:spTree>
    <p:extLst>
      <p:ext uri="{BB962C8B-B14F-4D97-AF65-F5344CB8AC3E}">
        <p14:creationId xmlns:p14="http://schemas.microsoft.com/office/powerpoint/2010/main" val="35005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9382"/>
            <a:ext cx="10515600" cy="6359236"/>
          </a:xfrm>
        </p:spPr>
        <p:txBody>
          <a:bodyPr>
            <a:normAutofit fontScale="85000" lnSpcReduction="10000"/>
          </a:bodyPr>
          <a:lstStyle/>
          <a:p>
            <a:pPr marL="0" indent="0">
              <a:buNone/>
            </a:pPr>
            <a:r>
              <a:rPr lang="en-US" sz="3500" b="1" dirty="0" err="1">
                <a:latin typeface="Gill Sans SemiBold" charset="0"/>
                <a:ea typeface="Gill Sans SemiBold" charset="0"/>
                <a:cs typeface="Gill Sans SemiBold" charset="0"/>
              </a:rPr>
              <a:t>YaleNews</a:t>
            </a:r>
            <a:r>
              <a:rPr lang="en-US" sz="3500" b="1" dirty="0">
                <a:latin typeface="Gill Sans SemiBold" charset="0"/>
                <a:ea typeface="Gill Sans SemiBold" charset="0"/>
                <a:cs typeface="Gill Sans SemiBold" charset="0"/>
              </a:rPr>
              <a:t> numbers</a:t>
            </a:r>
          </a:p>
          <a:p>
            <a:pPr marL="0" indent="0">
              <a:buNone/>
            </a:pPr>
            <a:r>
              <a:rPr lang="en-US" b="1" dirty="0">
                <a:latin typeface="Gill Sans" charset="0"/>
                <a:ea typeface="Gill Sans" charset="0"/>
                <a:cs typeface="Gill Sans" charset="0"/>
              </a:rPr>
              <a:t> </a:t>
            </a:r>
            <a:endParaRPr lang="en-US" dirty="0">
              <a:latin typeface="Gill Sans" charset="0"/>
              <a:ea typeface="Gill Sans" charset="0"/>
              <a:cs typeface="Gill Sans" charset="0"/>
            </a:endParaRPr>
          </a:p>
          <a:p>
            <a:pPr marL="0" indent="0">
              <a:lnSpc>
                <a:spcPct val="140000"/>
              </a:lnSpc>
              <a:spcBef>
                <a:spcPts val="0"/>
              </a:spcBef>
              <a:buNone/>
            </a:pPr>
            <a:r>
              <a:rPr lang="en-US" b="1" dirty="0">
                <a:latin typeface="Gill Sans SemiBold" charset="0"/>
                <a:ea typeface="Gill Sans SemiBold" charset="0"/>
                <a:cs typeface="Gill Sans SemiBold" charset="0"/>
              </a:rPr>
              <a:t>2015-2016</a:t>
            </a:r>
          </a:p>
          <a:p>
            <a:pPr>
              <a:lnSpc>
                <a:spcPct val="140000"/>
              </a:lnSpc>
              <a:spcBef>
                <a:spcPts val="0"/>
              </a:spcBef>
            </a:pPr>
            <a:r>
              <a:rPr lang="en-US" dirty="0" smtClean="0">
                <a:latin typeface="Gill Sans" charset="0"/>
                <a:ea typeface="Gill Sans" charset="0"/>
                <a:cs typeface="Gill Sans" charset="0"/>
              </a:rPr>
              <a:t>3.4 </a:t>
            </a:r>
            <a:r>
              <a:rPr lang="en-US" dirty="0">
                <a:latin typeface="Gill Sans" charset="0"/>
                <a:ea typeface="Gill Sans" charset="0"/>
                <a:cs typeface="Gill Sans" charset="0"/>
              </a:rPr>
              <a:t>million unique page views</a:t>
            </a:r>
          </a:p>
          <a:p>
            <a:pPr>
              <a:lnSpc>
                <a:spcPct val="140000"/>
              </a:lnSpc>
              <a:spcBef>
                <a:spcPts val="0"/>
              </a:spcBef>
            </a:pPr>
            <a:r>
              <a:rPr lang="en-US" dirty="0" smtClean="0">
                <a:latin typeface="Gill Sans" charset="0"/>
                <a:ea typeface="Gill Sans" charset="0"/>
                <a:cs typeface="Gill Sans" charset="0"/>
              </a:rPr>
              <a:t>759,545 </a:t>
            </a:r>
            <a:r>
              <a:rPr lang="en-US" dirty="0">
                <a:latin typeface="Gill Sans" charset="0"/>
                <a:ea typeface="Gill Sans" charset="0"/>
                <a:cs typeface="Gill Sans" charset="0"/>
              </a:rPr>
              <a:t>visits to </a:t>
            </a:r>
            <a:r>
              <a:rPr lang="en-US" dirty="0" err="1">
                <a:latin typeface="Gill Sans" charset="0"/>
                <a:ea typeface="Gill Sans" charset="0"/>
                <a:cs typeface="Gill Sans" charset="0"/>
              </a:rPr>
              <a:t>YaleNews</a:t>
            </a:r>
            <a:r>
              <a:rPr lang="en-US" dirty="0">
                <a:latin typeface="Gill Sans" charset="0"/>
                <a:ea typeface="Gill Sans" charset="0"/>
                <a:cs typeface="Gill Sans" charset="0"/>
              </a:rPr>
              <a:t> from the email </a:t>
            </a:r>
            <a:r>
              <a:rPr lang="en-US" dirty="0" smtClean="0">
                <a:latin typeface="Gill Sans" charset="0"/>
                <a:ea typeface="Gill Sans" charset="0"/>
                <a:cs typeface="Gill Sans" charset="0"/>
              </a:rPr>
              <a:t>to </a:t>
            </a:r>
            <a:r>
              <a:rPr lang="en-US" dirty="0">
                <a:latin typeface="Gill Sans" charset="0"/>
                <a:ea typeface="Gill Sans" charset="0"/>
                <a:cs typeface="Gill Sans" charset="0"/>
              </a:rPr>
              <a:t>students, staff, </a:t>
            </a:r>
            <a:r>
              <a:rPr lang="en-US" dirty="0" smtClean="0">
                <a:latin typeface="Gill Sans" charset="0"/>
                <a:ea typeface="Gill Sans" charset="0"/>
                <a:cs typeface="Gill Sans" charset="0"/>
              </a:rPr>
              <a:t>faculty, &amp; alumni</a:t>
            </a:r>
            <a:endParaRPr lang="en-US" dirty="0">
              <a:latin typeface="Gill Sans" charset="0"/>
              <a:ea typeface="Gill Sans" charset="0"/>
              <a:cs typeface="Gill Sans" charset="0"/>
            </a:endParaRPr>
          </a:p>
          <a:p>
            <a:pPr>
              <a:lnSpc>
                <a:spcPct val="140000"/>
              </a:lnSpc>
              <a:spcBef>
                <a:spcPts val="0"/>
              </a:spcBef>
            </a:pPr>
            <a:r>
              <a:rPr lang="en-US" dirty="0" err="1" smtClean="0">
                <a:latin typeface="Gill Sans" charset="0"/>
                <a:ea typeface="Gill Sans" charset="0"/>
                <a:cs typeface="Gill Sans" charset="0"/>
              </a:rPr>
              <a:t>YaleNews</a:t>
            </a:r>
            <a:r>
              <a:rPr lang="en-US" dirty="0" smtClean="0">
                <a:latin typeface="Gill Sans" charset="0"/>
                <a:ea typeface="Gill Sans" charset="0"/>
                <a:cs typeface="Gill Sans" charset="0"/>
              </a:rPr>
              <a:t> </a:t>
            </a:r>
            <a:r>
              <a:rPr lang="en-US" dirty="0">
                <a:latin typeface="Gill Sans" charset="0"/>
                <a:ea typeface="Gill Sans" charset="0"/>
                <a:cs typeface="Gill Sans" charset="0"/>
              </a:rPr>
              <a:t>articles shared 655,000 times on social media </a:t>
            </a:r>
            <a:br>
              <a:rPr lang="en-US" dirty="0">
                <a:latin typeface="Gill Sans" charset="0"/>
                <a:ea typeface="Gill Sans" charset="0"/>
                <a:cs typeface="Gill Sans" charset="0"/>
              </a:rPr>
            </a:br>
            <a:r>
              <a:rPr lang="en-US" dirty="0" smtClean="0">
                <a:latin typeface="Gill Sans" charset="0"/>
                <a:ea typeface="Gill Sans" charset="0"/>
                <a:cs typeface="Gill Sans" charset="0"/>
              </a:rPr>
              <a:t>(</a:t>
            </a:r>
            <a:r>
              <a:rPr lang="en-US" dirty="0">
                <a:latin typeface="Gill Sans" charset="0"/>
                <a:ea typeface="Gill Sans" charset="0"/>
                <a:cs typeface="Gill Sans" charset="0"/>
              </a:rPr>
              <a:t>vs. 196,000 shares from Yale Daily News)</a:t>
            </a:r>
          </a:p>
          <a:p>
            <a:pPr marL="0" indent="0">
              <a:lnSpc>
                <a:spcPct val="140000"/>
              </a:lnSpc>
              <a:spcBef>
                <a:spcPts val="0"/>
              </a:spcBef>
              <a:buNone/>
            </a:pPr>
            <a:r>
              <a:rPr lang="en-US" dirty="0">
                <a:latin typeface="Gill Sans" charset="0"/>
                <a:ea typeface="Gill Sans" charset="0"/>
                <a:cs typeface="Gill Sans" charset="0"/>
              </a:rPr>
              <a:t> </a:t>
            </a:r>
          </a:p>
          <a:p>
            <a:pPr marL="0" indent="0">
              <a:lnSpc>
                <a:spcPct val="140000"/>
              </a:lnSpc>
              <a:spcBef>
                <a:spcPts val="0"/>
              </a:spcBef>
              <a:buNone/>
            </a:pPr>
            <a:r>
              <a:rPr lang="en-US" b="1" dirty="0">
                <a:latin typeface="Gill Sans SemiBold" charset="0"/>
                <a:ea typeface="Gill Sans SemiBold" charset="0"/>
                <a:cs typeface="Gill Sans SemiBold" charset="0"/>
              </a:rPr>
              <a:t>2015-2016 vs. 2014-2015</a:t>
            </a:r>
          </a:p>
          <a:p>
            <a:pPr>
              <a:lnSpc>
                <a:spcPct val="140000"/>
              </a:lnSpc>
              <a:spcBef>
                <a:spcPts val="0"/>
              </a:spcBef>
            </a:pPr>
            <a:r>
              <a:rPr lang="en-US" dirty="0" smtClean="0">
                <a:latin typeface="Gill Sans" charset="0"/>
                <a:ea typeface="Gill Sans" charset="0"/>
                <a:cs typeface="Gill Sans" charset="0"/>
              </a:rPr>
              <a:t>Sessions </a:t>
            </a:r>
            <a:r>
              <a:rPr lang="en-US" dirty="0">
                <a:latin typeface="Gill Sans" charset="0"/>
                <a:ea typeface="Gill Sans" charset="0"/>
                <a:cs typeface="Gill Sans" charset="0"/>
              </a:rPr>
              <a:t>&amp; users increased 22%</a:t>
            </a:r>
          </a:p>
          <a:p>
            <a:pPr>
              <a:lnSpc>
                <a:spcPct val="140000"/>
              </a:lnSpc>
              <a:spcBef>
                <a:spcPts val="0"/>
              </a:spcBef>
            </a:pPr>
            <a:r>
              <a:rPr lang="en-US" dirty="0" smtClean="0">
                <a:latin typeface="Gill Sans" charset="0"/>
                <a:ea typeface="Gill Sans" charset="0"/>
                <a:cs typeface="Gill Sans" charset="0"/>
              </a:rPr>
              <a:t>Page </a:t>
            </a:r>
            <a:r>
              <a:rPr lang="en-US" dirty="0">
                <a:latin typeface="Gill Sans" charset="0"/>
                <a:ea typeface="Gill Sans" charset="0"/>
                <a:cs typeface="Gill Sans" charset="0"/>
              </a:rPr>
              <a:t>views increased 74%</a:t>
            </a:r>
          </a:p>
          <a:p>
            <a:pPr>
              <a:lnSpc>
                <a:spcPct val="140000"/>
              </a:lnSpc>
              <a:spcBef>
                <a:spcPts val="0"/>
              </a:spcBef>
            </a:pPr>
            <a:r>
              <a:rPr lang="en-US" dirty="0" smtClean="0">
                <a:latin typeface="Gill Sans" charset="0"/>
                <a:ea typeface="Gill Sans" charset="0"/>
                <a:cs typeface="Gill Sans" charset="0"/>
              </a:rPr>
              <a:t>Pages </a:t>
            </a:r>
            <a:r>
              <a:rPr lang="en-US" dirty="0">
                <a:latin typeface="Gill Sans" charset="0"/>
                <a:ea typeface="Gill Sans" charset="0"/>
                <a:cs typeface="Gill Sans" charset="0"/>
              </a:rPr>
              <a:t>per session increased 42%</a:t>
            </a:r>
          </a:p>
          <a:p>
            <a:pPr>
              <a:lnSpc>
                <a:spcPct val="140000"/>
              </a:lnSpc>
              <a:spcBef>
                <a:spcPts val="0"/>
              </a:spcBef>
            </a:pPr>
            <a:r>
              <a:rPr lang="en-US" dirty="0" smtClean="0">
                <a:latin typeface="Gill Sans" charset="0"/>
                <a:ea typeface="Gill Sans" charset="0"/>
                <a:cs typeface="Gill Sans" charset="0"/>
              </a:rPr>
              <a:t>14</a:t>
            </a:r>
            <a:r>
              <a:rPr lang="en-US" dirty="0">
                <a:latin typeface="Gill Sans" charset="0"/>
                <a:ea typeface="Gill Sans" charset="0"/>
                <a:cs typeface="Gill Sans" charset="0"/>
              </a:rPr>
              <a:t>% increase in staff, student, faculty </a:t>
            </a:r>
            <a:r>
              <a:rPr lang="en-US" dirty="0" smtClean="0">
                <a:latin typeface="Gill Sans" charset="0"/>
                <a:ea typeface="Gill Sans" charset="0"/>
                <a:cs typeface="Gill Sans" charset="0"/>
              </a:rPr>
              <a:t>(19% alumni) traffic from </a:t>
            </a:r>
            <a:r>
              <a:rPr lang="en-US" dirty="0" err="1">
                <a:latin typeface="Gill Sans" charset="0"/>
                <a:ea typeface="Gill Sans" charset="0"/>
                <a:cs typeface="Gill Sans" charset="0"/>
              </a:rPr>
              <a:t>YaleNews</a:t>
            </a:r>
            <a:r>
              <a:rPr lang="en-US" dirty="0">
                <a:latin typeface="Gill Sans" charset="0"/>
                <a:ea typeface="Gill Sans" charset="0"/>
                <a:cs typeface="Gill Sans" charset="0"/>
              </a:rPr>
              <a:t> </a:t>
            </a:r>
            <a:r>
              <a:rPr lang="en-US" dirty="0" smtClean="0">
                <a:latin typeface="Gill Sans" charset="0"/>
                <a:ea typeface="Gill Sans" charset="0"/>
                <a:cs typeface="Gill Sans" charset="0"/>
              </a:rPr>
              <a:t>email</a:t>
            </a:r>
            <a:endParaRPr lang="en-US" dirty="0">
              <a:latin typeface="Gill Sans" charset="0"/>
              <a:ea typeface="Gill Sans" charset="0"/>
              <a:cs typeface="Gill Sans" charset="0"/>
            </a:endParaRPr>
          </a:p>
          <a:p>
            <a:endParaRPr lang="en-US" dirty="0"/>
          </a:p>
        </p:txBody>
      </p:sp>
    </p:spTree>
    <p:extLst>
      <p:ext uri="{BB962C8B-B14F-4D97-AF65-F5344CB8AC3E}">
        <p14:creationId xmlns:p14="http://schemas.microsoft.com/office/powerpoint/2010/main" val="1989806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w-screen-shot.png"/>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4635"/>
            <a:ext cx="7772400" cy="6348730"/>
          </a:xfrm>
          <a:prstGeom prst="rect">
            <a:avLst/>
          </a:prstGeom>
          <a:noFill/>
          <a:ln w="15875">
            <a:solidFill>
              <a:schemeClr val="tx1">
                <a:lumMod val="50000"/>
                <a:lumOff val="50000"/>
              </a:schemeClr>
            </a:solidFill>
          </a:ln>
        </p:spPr>
      </p:pic>
    </p:spTree>
    <p:extLst>
      <p:ext uri="{BB962C8B-B14F-4D97-AF65-F5344CB8AC3E}">
        <p14:creationId xmlns:p14="http://schemas.microsoft.com/office/powerpoint/2010/main" val="336465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t="14205" b="17096"/>
          <a:stretch/>
        </p:blipFill>
        <p:spPr bwMode="auto">
          <a:xfrm>
            <a:off x="2946399" y="1409700"/>
            <a:ext cx="6621145" cy="4855345"/>
          </a:xfrm>
          <a:prstGeom prst="rect">
            <a:avLst/>
          </a:prstGeom>
          <a:ln>
            <a:noFill/>
          </a:ln>
          <a:extLst>
            <a:ext uri="{53640926-AAD7-44D8-BBD7-CCE9431645EC}">
              <a14:shadowObscured xmlns:a14="http://schemas.microsoft.com/office/drawing/2010/main"/>
            </a:ext>
          </a:extLst>
        </p:spPr>
      </p:pic>
      <p:sp>
        <p:nvSpPr>
          <p:cNvPr id="4" name="Content Placeholder 2"/>
          <p:cNvSpPr>
            <a:spLocks noGrp="1"/>
          </p:cNvSpPr>
          <p:nvPr>
            <p:ph idx="1"/>
          </p:nvPr>
        </p:nvSpPr>
        <p:spPr>
          <a:xfrm>
            <a:off x="2131087" y="647468"/>
            <a:ext cx="8251768" cy="619992"/>
          </a:xfrm>
        </p:spPr>
        <p:txBody>
          <a:bodyPr>
            <a:normAutofit/>
          </a:bodyPr>
          <a:lstStyle/>
          <a:p>
            <a:pPr marL="0" indent="0">
              <a:buNone/>
            </a:pPr>
            <a:r>
              <a:rPr lang="en-US" sz="3500" b="1" dirty="0" smtClean="0">
                <a:latin typeface="Gill Sans SemiBold" charset="0"/>
                <a:ea typeface="Gill Sans SemiBold" charset="0"/>
                <a:cs typeface="Gill Sans SemiBold" charset="0"/>
              </a:rPr>
              <a:t>4 in 10 Americans often get news online</a:t>
            </a:r>
            <a:endParaRPr lang="en-US" sz="3500" b="1" dirty="0">
              <a:latin typeface="Gill Sans SemiBold" charset="0"/>
              <a:ea typeface="Gill Sans SemiBold" charset="0"/>
              <a:cs typeface="Gill Sans SemiBold" charset="0"/>
            </a:endParaRPr>
          </a:p>
        </p:txBody>
      </p:sp>
    </p:spTree>
    <p:extLst>
      <p:ext uri="{BB962C8B-B14F-4D97-AF65-F5344CB8AC3E}">
        <p14:creationId xmlns:p14="http://schemas.microsoft.com/office/powerpoint/2010/main" val="161012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b="28931"/>
          <a:stretch/>
        </p:blipFill>
        <p:spPr bwMode="auto">
          <a:xfrm>
            <a:off x="1725612" y="1930082"/>
            <a:ext cx="8740775" cy="29978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8777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ill Sans SemiBold" charset="0"/>
                <a:ea typeface="Gill Sans SemiBold" charset="0"/>
                <a:cs typeface="Gill Sans SemiBold" charset="0"/>
              </a:rPr>
              <a:t>Young people don’t like video news content</a:t>
            </a:r>
          </a:p>
        </p:txBody>
      </p:sp>
      <p:pic>
        <p:nvPicPr>
          <p:cNvPr id="4" name="Picture 3"/>
          <p:cNvPicPr/>
          <p:nvPr/>
        </p:nvPicPr>
        <p:blipFill rotWithShape="1">
          <a:blip r:embed="rId3">
            <a:extLst>
              <a:ext uri="{28A0092B-C50C-407E-A947-70E740481C1C}">
                <a14:useLocalDpi xmlns:a14="http://schemas.microsoft.com/office/drawing/2010/main" val="0"/>
              </a:ext>
            </a:extLst>
          </a:blip>
          <a:srcRect r="2805" b="19787"/>
          <a:stretch/>
        </p:blipFill>
        <p:spPr bwMode="auto">
          <a:xfrm>
            <a:off x="1066277" y="1889761"/>
            <a:ext cx="9585655" cy="384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722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301" t="298" r="-301" b="34654"/>
          <a:stretch/>
        </p:blipFill>
        <p:spPr bwMode="auto">
          <a:xfrm>
            <a:off x="3692005" y="284480"/>
            <a:ext cx="4639195" cy="59374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5174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1010</Words>
  <Application>Microsoft Macintosh PowerPoint</Application>
  <PresentationFormat>Widescreen</PresentationFormat>
  <Paragraphs>266</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Courier New</vt:lpstr>
      <vt:lpstr>Gill Sans</vt:lpstr>
      <vt:lpstr>Gill Sans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Young people don’t like video news content</vt:lpstr>
      <vt:lpstr>PowerPoint Presentation</vt:lpstr>
      <vt:lpstr>Rapid growth since 2013 in % using mobile to get news  Desktop/laptop usage holds steady</vt:lpstr>
      <vt:lpstr>PowerPoint Presentation</vt:lpstr>
      <vt:lpstr>PowerPoint Presentation</vt:lpstr>
      <vt:lpstr>PowerPoint Presentation</vt:lpstr>
      <vt:lpstr>PowerPoint Presentation</vt:lpstr>
      <vt:lpstr>PowerPoint Presentation</vt:lpstr>
      <vt:lpstr>PowerPoint Presentation</vt:lpstr>
      <vt:lpstr>60% cannot recall  the source of a story  2 hours after reading it</vt:lpstr>
      <vt:lpstr>E-NEWSLETTERS  Almost all digital native news sites have e-newsletters,  some with multiple subtopics   E-newsletter design should relate to the news site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167</cp:revision>
  <cp:lastPrinted>2016-10-28T17:54:50Z</cp:lastPrinted>
  <dcterms:created xsi:type="dcterms:W3CDTF">2016-10-26T14:51:55Z</dcterms:created>
  <dcterms:modified xsi:type="dcterms:W3CDTF">2016-10-28T17:55:01Z</dcterms:modified>
</cp:coreProperties>
</file>