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27"/>
  </p:notesMasterIdLst>
  <p:sldIdLst>
    <p:sldId id="261" r:id="rId2"/>
    <p:sldId id="288" r:id="rId3"/>
    <p:sldId id="263" r:id="rId4"/>
    <p:sldId id="268" r:id="rId5"/>
    <p:sldId id="267" r:id="rId6"/>
    <p:sldId id="269" r:id="rId7"/>
    <p:sldId id="265" r:id="rId8"/>
    <p:sldId id="281" r:id="rId9"/>
    <p:sldId id="282" r:id="rId10"/>
    <p:sldId id="273" r:id="rId11"/>
    <p:sldId id="280" r:id="rId12"/>
    <p:sldId id="271" r:id="rId13"/>
    <p:sldId id="274" r:id="rId14"/>
    <p:sldId id="285" r:id="rId15"/>
    <p:sldId id="272" r:id="rId16"/>
    <p:sldId id="279" r:id="rId17"/>
    <p:sldId id="286" r:id="rId18"/>
    <p:sldId id="291" r:id="rId19"/>
    <p:sldId id="275" r:id="rId20"/>
    <p:sldId id="276" r:id="rId21"/>
    <p:sldId id="277" r:id="rId22"/>
    <p:sldId id="278" r:id="rId23"/>
    <p:sldId id="287" r:id="rId24"/>
    <p:sldId id="266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3945"/>
    <a:srgbClr val="000000"/>
    <a:srgbClr val="7C91B0"/>
    <a:srgbClr val="0C2547"/>
    <a:srgbClr val="7FA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84575"/>
  </p:normalViewPr>
  <p:slideViewPr>
    <p:cSldViewPr snapToGrid="0" snapToObjects="1">
      <p:cViewPr varScale="1">
        <p:scale>
          <a:sx n="82" d="100"/>
          <a:sy n="82" d="100"/>
        </p:scale>
        <p:origin x="161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B879-4D55-5245-8A64-E74B1C3A806B}" type="datetimeFigureOut">
              <a:rPr lang="en-US" smtClean="0"/>
              <a:t>7/24/19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093C6-3F37-804F-8D1D-01EE8FA6D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3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54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65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10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42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Dubai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65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18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Tx/>
              <a:buChar char="-"/>
            </a:pPr>
            <a:r>
              <a:rPr lang="en-US" sz="1200" dirty="0"/>
              <a:t>Drupal core major restructuring</a:t>
            </a:r>
          </a:p>
          <a:p>
            <a:pPr marL="571500" indent="-571500">
              <a:buFontTx/>
              <a:buChar char="-"/>
            </a:pPr>
            <a:r>
              <a:rPr lang="en-US" sz="1200" dirty="0"/>
              <a:t>We focused on operations (move to Pantheon)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88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Tx/>
              <a:buChar char="-"/>
            </a:pPr>
            <a:r>
              <a:rPr lang="en-US" sz="1200" dirty="0"/>
              <a:t>Drupal core major restructuring</a:t>
            </a:r>
          </a:p>
          <a:p>
            <a:pPr marL="571500" indent="-571500">
              <a:buFontTx/>
              <a:buChar char="-"/>
            </a:pPr>
            <a:r>
              <a:rPr lang="en-US" sz="1200" dirty="0"/>
              <a:t>We focused on operations (move to Pantheon)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29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59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Behat</a:t>
            </a:r>
            <a:r>
              <a:rPr lang="en-US" dirty="0"/>
              <a:t> test scenarios are written with Gherkin,[3] a business-readable domain-specific language following defined patterns.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14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89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0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82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85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97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33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2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Container contains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nginx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APC cache, and PHP worker agent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20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Sites now have room to breathe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70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 CDN headers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00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093C6-3F37-804F-8D1D-01EE8FA6D3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1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D877E9-4460-5F4F-8CCA-874D2FC3CE26}"/>
              </a:ext>
            </a:extLst>
          </p:cNvPr>
          <p:cNvCxnSpPr>
            <a:cxnSpLocks/>
          </p:cNvCxnSpPr>
          <p:nvPr userDrawn="1"/>
        </p:nvCxnSpPr>
        <p:spPr>
          <a:xfrm>
            <a:off x="0" y="1517208"/>
            <a:ext cx="12192000" cy="0"/>
          </a:xfrm>
          <a:prstGeom prst="line">
            <a:avLst/>
          </a:prstGeom>
          <a:ln w="19050">
            <a:solidFill>
              <a:srgbClr val="7C91B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154D84F-DD41-1741-91D1-BD1F57D96A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4" y="1901227"/>
            <a:ext cx="10230888" cy="383866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 sz="3200">
                <a:solidFill>
                  <a:srgbClr val="0C2547"/>
                </a:solidFill>
              </a:defRPr>
            </a:lvl1pPr>
          </a:lstStyle>
          <a:p>
            <a:pPr>
              <a:lnSpc>
                <a:spcPts val="3600"/>
              </a:lnSpc>
              <a:spcAft>
                <a:spcPts val="2000"/>
              </a:spcAft>
            </a:pPr>
            <a:endParaRPr lang="en-US" sz="2800" dirty="0">
              <a:solidFill>
                <a:srgbClr val="0C2547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EFFD53-7486-3F49-92C7-89F7EB9D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808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1265"/>
            <a:ext cx="10803833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rgbClr val="7C91B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5691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0C254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Yale Digital Conference 2019">
            <a:extLst>
              <a:ext uri="{FF2B5EF4-FFF2-40B4-BE49-F238E27FC236}">
                <a16:creationId xmlns:a16="http://schemas.microsoft.com/office/drawing/2014/main" id="{D766391E-4F56-C641-AE0A-07430E9C2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02126"/>
            <a:ext cx="12192000" cy="55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23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7246F-3625-3146-AD7B-9126FB1F3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414"/>
            <a:ext cx="10515600" cy="843473"/>
          </a:xfrm>
          <a:prstGeom prst="rect">
            <a:avLst/>
          </a:prstGeom>
        </p:spPr>
        <p:txBody>
          <a:bodyPr/>
          <a:lstStyle>
            <a:lvl1pPr>
              <a:defRPr sz="5200">
                <a:solidFill>
                  <a:srgbClr val="7C91B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21667-9537-EB49-B94B-D3B5FA874B45}"/>
              </a:ext>
            </a:extLst>
          </p:cNvPr>
          <p:cNvCxnSpPr>
            <a:cxnSpLocks/>
          </p:cNvCxnSpPr>
          <p:nvPr userDrawn="1"/>
        </p:nvCxnSpPr>
        <p:spPr>
          <a:xfrm>
            <a:off x="0" y="1517208"/>
            <a:ext cx="12192000" cy="0"/>
          </a:xfrm>
          <a:prstGeom prst="line">
            <a:avLst/>
          </a:prstGeom>
          <a:ln w="19050">
            <a:solidFill>
              <a:srgbClr val="7C91B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C8193B-4365-A74F-9311-99FFAAC822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4" y="1901227"/>
            <a:ext cx="10230888" cy="383866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 sz="3200">
                <a:solidFill>
                  <a:srgbClr val="0C2547"/>
                </a:solidFill>
              </a:defRPr>
            </a:lvl1pPr>
          </a:lstStyle>
          <a:p>
            <a:pPr>
              <a:lnSpc>
                <a:spcPts val="3600"/>
              </a:lnSpc>
              <a:spcAft>
                <a:spcPts val="2000"/>
              </a:spcAft>
            </a:pPr>
            <a:endParaRPr lang="en-US" sz="2800" dirty="0">
              <a:solidFill>
                <a:srgbClr val="0C2547"/>
              </a:solidFill>
            </a:endParaRPr>
          </a:p>
        </p:txBody>
      </p:sp>
      <p:pic>
        <p:nvPicPr>
          <p:cNvPr id="8" name="Picture 7" descr="Yale Digital Conference 2019">
            <a:extLst>
              <a:ext uri="{FF2B5EF4-FFF2-40B4-BE49-F238E27FC236}">
                <a16:creationId xmlns:a16="http://schemas.microsoft.com/office/drawing/2014/main" id="{7C621722-6D07-E741-A754-2C0419D4AD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02126"/>
            <a:ext cx="12192000" cy="55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7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17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3" r:id="rId2"/>
    <p:sldLayoutId id="21474836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FA2C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4.0/?ref=ccsearch&amp;atype=rich" TargetMode="External"/><Relationship Id="rId13" Type="http://schemas.openxmlformats.org/officeDocument/2006/relationships/hyperlink" Target="https://pantheon.io/blog/why-we-chose-container-based-infrastructure-pantheon" TargetMode="External"/><Relationship Id="rId3" Type="http://schemas.openxmlformats.org/officeDocument/2006/relationships/hyperlink" Target="https://commons.wikimedia.org/wiki/File:Atchoo420_at_generator.JPG" TargetMode="External"/><Relationship Id="rId7" Type="http://schemas.openxmlformats.org/officeDocument/2006/relationships/hyperlink" Target="https://www.behance.net/gallery/6854589/Thinking-Design-Perfect-Cat-House" TargetMode="External"/><Relationship Id="rId12" Type="http://schemas.openxmlformats.org/officeDocument/2006/relationships/hyperlink" Target="https://pantheon.io/blog/why-we-built-pantheon-containers-instead-virtual-machines" TargetMode="External"/><Relationship Id="rId2" Type="http://schemas.openxmlformats.org/officeDocument/2006/relationships/hyperlink" Target="https://github.com/garris/BackstopJ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eativecommons.org/licenses/by-nc-nd/2.0/?ref=ccsearch&amp;atype=rich" TargetMode="External"/><Relationship Id="rId11" Type="http://schemas.openxmlformats.org/officeDocument/2006/relationships/hyperlink" Target="https://www.freepik.com/free-photos-vectors/background" TargetMode="External"/><Relationship Id="rId5" Type="http://schemas.openxmlformats.org/officeDocument/2006/relationships/hyperlink" Target="https://www.flickr.com/photos/36840274@N07" TargetMode="External"/><Relationship Id="rId10" Type="http://schemas.openxmlformats.org/officeDocument/2006/relationships/hyperlink" Target="https://www.freepik.com/free-photos-vectors/business" TargetMode="External"/><Relationship Id="rId4" Type="http://schemas.openxmlformats.org/officeDocument/2006/relationships/hyperlink" Target="https://www.flickr.com/photos/36840274@N07/5479228714" TargetMode="External"/><Relationship Id="rId9" Type="http://schemas.openxmlformats.org/officeDocument/2006/relationships/hyperlink" Target="https://www.freepik.com/free-photos-vectors/bo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E08F04B-6005-944D-9D06-63B91A60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Yale Digital Conference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8D3BF-87BC-4C4D-BFB2-939C0E67D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7" t="1423"/>
          <a:stretch/>
        </p:blipFill>
        <p:spPr>
          <a:xfrm>
            <a:off x="0" y="0"/>
            <a:ext cx="12200910" cy="47067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753328-2A3A-2947-BD2B-ED1C56D0A2FB}"/>
              </a:ext>
            </a:extLst>
          </p:cNvPr>
          <p:cNvSpPr txBox="1"/>
          <p:nvPr/>
        </p:nvSpPr>
        <p:spPr>
          <a:xfrm>
            <a:off x="562708" y="5799288"/>
            <a:ext cx="6416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C2547"/>
                </a:solidFill>
              </a:rPr>
              <a:t>Vincent Massaro</a:t>
            </a:r>
          </a:p>
          <a:p>
            <a:r>
              <a:rPr lang="en-US" sz="2400" dirty="0">
                <a:solidFill>
                  <a:srgbClr val="0C2547"/>
                </a:solidFill>
              </a:rPr>
              <a:t>Senior Web Engineer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EE102-F59B-4D4B-AE97-342A23C90A7F}"/>
              </a:ext>
            </a:extLst>
          </p:cNvPr>
          <p:cNvSpPr txBox="1"/>
          <p:nvPr/>
        </p:nvSpPr>
        <p:spPr>
          <a:xfrm>
            <a:off x="562708" y="4932232"/>
            <a:ext cx="91124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/>
              <a:t>Yalesites</a:t>
            </a:r>
            <a:r>
              <a:rPr lang="en-US" sz="6000" dirty="0"/>
              <a:t>: The Nuts and Bolts</a:t>
            </a:r>
          </a:p>
        </p:txBody>
      </p:sp>
    </p:spTree>
    <p:extLst>
      <p:ext uri="{BB962C8B-B14F-4D97-AF65-F5344CB8AC3E}">
        <p14:creationId xmlns:p14="http://schemas.microsoft.com/office/powerpoint/2010/main" val="392611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How: Pantheon architecture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2B8BD27-E885-AD42-AA18-35D9A9DB7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0551" y="1529908"/>
            <a:ext cx="7571449" cy="479267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E162E0E-32DB-6041-BBA8-D1F2F92696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9400" y="1707708"/>
            <a:ext cx="3962400" cy="4515292"/>
          </a:xfrm>
        </p:spPr>
        <p:txBody>
          <a:bodyPr/>
          <a:lstStyle/>
          <a:p>
            <a:pPr marL="571500" indent="-571500">
              <a:buFontTx/>
              <a:buChar char="-"/>
            </a:pPr>
            <a:r>
              <a:rPr lang="en-US" sz="2800" dirty="0"/>
              <a:t>Global CDN delivering sub-second cached page loads from 60+ points of presence</a:t>
            </a:r>
          </a:p>
          <a:p>
            <a:pPr marL="571500" indent="-571500">
              <a:buFontTx/>
              <a:buChar char="-"/>
            </a:pPr>
            <a:r>
              <a:rPr lang="en-US" sz="2800" dirty="0"/>
              <a:t>Content delivered from nearest point of presence eliminates many round trips</a:t>
            </a:r>
          </a:p>
        </p:txBody>
      </p:sp>
    </p:spTree>
    <p:extLst>
      <p:ext uri="{BB962C8B-B14F-4D97-AF65-F5344CB8AC3E}">
        <p14:creationId xmlns:p14="http://schemas.microsoft.com/office/powerpoint/2010/main" val="2159721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How: Pantheon architecture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2B44C5-8EB2-0544-9E6F-D1EEE21B7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091" y="2342708"/>
            <a:ext cx="4742767" cy="4515292"/>
          </a:xfrm>
        </p:spPr>
        <p:txBody>
          <a:bodyPr/>
          <a:lstStyle/>
          <a:p>
            <a:r>
              <a:rPr lang="en-US" sz="3600" dirty="0"/>
              <a:t>A single custom upstream code base allows us to update code once and propagate it to all sites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F35C30C-B786-D44B-A87E-0B28E9AF2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8214" y="1707708"/>
            <a:ext cx="6224387" cy="404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65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How: Installation Profile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4" y="1901227"/>
            <a:ext cx="10515600" cy="3838669"/>
          </a:xfrm>
        </p:spPr>
        <p:txBody>
          <a:bodyPr/>
          <a:lstStyle/>
          <a:p>
            <a:pPr marL="571500" indent="-571500">
              <a:buFontTx/>
              <a:buChar char="-"/>
            </a:pPr>
            <a:r>
              <a:rPr lang="en-US" sz="3600" dirty="0"/>
              <a:t>Acts as a rubber stamp to create many site copies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Contains modules, themes, default configurations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75E229-78D6-3B41-8D48-9FEC830F8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059" y="3393991"/>
            <a:ext cx="5185882" cy="291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01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go from this: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/>
              <a:t>What about Drupal 8?</a:t>
            </a:r>
          </a:p>
          <a:p>
            <a:r>
              <a:rPr lang="en-US" sz="3600" dirty="0"/>
              <a:t>Didn’t I hear about it coming at the 2016 Digital Conference?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AC763C-A4FA-CD49-B1A3-8022FAA93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74" t="1" r="17476" b="49999"/>
          <a:stretch/>
        </p:blipFill>
        <p:spPr>
          <a:xfrm>
            <a:off x="0" y="1518920"/>
            <a:ext cx="12192000" cy="533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11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this: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/>
              <a:t>What about Drupal 8?</a:t>
            </a:r>
          </a:p>
          <a:p>
            <a:r>
              <a:rPr lang="en-US" sz="3600" dirty="0"/>
              <a:t>Didn’t I hear about it coming at the 2016 Digital Conference?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79333D-178D-694A-A5B7-A3D500077A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1" b="6295"/>
          <a:stretch/>
        </p:blipFill>
        <p:spPr>
          <a:xfrm>
            <a:off x="0" y="1484666"/>
            <a:ext cx="12192000" cy="65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90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How: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4" y="1901227"/>
            <a:ext cx="10855326" cy="3838669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en-US" sz="2400" dirty="0"/>
              <a:t>Push code change to source repository (Bitbucket)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en-US" sz="2400" dirty="0"/>
              <a:t>Trigger mass update via shell script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en-US" sz="2400" dirty="0"/>
              <a:t>Toolchain: Git, Terminus (Pantheon CLI tool), GNU Parallel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58950E0-581A-C54B-B5FA-1AB43B7AE374}"/>
              </a:ext>
            </a:extLst>
          </p:cNvPr>
          <p:cNvSpPr txBox="1">
            <a:spLocks/>
          </p:cNvSpPr>
          <p:nvPr/>
        </p:nvSpPr>
        <p:spPr>
          <a:xfrm>
            <a:off x="904874" y="3679846"/>
            <a:ext cx="10382252" cy="2330429"/>
          </a:xfrm>
          <a:prstGeom prst="rect">
            <a:avLst/>
          </a:prstGeom>
          <a:solidFill>
            <a:schemeClr val="tx1">
              <a:alpha val="71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 sz="3200" kern="1200">
                <a:solidFill>
                  <a:srgbClr val="0C254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688" lvl="1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16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</a:br>
            <a:r>
              <a:rPr lang="en-US" sz="16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$ SITES=$(terminus </a:t>
            </a:r>
            <a:r>
              <a:rPr lang="en-US" sz="1600" dirty="0" err="1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org:site:list</a:t>
            </a:r>
            <a:r>
              <a:rPr lang="en-US" sz="16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yale</a:t>
            </a:r>
            <a:r>
              <a:rPr lang="en-US" sz="16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-university --field=name)</a:t>
            </a:r>
            <a:br>
              <a:rPr lang="en-US" sz="16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</a:br>
            <a:br>
              <a:rPr lang="en-US" sz="16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</a:br>
            <a:r>
              <a:rPr lang="en-US" sz="16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$ echo "$SITES" | parallel -j50 "terminus </a:t>
            </a:r>
            <a:r>
              <a:rPr lang="en-US" sz="1600" dirty="0" err="1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upstream:updates:apply</a:t>
            </a:r>
            <a:r>
              <a:rPr lang="en-US" sz="16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 {} --</a:t>
            </a:r>
            <a:r>
              <a:rPr lang="en-US" sz="1600" dirty="0" err="1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updb</a:t>
            </a:r>
            <a:r>
              <a:rPr lang="en-US" sz="16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" </a:t>
            </a:r>
          </a:p>
          <a:p>
            <a:pPr marL="293688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chemeClr val="bg1"/>
              </a:solidFill>
              <a:latin typeface="Courier" pitchFamily="2" charset="0"/>
              <a:ea typeface="Menlo" panose="020B0609030804020204" pitchFamily="49" charset="0"/>
              <a:cs typeface="Courier New" panose="02070309020205020404" pitchFamily="49" charset="0"/>
            </a:endParaRPr>
          </a:p>
          <a:p>
            <a:pPr marL="293688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$ echo "$SITES" | parallel -j50 "terminus </a:t>
            </a:r>
            <a:r>
              <a:rPr lang="en-US" sz="1600" dirty="0" err="1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env:deploy</a:t>
            </a:r>
            <a:r>
              <a:rPr lang="en-US" sz="16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 {}.test --</a:t>
            </a:r>
            <a:r>
              <a:rPr lang="en-US" sz="1600" dirty="0" err="1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updb</a:t>
            </a:r>
            <a:r>
              <a:rPr lang="en-US" sz="16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"</a:t>
            </a:r>
          </a:p>
          <a:p>
            <a:pPr marL="293688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chemeClr val="bg1"/>
              </a:solidFill>
              <a:latin typeface="Courier" pitchFamily="2" charset="0"/>
              <a:ea typeface="Menlo" panose="020B0609030804020204" pitchFamily="49" charset="0"/>
              <a:cs typeface="Courier New" panose="02070309020205020404" pitchFamily="49" charset="0"/>
            </a:endParaRPr>
          </a:p>
          <a:p>
            <a:pPr marL="293688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$ echo "$SITES" | parallel -j50 "terminus </a:t>
            </a:r>
            <a:r>
              <a:rPr lang="en-US" sz="1600" dirty="0" err="1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env:deploy</a:t>
            </a:r>
            <a:r>
              <a:rPr lang="en-US" sz="16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 {}.live --</a:t>
            </a:r>
            <a:r>
              <a:rPr lang="en-US" sz="1600" dirty="0" err="1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updb</a:t>
            </a:r>
            <a:r>
              <a:rPr lang="en-US" sz="16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116657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/>
              <a:t>What happened to Drupal 8?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Didn’t I hear about it at the 2016 Digital Conference?</a:t>
            </a:r>
          </a:p>
        </p:txBody>
      </p:sp>
    </p:spTree>
    <p:extLst>
      <p:ext uri="{BB962C8B-B14F-4D97-AF65-F5344CB8AC3E}">
        <p14:creationId xmlns:p14="http://schemas.microsoft.com/office/powerpoint/2010/main" val="2654495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/>
              <a:t>You did!</a:t>
            </a:r>
          </a:p>
          <a:p>
            <a:r>
              <a:rPr lang="en-US" sz="3600" dirty="0"/>
              <a:t>There are a few reasons we decided to wait.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42888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4" y="1901227"/>
            <a:ext cx="10729108" cy="3838669"/>
          </a:xfrm>
        </p:spPr>
        <p:txBody>
          <a:bodyPr/>
          <a:lstStyle/>
          <a:p>
            <a:r>
              <a:rPr lang="en-US" sz="3600" dirty="0"/>
              <a:t>Here are some operational things we are excited about!</a:t>
            </a:r>
          </a:p>
        </p:txBody>
      </p:sp>
    </p:spTree>
    <p:extLst>
      <p:ext uri="{BB962C8B-B14F-4D97-AF65-F5344CB8AC3E}">
        <p14:creationId xmlns:p14="http://schemas.microsoft.com/office/powerpoint/2010/main" val="745729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Future: Drupal 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4" y="1901227"/>
            <a:ext cx="7972426" cy="3838669"/>
          </a:xfrm>
        </p:spPr>
        <p:txBody>
          <a:bodyPr/>
          <a:lstStyle/>
          <a:p>
            <a:r>
              <a:rPr lang="en-US" sz="3600" dirty="0"/>
              <a:t>Composer dependency management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“Getting off the island”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Download and update Drupal, modules, dependencies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More easily integrate other PHP projects, libraries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3C2BE5-8EB2-E643-9E47-604B9AC5B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175" y="1559961"/>
            <a:ext cx="3810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45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Yalesites</a:t>
            </a:r>
            <a:r>
              <a:rPr lang="en-US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4" y="1901227"/>
            <a:ext cx="10230888" cy="4421359"/>
          </a:xfrm>
        </p:spPr>
        <p:txBody>
          <a:bodyPr/>
          <a:lstStyle/>
          <a:p>
            <a:pPr marL="571500" indent="-571500">
              <a:buFontTx/>
              <a:buChar char="-"/>
            </a:pPr>
            <a:r>
              <a:rPr lang="en-US" sz="3600" dirty="0"/>
              <a:t>A self-service platform that allows Yale websites to be created on the Drupal open source content management framework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Spin up sites on demand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Enforce Yale branding and visual identity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Secure, reliable, and easily maintained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Reusable, deployable start state</a:t>
            </a:r>
          </a:p>
        </p:txBody>
      </p:sp>
    </p:spTree>
    <p:extLst>
      <p:ext uri="{BB962C8B-B14F-4D97-AF65-F5344CB8AC3E}">
        <p14:creationId xmlns:p14="http://schemas.microsoft.com/office/powerpoint/2010/main" val="1885423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Future: Drupal 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4" y="1901227"/>
            <a:ext cx="7437848" cy="3838669"/>
          </a:xfrm>
        </p:spPr>
        <p:txBody>
          <a:bodyPr/>
          <a:lstStyle/>
          <a:p>
            <a:r>
              <a:rPr lang="en-US" sz="3600" dirty="0"/>
              <a:t>Automated testing to ensure consistency of installation profile build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D8703A-0966-064F-8466-054B9BB5B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975" y="1607740"/>
            <a:ext cx="3278957" cy="1439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4C897B-9A91-E44E-999B-50C753AF8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582" y="3677886"/>
            <a:ext cx="10650978" cy="127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91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Future: Drupal 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3" y="1901227"/>
            <a:ext cx="5438777" cy="3838669"/>
          </a:xfrm>
        </p:spPr>
        <p:txBody>
          <a:bodyPr/>
          <a:lstStyle/>
          <a:p>
            <a:r>
              <a:rPr lang="en-US" sz="3600" dirty="0"/>
              <a:t>Visual regression testing via </a:t>
            </a:r>
            <a:r>
              <a:rPr lang="en-US" sz="3600" dirty="0" err="1"/>
              <a:t>BackstopJS</a:t>
            </a:r>
            <a:r>
              <a:rPr lang="en-US" sz="3600" dirty="0"/>
              <a:t>…</a:t>
            </a:r>
          </a:p>
          <a:p>
            <a:r>
              <a:rPr lang="en-US" sz="3600" dirty="0"/>
              <a:t>For when updates shouldn’t change CSS!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F00F22-49D0-6F48-B698-CE82646F5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405" y="1781866"/>
            <a:ext cx="5200751" cy="407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33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F89E0B-C563-D646-A394-164B312C2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315" y="1415115"/>
            <a:ext cx="7101370" cy="540796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5D9E960-C2A1-A746-BBA4-73F44BC7C850}"/>
              </a:ext>
            </a:extLst>
          </p:cNvPr>
          <p:cNvSpPr txBox="1">
            <a:spLocks/>
          </p:cNvSpPr>
          <p:nvPr/>
        </p:nvSpPr>
        <p:spPr>
          <a:xfrm>
            <a:off x="496579" y="192087"/>
            <a:ext cx="11198842" cy="1365251"/>
          </a:xfrm>
          <a:prstGeom prst="rect">
            <a:avLst/>
          </a:prstGeom>
          <a:solidFill>
            <a:schemeClr val="tx1">
              <a:alpha val="71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 sz="3200" kern="1200">
                <a:solidFill>
                  <a:srgbClr val="0C254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688" lvl="1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14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</a:br>
            <a:r>
              <a:rPr lang="en-US" sz="14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compare | ERROR { </a:t>
            </a:r>
            <a:r>
              <a:rPr lang="en-US" sz="1400" dirty="0" err="1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requireSameDimensions</a:t>
            </a:r>
            <a:r>
              <a:rPr lang="en-US" sz="14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: true, size: </a:t>
            </a:r>
            <a:r>
              <a:rPr lang="en-US" sz="1400" dirty="0" err="1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isDifferent</a:t>
            </a:r>
            <a:r>
              <a:rPr lang="en-US" sz="14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, content: 44.22%, threshold: 0.1% }</a:t>
            </a:r>
          </a:p>
          <a:p>
            <a:pPr marL="293688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report  | Test completed...</a:t>
            </a:r>
          </a:p>
          <a:p>
            <a:pPr marL="293688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report  | 0 Passed</a:t>
            </a:r>
          </a:p>
          <a:p>
            <a:pPr marL="293688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bg1"/>
                </a:solidFill>
                <a:latin typeface="Courier" pitchFamily="2" charset="0"/>
                <a:ea typeface="Menlo" panose="020B0609030804020204" pitchFamily="49" charset="0"/>
                <a:cs typeface="Courier New" panose="02070309020205020404" pitchFamily="49" charset="0"/>
              </a:rPr>
              <a:t>report  | 1 Failed</a:t>
            </a:r>
          </a:p>
        </p:txBody>
      </p:sp>
    </p:spTree>
    <p:extLst>
      <p:ext uri="{BB962C8B-B14F-4D97-AF65-F5344CB8AC3E}">
        <p14:creationId xmlns:p14="http://schemas.microsoft.com/office/powerpoint/2010/main" val="4188801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3" y="1901227"/>
            <a:ext cx="10515600" cy="4421359"/>
          </a:xfrm>
        </p:spPr>
        <p:txBody>
          <a:bodyPr/>
          <a:lstStyle/>
          <a:p>
            <a:r>
              <a:rPr lang="en-US" sz="3600" b="1" dirty="0"/>
              <a:t>Drupal 7</a:t>
            </a:r>
            <a:br>
              <a:rPr lang="en-US" sz="3600" b="1" dirty="0"/>
            </a:br>
            <a:r>
              <a:rPr lang="en-US" sz="3600" dirty="0"/>
              <a:t>D7 end of life is November 2021. Long-term support to follow.</a:t>
            </a:r>
            <a:br>
              <a:rPr lang="en-US" sz="3600" dirty="0"/>
            </a:br>
            <a:endParaRPr lang="en-US" sz="3600" dirty="0"/>
          </a:p>
          <a:p>
            <a:r>
              <a:rPr lang="en-US" sz="3600" b="1" dirty="0"/>
              <a:t>Drupal 9</a:t>
            </a:r>
            <a:br>
              <a:rPr lang="en-US" sz="3600" b="1" dirty="0"/>
            </a:br>
            <a:r>
              <a:rPr lang="en-US" sz="3600" dirty="0"/>
              <a:t>D9 will be a refactoring release that will deprecate APIs, clean up, and allow for a straightforward upgrade from D8.</a:t>
            </a:r>
          </a:p>
        </p:txBody>
      </p:sp>
    </p:spTree>
    <p:extLst>
      <p:ext uri="{BB962C8B-B14F-4D97-AF65-F5344CB8AC3E}">
        <p14:creationId xmlns:p14="http://schemas.microsoft.com/office/powerpoint/2010/main" val="1930739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4EB6-3767-B240-811A-3496DE16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Questions?</a:t>
            </a:r>
          </a:p>
        </p:txBody>
      </p:sp>
    </p:spTree>
    <p:extLst>
      <p:ext uri="{BB962C8B-B14F-4D97-AF65-F5344CB8AC3E}">
        <p14:creationId xmlns:p14="http://schemas.microsoft.com/office/powerpoint/2010/main" val="3078758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4EB6-3767-B240-811A-3496DE16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and further reading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365FE-6EE3-9347-B935-54965C102D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4" y="1901227"/>
            <a:ext cx="5191126" cy="4956773"/>
          </a:xfrm>
        </p:spPr>
        <p:txBody>
          <a:bodyPr/>
          <a:lstStyle/>
          <a:p>
            <a:r>
              <a:rPr lang="en-US" sz="3600" dirty="0"/>
              <a:t>References</a:t>
            </a:r>
          </a:p>
          <a:p>
            <a:pPr marL="457200" indent="-457200">
              <a:lnSpc>
                <a:spcPct val="100000"/>
              </a:lnSpc>
              <a:spcAft>
                <a:spcPts val="1400"/>
              </a:spcAft>
              <a:buFontTx/>
              <a:buChar char="-"/>
            </a:pPr>
            <a:r>
              <a:rPr lang="en-US" sz="1600" dirty="0">
                <a:hlinkClick r:id="rId2"/>
              </a:rPr>
              <a:t>https://github.com/garris/BackstopJS</a:t>
            </a:r>
            <a:endParaRPr lang="en-US" sz="1600" dirty="0"/>
          </a:p>
          <a:p>
            <a:pPr marL="457200" indent="-457200">
              <a:lnSpc>
                <a:spcPct val="100000"/>
              </a:lnSpc>
              <a:spcAft>
                <a:spcPts val="1400"/>
              </a:spcAft>
              <a:buFontTx/>
              <a:buChar char="-"/>
            </a:pPr>
            <a:r>
              <a:rPr lang="en-US" sz="1600" dirty="0">
                <a:hlinkClick r:id="rId3"/>
              </a:rPr>
              <a:t>Drummer photo from Wikimedia Commons</a:t>
            </a:r>
            <a:endParaRPr lang="en-US" sz="1600" dirty="0"/>
          </a:p>
          <a:p>
            <a:pPr marL="457200" indent="-457200">
              <a:lnSpc>
                <a:spcPct val="100000"/>
              </a:lnSpc>
              <a:spcAft>
                <a:spcPts val="1400"/>
              </a:spcAft>
              <a:buFontTx/>
              <a:buChar char="-"/>
            </a:pPr>
            <a:r>
              <a:rPr lang="en-US" sz="1600" i="1" dirty="0">
                <a:hlinkClick r:id="rId4"/>
              </a:rPr>
              <a:t>"Cat in a box (again)"</a:t>
            </a:r>
            <a:r>
              <a:rPr lang="en-US" sz="1600" i="1" dirty="0"/>
              <a:t> by </a:t>
            </a:r>
            <a:r>
              <a:rPr lang="en-US" sz="1600" i="1" dirty="0">
                <a:hlinkClick r:id="rId5"/>
              </a:rPr>
              <a:t>sarahgb(theoriginal)</a:t>
            </a:r>
            <a:r>
              <a:rPr lang="en-US" sz="1600" i="1" dirty="0"/>
              <a:t> is licensed under </a:t>
            </a:r>
            <a:r>
              <a:rPr lang="en-US" sz="1600" i="1" cap="all" dirty="0">
                <a:hlinkClick r:id="rId6"/>
              </a:rPr>
              <a:t>CC BY-NC-ND 2.0 </a:t>
            </a:r>
            <a:endParaRPr lang="en-US" sz="1600" i="1" cap="all" dirty="0"/>
          </a:p>
          <a:p>
            <a:pPr marL="457200" indent="-457200">
              <a:lnSpc>
                <a:spcPct val="100000"/>
              </a:lnSpc>
              <a:spcAft>
                <a:spcPts val="1400"/>
              </a:spcAft>
              <a:buFontTx/>
              <a:buChar char="-"/>
            </a:pPr>
            <a:r>
              <a:rPr lang="en-US" sz="1600" i="1" dirty="0">
                <a:hlinkClick r:id="rId7"/>
              </a:rPr>
              <a:t>"Thinking Design | Perfect Cat House"</a:t>
            </a:r>
            <a:r>
              <a:rPr lang="en-US" sz="1600" i="1" dirty="0"/>
              <a:t> by Hey! Cheese is licensed under </a:t>
            </a:r>
            <a:r>
              <a:rPr lang="en-US" sz="1600" i="1" cap="all" dirty="0">
                <a:hlinkClick r:id="rId8"/>
              </a:rPr>
              <a:t>CC BY-NC-ND 4.0 </a:t>
            </a:r>
            <a:endParaRPr lang="en-US" sz="1600" i="1" cap="all" dirty="0"/>
          </a:p>
          <a:p>
            <a:pPr marL="457200" indent="-457200">
              <a:lnSpc>
                <a:spcPct val="100000"/>
              </a:lnSpc>
              <a:spcAft>
                <a:spcPts val="1400"/>
              </a:spcAft>
              <a:buFontTx/>
              <a:buChar char="-"/>
            </a:pPr>
            <a:r>
              <a:rPr lang="en-US" sz="1600" dirty="0">
                <a:hlinkClick r:id="rId9"/>
              </a:rPr>
              <a:t>Box vector created by freepik</a:t>
            </a:r>
            <a:endParaRPr lang="en-US" sz="1600" dirty="0"/>
          </a:p>
          <a:p>
            <a:pPr marL="457200" indent="-457200">
              <a:lnSpc>
                <a:spcPct val="100000"/>
              </a:lnSpc>
              <a:spcAft>
                <a:spcPts val="1400"/>
              </a:spcAft>
              <a:buFontTx/>
              <a:buChar char="-"/>
            </a:pPr>
            <a:r>
              <a:rPr lang="en-US" sz="1600" dirty="0">
                <a:hlinkClick r:id="rId10"/>
              </a:rPr>
              <a:t>Cog vector created by rawpixel.com</a:t>
            </a:r>
            <a:endParaRPr lang="en-US" sz="1600" dirty="0"/>
          </a:p>
          <a:p>
            <a:pPr marL="457200" indent="-457200">
              <a:lnSpc>
                <a:spcPct val="100000"/>
              </a:lnSpc>
              <a:spcAft>
                <a:spcPts val="1400"/>
              </a:spcAft>
              <a:buFontTx/>
              <a:buChar char="-"/>
            </a:pPr>
            <a:r>
              <a:rPr lang="en-US" sz="1600" dirty="0">
                <a:hlinkClick r:id="rId11"/>
              </a:rPr>
              <a:t>Background vector created by </a:t>
            </a:r>
            <a:r>
              <a:rPr lang="en-US" sz="1600" dirty="0" err="1">
                <a:hlinkClick r:id="rId11"/>
              </a:rPr>
              <a:t>freepik</a:t>
            </a:r>
            <a:endParaRPr lang="en-US" sz="16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811B495-2FF7-A94B-95AA-A9703996922C}"/>
              </a:ext>
            </a:extLst>
          </p:cNvPr>
          <p:cNvSpPr txBox="1">
            <a:spLocks/>
          </p:cNvSpPr>
          <p:nvPr/>
        </p:nvSpPr>
        <p:spPr>
          <a:xfrm>
            <a:off x="6377018" y="1902534"/>
            <a:ext cx="4910108" cy="383866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 sz="3200" kern="1200">
                <a:solidFill>
                  <a:srgbClr val="0C254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Further reading</a:t>
            </a:r>
          </a:p>
          <a:p>
            <a:pPr marL="457200" indent="-457200">
              <a:lnSpc>
                <a:spcPct val="100000"/>
              </a:lnSpc>
              <a:spcAft>
                <a:spcPts val="1400"/>
              </a:spcAft>
              <a:buFontTx/>
              <a:buChar char="-"/>
            </a:pPr>
            <a:r>
              <a:rPr lang="en-US" sz="1600" dirty="0">
                <a:hlinkClick r:id="rId12"/>
              </a:rPr>
              <a:t>https://pantheon.io/blog/why-we-built-pantheon-containers-instead-virtual-machines</a:t>
            </a:r>
            <a:endParaRPr lang="en-US" sz="1600" dirty="0"/>
          </a:p>
          <a:p>
            <a:pPr marL="457200" indent="-457200">
              <a:lnSpc>
                <a:spcPct val="100000"/>
              </a:lnSpc>
              <a:spcAft>
                <a:spcPts val="1400"/>
              </a:spcAft>
              <a:buFontTx/>
              <a:buChar char="-"/>
            </a:pPr>
            <a:r>
              <a:rPr lang="en-US" sz="1600" dirty="0">
                <a:hlinkClick r:id="rId13"/>
              </a:rPr>
              <a:t>https://pantheon.io/blog/why-we-chose-container-based-infrastructure-pantheon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1175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Past: How did we begin?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500" indent="-571500">
              <a:buFontTx/>
              <a:buChar char="-"/>
            </a:pPr>
            <a:r>
              <a:rPr lang="en-US" sz="3600" dirty="0"/>
              <a:t>Many disparate static websites on one server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Dreamweaver templates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Limited resources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The need for standardization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Many websites on many platforms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The need for a unified service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8143B-5D9A-BF43-9358-174DA77D5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82" t="57129" r="34097" b="35095"/>
          <a:stretch/>
        </p:blipFill>
        <p:spPr>
          <a:xfrm>
            <a:off x="9178332" y="2761657"/>
            <a:ext cx="2175468" cy="533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5620DC-8393-254A-B131-D5C2EB2E00A3}"/>
              </a:ext>
            </a:extLst>
          </p:cNvPr>
          <p:cNvSpPr txBox="1"/>
          <p:nvPr/>
        </p:nvSpPr>
        <p:spPr>
          <a:xfrm>
            <a:off x="9675615" y="3294917"/>
            <a:ext cx="118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elsinore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4273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Past: Hosting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4" y="1901227"/>
            <a:ext cx="4911310" cy="3838669"/>
          </a:xfrm>
        </p:spPr>
        <p:txBody>
          <a:bodyPr/>
          <a:lstStyle/>
          <a:p>
            <a:pPr marL="571500" indent="-571500">
              <a:buFontTx/>
              <a:buChar char="-"/>
            </a:pPr>
            <a:r>
              <a:rPr lang="en-US" sz="3600" dirty="0"/>
              <a:t>On campus, large multi-tenant Apache/MySQL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Hosted Drupal 6 and 7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Scaling was difficult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Noisy neighbors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74B29-ACFE-9941-99F6-2F12D7B03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7" r="7124"/>
          <a:stretch/>
        </p:blipFill>
        <p:spPr>
          <a:xfrm>
            <a:off x="6154658" y="1517862"/>
            <a:ext cx="6052334" cy="480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62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Past: Cloud hosting v1 – </a:t>
            </a:r>
            <a:r>
              <a:rPr lang="en-US" dirty="0" err="1"/>
              <a:t>Acquia</a:t>
            </a:r>
            <a:r>
              <a:rPr lang="en-US" dirty="0"/>
              <a:t>, 2015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500" indent="-571500">
              <a:buFontTx/>
              <a:buChar char="-"/>
            </a:pPr>
            <a:r>
              <a:rPr lang="en-US" sz="3600" dirty="0"/>
              <a:t>Multi-tenant, 50 sites per virtual machine hosted by </a:t>
            </a:r>
            <a:r>
              <a:rPr lang="en-US" sz="3600" dirty="0" err="1"/>
              <a:t>Acquia</a:t>
            </a:r>
            <a:r>
              <a:rPr lang="en-US" sz="3600" dirty="0"/>
              <a:t> on Amazon Web Services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Deploying new sites was hard, needed to wait for new hardware provisioning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Noisy neighbors still problematic on some servers</a:t>
            </a:r>
          </a:p>
        </p:txBody>
      </p:sp>
    </p:spTree>
    <p:extLst>
      <p:ext uri="{BB962C8B-B14F-4D97-AF65-F5344CB8AC3E}">
        <p14:creationId xmlns:p14="http://schemas.microsoft.com/office/powerpoint/2010/main" val="163029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Present: Cloud hosting v2 - Pantheon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 fontAlgn="base">
              <a:buFontTx/>
              <a:buChar char="-"/>
            </a:pPr>
            <a:r>
              <a:rPr lang="en-US" sz="3000" dirty="0"/>
              <a:t>All sites moved to Pantheon over 6 months, April to September 2018</a:t>
            </a:r>
          </a:p>
          <a:p>
            <a:pPr marL="457200" indent="-457200" fontAlgn="base">
              <a:buFontTx/>
              <a:buChar char="-"/>
            </a:pPr>
            <a:r>
              <a:rPr lang="en-US" sz="3000" dirty="0"/>
              <a:t>Began moving 10 sites per week and scaled up to 100 sites per night at end of project</a:t>
            </a:r>
          </a:p>
          <a:p>
            <a:pPr lvl="1" indent="0" fontAlgn="base">
              <a:lnSpc>
                <a:spcPts val="1400"/>
              </a:lnSpc>
              <a:buNone/>
            </a:pPr>
            <a:r>
              <a:rPr lang="en-US" sz="2800" dirty="0"/>
              <a:t>12AM - 7AM:	copy site, run visual regression test</a:t>
            </a:r>
            <a:br>
              <a:rPr lang="en-US" sz="2800" dirty="0"/>
            </a:br>
            <a:endParaRPr lang="en-US" sz="2800" dirty="0"/>
          </a:p>
          <a:p>
            <a:pPr lvl="1" indent="0" fontAlgn="base">
              <a:lnSpc>
                <a:spcPts val="1400"/>
              </a:lnSpc>
              <a:buNone/>
            </a:pPr>
            <a:r>
              <a:rPr lang="en-US" sz="2800" dirty="0"/>
              <a:t>7AM - 5PM:	review test results and fix issues</a:t>
            </a:r>
            <a:br>
              <a:rPr lang="en-US" sz="2800" dirty="0"/>
            </a:br>
            <a:endParaRPr lang="en-US" sz="2800" dirty="0"/>
          </a:p>
          <a:p>
            <a:pPr lvl="1" indent="0" fontAlgn="base">
              <a:lnSpc>
                <a:spcPts val="1400"/>
              </a:lnSpc>
              <a:buNone/>
            </a:pPr>
            <a:r>
              <a:rPr lang="en-US" sz="2800" dirty="0"/>
              <a:t>5PM - 9PM:	resync database/files and repoint DNS</a:t>
            </a:r>
          </a:p>
        </p:txBody>
      </p:sp>
    </p:spTree>
    <p:extLst>
      <p:ext uri="{BB962C8B-B14F-4D97-AF65-F5344CB8AC3E}">
        <p14:creationId xmlns:p14="http://schemas.microsoft.com/office/powerpoint/2010/main" val="4232532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11B744D-9E3D-8B4A-B74B-2A0F3E45890F}"/>
              </a:ext>
            </a:extLst>
          </p:cNvPr>
          <p:cNvSpPr/>
          <p:nvPr/>
        </p:nvSpPr>
        <p:spPr>
          <a:xfrm>
            <a:off x="0" y="0"/>
            <a:ext cx="12192000" cy="630053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CAC43A-EB5F-EA4F-A368-51B0C171F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0" t="13185" r="3207" b="18339"/>
          <a:stretch/>
        </p:blipFill>
        <p:spPr>
          <a:xfrm>
            <a:off x="823100" y="0"/>
            <a:ext cx="10545801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37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Present: Cloud hosting v2 - Pantheon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3F93-4A29-2E4A-8C5C-5A729E88D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8706" y="1909110"/>
            <a:ext cx="7433441" cy="3838669"/>
          </a:xfrm>
        </p:spPr>
        <p:txBody>
          <a:bodyPr/>
          <a:lstStyle/>
          <a:p>
            <a:pPr marL="457200" indent="-457200" fontAlgn="base">
              <a:buFontTx/>
              <a:buChar char="-"/>
            </a:pPr>
            <a:r>
              <a:rPr lang="en-US" sz="3600" dirty="0"/>
              <a:t>Every site lives in its own application container with dedicated resources</a:t>
            </a:r>
          </a:p>
          <a:p>
            <a:pPr marL="457200" indent="-457200" fontAlgn="base">
              <a:buFontTx/>
              <a:buChar char="-"/>
            </a:pPr>
            <a:r>
              <a:rPr lang="en-US" sz="3600" dirty="0"/>
              <a:t>Self-service deployments, no need to wait for server provisioning</a:t>
            </a:r>
          </a:p>
          <a:p>
            <a:pPr marL="457200" indent="-457200" fontAlgn="base">
              <a:buFontTx/>
              <a:buChar char="-"/>
            </a:pPr>
            <a:r>
              <a:rPr lang="en-US" sz="3600" dirty="0"/>
              <a:t>Noisy neighbors no longer an issue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57CF59-3118-CF4C-886F-A39B8A650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4" t="3849" r="1269" b="4605"/>
          <a:stretch/>
        </p:blipFill>
        <p:spPr>
          <a:xfrm>
            <a:off x="348793" y="1659893"/>
            <a:ext cx="3959972" cy="461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01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ABA4-D9E8-6644-969F-27DBDC4B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Present: Cloud hosting v2 - Pantheon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18C82-8639-A140-A705-1C68C4872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732" y="2232101"/>
            <a:ext cx="2115296" cy="3769945"/>
          </a:xfrm>
          <a:prstGeom prst="rect">
            <a:avLst/>
          </a:prstGeom>
        </p:spPr>
      </p:pic>
      <p:pic>
        <p:nvPicPr>
          <p:cNvPr id="12" name="Graphic 11" descr="Line arrow: Straight">
            <a:extLst>
              <a:ext uri="{FF2B5EF4-FFF2-40B4-BE49-F238E27FC236}">
                <a16:creationId xmlns:a16="http://schemas.microsoft.com/office/drawing/2014/main" id="{6B9CEC41-9B07-3B42-A038-BA648CEF1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4388081" y="3429000"/>
            <a:ext cx="1005840" cy="1005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334386-B30E-A942-8107-9AC6A0195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648" y="2232102"/>
            <a:ext cx="4906652" cy="3769944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2BF9274-459B-8F41-89CB-A916A5B1AD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6960" y="1707708"/>
            <a:ext cx="1492840" cy="524393"/>
          </a:xfrm>
        </p:spPr>
        <p:txBody>
          <a:bodyPr/>
          <a:lstStyle/>
          <a:p>
            <a:r>
              <a:rPr lang="en-US" sz="3600" dirty="0"/>
              <a:t>Before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F2DD46D-FD70-FF49-8CE2-86BE643AC751}"/>
              </a:ext>
            </a:extLst>
          </p:cNvPr>
          <p:cNvSpPr txBox="1">
            <a:spLocks/>
          </p:cNvSpPr>
          <p:nvPr/>
        </p:nvSpPr>
        <p:spPr>
          <a:xfrm>
            <a:off x="7806152" y="1707708"/>
            <a:ext cx="1189643" cy="52439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 sz="3200" kern="1200">
                <a:solidFill>
                  <a:srgbClr val="0C254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4116281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3352</TotalTime>
  <Words>620</Words>
  <Application>Microsoft Macintosh PowerPoint</Application>
  <PresentationFormat>Widescreen</PresentationFormat>
  <Paragraphs>130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Courier</vt:lpstr>
      <vt:lpstr>Courier New</vt:lpstr>
      <vt:lpstr>Menlo</vt:lpstr>
      <vt:lpstr>Office Theme</vt:lpstr>
      <vt:lpstr>Yale Digital Conference 2019</vt:lpstr>
      <vt:lpstr>What is Yalesites?</vt:lpstr>
      <vt:lpstr>Past: How did we begin?</vt:lpstr>
      <vt:lpstr>Past: Hosting</vt:lpstr>
      <vt:lpstr>Past: Cloud hosting v1 – Acquia, 2015</vt:lpstr>
      <vt:lpstr>Present: Cloud hosting v2 - Pantheon</vt:lpstr>
      <vt:lpstr>PowerPoint Presentation</vt:lpstr>
      <vt:lpstr>Present: Cloud hosting v2 - Pantheon</vt:lpstr>
      <vt:lpstr>Present: Cloud hosting v2 - Pantheon</vt:lpstr>
      <vt:lpstr>How: Pantheon architecture</vt:lpstr>
      <vt:lpstr>How: Pantheon architecture</vt:lpstr>
      <vt:lpstr>How: Installation Profile</vt:lpstr>
      <vt:lpstr>We go from this:</vt:lpstr>
      <vt:lpstr>To this:</vt:lpstr>
      <vt:lpstr>How: Updates</vt:lpstr>
      <vt:lpstr>Future</vt:lpstr>
      <vt:lpstr>Future</vt:lpstr>
      <vt:lpstr>Future</vt:lpstr>
      <vt:lpstr>Future: Drupal 8</vt:lpstr>
      <vt:lpstr>Future: Drupal 8</vt:lpstr>
      <vt:lpstr>Future: Drupal 8</vt:lpstr>
      <vt:lpstr>PowerPoint Presentation</vt:lpstr>
      <vt:lpstr>Future</vt:lpstr>
      <vt:lpstr>Thank you! Questions?</vt:lpstr>
      <vt:lpstr>References and further reading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Saba, Mark</dc:creator>
  <cp:lastModifiedBy>Ramaccia, Julie</cp:lastModifiedBy>
  <cp:revision>138</cp:revision>
  <dcterms:created xsi:type="dcterms:W3CDTF">2019-04-09T17:23:06Z</dcterms:created>
  <dcterms:modified xsi:type="dcterms:W3CDTF">2019-07-24T19:50:11Z</dcterms:modified>
</cp:coreProperties>
</file>