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61" r:id="rId2"/>
    <p:sldId id="264" r:id="rId3"/>
    <p:sldId id="263" r:id="rId4"/>
    <p:sldId id="265" r:id="rId5"/>
    <p:sldId id="266" r:id="rId6"/>
    <p:sldId id="268" r:id="rId7"/>
    <p:sldId id="267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547"/>
    <a:srgbClr val="7C91B0"/>
    <a:srgbClr val="7FA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2"/>
    <p:restoredTop sz="94801"/>
  </p:normalViewPr>
  <p:slideViewPr>
    <p:cSldViewPr snapToGrid="0" snapToObjects="1">
      <p:cViewPr varScale="1">
        <p:scale>
          <a:sx n="93" d="100"/>
          <a:sy n="93" d="100"/>
        </p:scale>
        <p:origin x="11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DB879-4D55-5245-8A64-E74B1C3A806B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093C6-3F37-804F-8D1D-01EE8FA6D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3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1D877E9-4460-5F4F-8CCA-874D2FC3CE26}"/>
              </a:ext>
            </a:extLst>
          </p:cNvPr>
          <p:cNvCxnSpPr>
            <a:cxnSpLocks/>
          </p:cNvCxnSpPr>
          <p:nvPr userDrawn="1"/>
        </p:nvCxnSpPr>
        <p:spPr>
          <a:xfrm>
            <a:off x="0" y="1517208"/>
            <a:ext cx="12192000" cy="0"/>
          </a:xfrm>
          <a:prstGeom prst="line">
            <a:avLst/>
          </a:prstGeom>
          <a:ln w="19050">
            <a:solidFill>
              <a:srgbClr val="7C91B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A154D84F-DD41-1741-91D1-BD1F57D96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4874" y="1901227"/>
            <a:ext cx="10230888" cy="383866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3200">
                <a:solidFill>
                  <a:srgbClr val="0C2547"/>
                </a:solidFill>
              </a:defRPr>
            </a:lvl1pPr>
          </a:lstStyle>
          <a:p>
            <a:pPr>
              <a:lnSpc>
                <a:spcPts val="3600"/>
              </a:lnSpc>
              <a:spcAft>
                <a:spcPts val="2000"/>
              </a:spcAft>
            </a:pPr>
            <a:endParaRPr lang="en-US" sz="2800" dirty="0">
              <a:solidFill>
                <a:srgbClr val="0C2547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1EFFD53-7486-3F49-92C7-89F7EB9D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808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265"/>
            <a:ext cx="10803833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rgbClr val="7C91B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56913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800">
                <a:solidFill>
                  <a:srgbClr val="0C254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 descr="Yale Digital Conference 2019">
            <a:extLst>
              <a:ext uri="{FF2B5EF4-FFF2-40B4-BE49-F238E27FC236}">
                <a16:creationId xmlns:a16="http://schemas.microsoft.com/office/drawing/2014/main" id="{D766391E-4F56-C641-AE0A-07430E9C2F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02126"/>
            <a:ext cx="12192000" cy="5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2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7246F-3625-3146-AD7B-9126FB1F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414"/>
            <a:ext cx="10515600" cy="843473"/>
          </a:xfrm>
          <a:prstGeom prst="rect">
            <a:avLst/>
          </a:prstGeom>
        </p:spPr>
        <p:txBody>
          <a:bodyPr/>
          <a:lstStyle>
            <a:lvl1pPr>
              <a:defRPr sz="5200">
                <a:solidFill>
                  <a:srgbClr val="7C91B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621667-9537-EB49-B94B-D3B5FA874B45}"/>
              </a:ext>
            </a:extLst>
          </p:cNvPr>
          <p:cNvCxnSpPr>
            <a:cxnSpLocks/>
          </p:cNvCxnSpPr>
          <p:nvPr userDrawn="1"/>
        </p:nvCxnSpPr>
        <p:spPr>
          <a:xfrm>
            <a:off x="0" y="1517208"/>
            <a:ext cx="12192000" cy="0"/>
          </a:xfrm>
          <a:prstGeom prst="line">
            <a:avLst/>
          </a:prstGeom>
          <a:ln w="19050">
            <a:solidFill>
              <a:srgbClr val="7C91B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C8193B-4365-A74F-9311-99FFAAC822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4874" y="1901227"/>
            <a:ext cx="10230888" cy="383866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3200">
                <a:solidFill>
                  <a:srgbClr val="0C2547"/>
                </a:solidFill>
              </a:defRPr>
            </a:lvl1pPr>
          </a:lstStyle>
          <a:p>
            <a:pPr>
              <a:lnSpc>
                <a:spcPts val="3600"/>
              </a:lnSpc>
              <a:spcAft>
                <a:spcPts val="2000"/>
              </a:spcAft>
            </a:pPr>
            <a:endParaRPr lang="en-US" sz="2800" dirty="0">
              <a:solidFill>
                <a:srgbClr val="0C2547"/>
              </a:solidFill>
            </a:endParaRPr>
          </a:p>
        </p:txBody>
      </p:sp>
      <p:pic>
        <p:nvPicPr>
          <p:cNvPr id="8" name="Picture 7" descr="Yale Digital Conference 2019">
            <a:extLst>
              <a:ext uri="{FF2B5EF4-FFF2-40B4-BE49-F238E27FC236}">
                <a16:creationId xmlns:a16="http://schemas.microsoft.com/office/drawing/2014/main" id="{7C621722-6D07-E741-A754-2C0419D4AD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02126"/>
            <a:ext cx="12192000" cy="5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17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FA2C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ccessibility@yale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ccessibility@yale.edu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E08F04B-6005-944D-9D06-63B91A60D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Yale Digital Conference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98D3BF-87BC-4C4D-BFB2-939C0E67D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7" t="1423"/>
          <a:stretch/>
        </p:blipFill>
        <p:spPr>
          <a:xfrm>
            <a:off x="0" y="0"/>
            <a:ext cx="12200910" cy="47067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753328-2A3A-2947-BD2B-ED1C56D0A2FB}"/>
              </a:ext>
            </a:extLst>
          </p:cNvPr>
          <p:cNvSpPr txBox="1"/>
          <p:nvPr/>
        </p:nvSpPr>
        <p:spPr>
          <a:xfrm>
            <a:off x="460781" y="4918650"/>
            <a:ext cx="64167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0C2547"/>
                </a:solidFill>
              </a:rPr>
              <a:t>Sarah Lynch</a:t>
            </a:r>
          </a:p>
          <a:p>
            <a:r>
              <a:rPr lang="en-US" sz="4800" dirty="0">
                <a:solidFill>
                  <a:srgbClr val="0C2547"/>
                </a:solidFill>
              </a:rPr>
              <a:t>Accessibility Engineer</a:t>
            </a:r>
          </a:p>
        </p:txBody>
      </p:sp>
    </p:spTree>
    <p:extLst>
      <p:ext uri="{BB962C8B-B14F-4D97-AF65-F5344CB8AC3E}">
        <p14:creationId xmlns:p14="http://schemas.microsoft.com/office/powerpoint/2010/main" val="3926113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Reports can be generated from each module type (Accessibility, QA, SEO, Policy) in Settings -&gt; Reports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Create new report templates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Add components you want to track from each module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Run or schedule a report to be emailed to you as either HTML or PDF</a:t>
            </a:r>
          </a:p>
        </p:txBody>
      </p:sp>
    </p:spTree>
    <p:extLst>
      <p:ext uri="{BB962C8B-B14F-4D97-AF65-F5344CB8AC3E}">
        <p14:creationId xmlns:p14="http://schemas.microsoft.com/office/powerpoint/2010/main" val="212696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Email </a:t>
            </a:r>
            <a:r>
              <a:rPr lang="en-US" sz="2800" dirty="0">
                <a:hlinkClick r:id="rId2"/>
              </a:rPr>
              <a:t>accessibility@yale.edu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180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BC7A6F-1B74-E64E-94A2-E7A422F9C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01265"/>
            <a:ext cx="10803833" cy="1655762"/>
          </a:xfrm>
        </p:spPr>
        <p:txBody>
          <a:bodyPr/>
          <a:lstStyle/>
          <a:p>
            <a:pPr fontAlgn="b">
              <a:lnSpc>
                <a:spcPts val="6600"/>
              </a:lnSpc>
            </a:pPr>
            <a:r>
              <a:rPr lang="en-US" dirty="0">
                <a:solidFill>
                  <a:srgbClr val="7FA2C2"/>
                </a:solidFill>
              </a:rPr>
              <a:t>A Beginner’s Guide to Siteimprove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A32BE4E-99FA-FE4F-ACD1-08FBA35B3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333" y="4491238"/>
            <a:ext cx="9144000" cy="1655762"/>
          </a:xfrm>
        </p:spPr>
        <p:txBody>
          <a:bodyPr/>
          <a:lstStyle/>
          <a:p>
            <a:r>
              <a:rPr lang="en-US" sz="6600" dirty="0"/>
              <a:t>Sarah Lynch</a:t>
            </a:r>
          </a:p>
          <a:p>
            <a:r>
              <a:rPr lang="en-US" dirty="0"/>
              <a:t>Accessibility Engineer</a:t>
            </a:r>
          </a:p>
        </p:txBody>
      </p:sp>
    </p:spTree>
    <p:extLst>
      <p:ext uri="{BB962C8B-B14F-4D97-AF65-F5344CB8AC3E}">
        <p14:creationId xmlns:p14="http://schemas.microsoft.com/office/powerpoint/2010/main" val="24019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Siteimprove?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r>
              <a:rPr lang="en-US" sz="3600" dirty="0"/>
              <a:t>A complete website review and reporting platform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Crawl entire site every 5 days to report or update any issues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Improve Quality and Accessibility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Optimize for Search Engine Discovery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Capture basic analytics to help prioritize improvement efforts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Link directly to your CMS to fix issues right away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And much more!</a:t>
            </a:r>
          </a:p>
        </p:txBody>
      </p:sp>
    </p:spTree>
    <p:extLst>
      <p:ext uri="{BB962C8B-B14F-4D97-AF65-F5344CB8AC3E}">
        <p14:creationId xmlns:p14="http://schemas.microsoft.com/office/powerpoint/2010/main" val="29442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r>
              <a:rPr lang="en-US" sz="3600" dirty="0"/>
              <a:t>siteimprove.yale.edu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Log in with your Yale NetID and password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Email </a:t>
            </a:r>
            <a:r>
              <a:rPr lang="en-US" sz="2800" dirty="0">
                <a:hlinkClick r:id="rId2"/>
              </a:rPr>
              <a:t>accessibility@yale.edu</a:t>
            </a:r>
            <a:r>
              <a:rPr lang="en-US" sz="2800" dirty="0"/>
              <a:t> to request site access (provide the name and URL of the site)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Log back into Siteimprove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Select your site from the dropdown menu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Select different dashboards to view (depending on what is important to you)</a:t>
            </a:r>
          </a:p>
        </p:txBody>
      </p:sp>
    </p:spTree>
    <p:extLst>
      <p:ext uri="{BB962C8B-B14F-4D97-AF65-F5344CB8AC3E}">
        <p14:creationId xmlns:p14="http://schemas.microsoft.com/office/powerpoint/2010/main" val="257247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r>
              <a:rPr lang="en-US" sz="3600" dirty="0"/>
              <a:t>To be covered: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Quality Assurance Module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Accessibility Module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SEO Module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Policy Module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308074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Find Broken Links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Find Misspellings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Check Readability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Inventory</a:t>
            </a:r>
          </a:p>
          <a:p>
            <a:pPr marL="1257300" lvl="1" indent="-5715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View Pages, Links, Documents (PDFs, PowerPoints, Word documents), Media files (Audio, Images, Video), etc.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Sitemap</a:t>
            </a:r>
          </a:p>
          <a:p>
            <a:pPr marL="1257300" lvl="1" indent="-5715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View folders, Create groups of content</a:t>
            </a:r>
          </a:p>
        </p:txBody>
      </p:sp>
    </p:spTree>
    <p:extLst>
      <p:ext uri="{BB962C8B-B14F-4D97-AF65-F5344CB8AC3E}">
        <p14:creationId xmlns:p14="http://schemas.microsoft.com/office/powerpoint/2010/main" val="407372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Accessibility Overview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A higher score indicates few issues in the automated checks  (manual reviews are not included)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View All Accessibility Issues on a Site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Filter by User Role (Editor, Webmaster, Developer), Level of WCAG Conformance (A, AA, AAA), Severity (Errors, Warnings, Reviews)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View All PDFs with Accessibility Issues on a Site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Use “Clicks on PDFs” to help prioritize files to fix</a:t>
            </a:r>
          </a:p>
        </p:txBody>
      </p:sp>
    </p:spTree>
    <p:extLst>
      <p:ext uri="{BB962C8B-B14F-4D97-AF65-F5344CB8AC3E}">
        <p14:creationId xmlns:p14="http://schemas.microsoft.com/office/powerpoint/2010/main" val="65071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 Optimization (SEO)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70+ checkpoints that affect SEO, separated into four critical categories: Technical, Content, User Experience, and Mobile.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Find a prioritized list of issues and recommendations at SEO-&gt; Optimize -&gt; Issues and Recommendations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Filter these issues by: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Highest Impact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Quick Wins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Number of Occurrences</a:t>
            </a:r>
          </a:p>
        </p:txBody>
      </p:sp>
    </p:spTree>
    <p:extLst>
      <p:ext uri="{BB962C8B-B14F-4D97-AF65-F5344CB8AC3E}">
        <p14:creationId xmlns:p14="http://schemas.microsoft.com/office/powerpoint/2010/main" val="46235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ABA4-D9E8-6644-969F-27DBDC4B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83F93-4A29-2E4A-8C5C-5A729E88DB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4409"/>
            <a:ext cx="10230888" cy="3838669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Ready-to-use policy templates in the Policy Library such as: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"Lorem Ipsum" placeholder text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Inconsistent date or phone number formats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External links that do not open in a new tab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Create your own policy, for example: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Find and change a name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Find links to a production site</a:t>
            </a:r>
          </a:p>
          <a:p>
            <a:pPr marL="1143000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C2547"/>
                </a:solidFill>
              </a:rPr>
              <a:t>Make sure skip links are being implemented on all pages</a:t>
            </a:r>
          </a:p>
        </p:txBody>
      </p:sp>
    </p:spTree>
    <p:extLst>
      <p:ext uri="{BB962C8B-B14F-4D97-AF65-F5344CB8AC3E}">
        <p14:creationId xmlns:p14="http://schemas.microsoft.com/office/powerpoint/2010/main" val="166313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448</Words>
  <Application>Microsoft Macintosh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Yale Digital Conference 2019</vt:lpstr>
      <vt:lpstr>A Beginner’s Guide to Siteimprove</vt:lpstr>
      <vt:lpstr>What is Siteimprove?</vt:lpstr>
      <vt:lpstr>How to Get Started</vt:lpstr>
      <vt:lpstr>Overview of Features</vt:lpstr>
      <vt:lpstr>Quality Assurance</vt:lpstr>
      <vt:lpstr>Accessibility</vt:lpstr>
      <vt:lpstr>Search Engine Optimization (SEO)</vt:lpstr>
      <vt:lpstr>Policy</vt:lpstr>
      <vt:lpstr>Reports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Saba, Mark</dc:creator>
  <cp:lastModifiedBy>Ramaccia, Julie</cp:lastModifiedBy>
  <cp:revision>37</cp:revision>
  <dcterms:created xsi:type="dcterms:W3CDTF">2019-04-09T17:23:06Z</dcterms:created>
  <dcterms:modified xsi:type="dcterms:W3CDTF">2019-06-07T15:34:25Z</dcterms:modified>
</cp:coreProperties>
</file>