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5" r:id="rId3"/>
    <p:sldId id="269" r:id="rId4"/>
    <p:sldId id="262" r:id="rId5"/>
    <p:sldId id="293" r:id="rId6"/>
    <p:sldId id="271" r:id="rId7"/>
    <p:sldId id="278" r:id="rId8"/>
    <p:sldId id="281" r:id="rId9"/>
    <p:sldId id="283" r:id="rId10"/>
    <p:sldId id="279" r:id="rId11"/>
    <p:sldId id="284" r:id="rId12"/>
    <p:sldId id="289" r:id="rId13"/>
    <p:sldId id="290" r:id="rId14"/>
    <p:sldId id="288" r:id="rId15"/>
    <p:sldId id="286" r:id="rId16"/>
    <p:sldId id="280" r:id="rId17"/>
    <p:sldId id="285" r:id="rId18"/>
    <p:sldId id="291" r:id="rId19"/>
    <p:sldId id="292" r:id="rId20"/>
    <p:sldId id="287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E9FE"/>
    <a:srgbClr val="EF9D38"/>
    <a:srgbClr val="0B264D"/>
    <a:srgbClr val="002F59"/>
    <a:srgbClr val="A7C9DD"/>
    <a:srgbClr val="D1EEFE"/>
    <a:srgbClr val="88B1DE"/>
    <a:srgbClr val="0F2954"/>
    <a:srgbClr val="9FD6F0"/>
    <a:srgbClr val="A4C4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85"/>
    <p:restoredTop sz="74451"/>
  </p:normalViewPr>
  <p:slideViewPr>
    <p:cSldViewPr snapToGrid="0">
      <p:cViewPr>
        <p:scale>
          <a:sx n="90" d="100"/>
          <a:sy n="90" d="100"/>
        </p:scale>
        <p:origin x="896" y="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3" d="100"/>
          <a:sy n="113" d="100"/>
        </p:scale>
        <p:origin x="-638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3B37940-0D0D-5146-B077-18A9A52E83E7}" type="datetimeFigureOut">
              <a:rPr lang="en-US"/>
              <a:pPr>
                <a:defRPr/>
              </a:pPr>
              <a:t>3/12/17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95E0CF9-4E76-2443-AE3A-E9FFCEFF0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52A2D25-B073-E64D-9D5F-6DF5EC9B0E23}" type="datetimeFigureOut">
              <a:rPr lang="en-US" altLang="x-none"/>
              <a:pPr>
                <a:defRPr/>
              </a:pPr>
              <a:t>3/12/17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FC0FF09-291E-354A-9ABF-31908A3DE1F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B2A91E8-5DF7-3745-B786-9947D5445E89}" type="slidenum">
              <a:rPr lang="en-US" altLang="x-none" sz="1200"/>
              <a:pPr/>
              <a:t>1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lvl="2" indent="-171450">
              <a:buFontTx/>
              <a:buChar char="-"/>
              <a:defRPr/>
            </a:pPr>
            <a:endParaRPr lang="en-US" dirty="0" smtClean="0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5C9823B-539F-204C-B311-7358641D6E76}" type="slidenum">
              <a:rPr lang="en-US" altLang="x-none" sz="1200"/>
              <a:pPr/>
              <a:t>10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1809974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lvl="2" indent="-171450">
              <a:buFontTx/>
              <a:buChar char="-"/>
              <a:defRPr/>
            </a:pPr>
            <a:endParaRPr lang="en-US" dirty="0" smtClean="0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5C9823B-539F-204C-B311-7358641D6E76}" type="slidenum">
              <a:rPr lang="en-US" altLang="x-none" sz="1200"/>
              <a:pPr/>
              <a:t>11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372556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lvl="2" indent="-171450">
              <a:buFontTx/>
              <a:buChar char="-"/>
              <a:defRPr/>
            </a:pPr>
            <a:endParaRPr lang="en-US" dirty="0" smtClean="0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5C9823B-539F-204C-B311-7358641D6E76}" type="slidenum">
              <a:rPr lang="en-US" altLang="x-none" sz="1200"/>
              <a:pPr/>
              <a:t>12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1313146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lvl="2" indent="-171450">
              <a:buFontTx/>
              <a:buChar char="-"/>
              <a:defRPr/>
            </a:pPr>
            <a:endParaRPr lang="en-US" dirty="0" smtClean="0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5C9823B-539F-204C-B311-7358641D6E76}" type="slidenum">
              <a:rPr lang="en-US" altLang="x-none" sz="1200"/>
              <a:pPr/>
              <a:t>13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1391163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Service Improvement:</a:t>
            </a:r>
          </a:p>
          <a:p>
            <a:pPr marL="171450" indent="-171450">
              <a:buFontTx/>
              <a:buChar char="-"/>
              <a:defRPr/>
            </a:pPr>
            <a:r>
              <a:rPr lang="en-US" i="1" dirty="0" smtClean="0"/>
              <a:t>Unified Event Hub</a:t>
            </a:r>
            <a:r>
              <a:rPr lang="en-US" i="1" baseline="0" dirty="0" smtClean="0"/>
              <a:t>, all events in one place</a:t>
            </a:r>
          </a:p>
          <a:p>
            <a:pPr marL="628650" lvl="1" indent="-171450">
              <a:buFontTx/>
              <a:buChar char="-"/>
              <a:defRPr/>
            </a:pPr>
            <a:r>
              <a:rPr lang="en-US" baseline="0" dirty="0" smtClean="0"/>
              <a:t>Improving experience for the Yale Community, Facilities, Public Safety, and General Public (and certainly others as well)</a:t>
            </a:r>
            <a:endParaRPr lang="en-US" dirty="0" smtClean="0"/>
          </a:p>
          <a:p>
            <a:pPr marL="171450" indent="-171450">
              <a:buFontTx/>
              <a:buChar char="-"/>
              <a:defRPr/>
            </a:pPr>
            <a:r>
              <a:rPr lang="en-US" i="1" dirty="0" smtClean="0"/>
              <a:t>Improved user-experience</a:t>
            </a:r>
          </a:p>
          <a:p>
            <a:pPr marL="628650" lvl="1" indent="-171450">
              <a:buFontTx/>
              <a:buChar char="-"/>
              <a:defRPr/>
            </a:pPr>
            <a:r>
              <a:rPr lang="en-US" dirty="0" smtClean="0"/>
              <a:t>One</a:t>
            </a:r>
            <a:r>
              <a:rPr lang="en-US" baseline="0" dirty="0" smtClean="0"/>
              <a:t> place for people to go.</a:t>
            </a:r>
          </a:p>
          <a:p>
            <a:pPr marL="628650" lvl="1" indent="-171450">
              <a:buFontTx/>
              <a:buChar char="-"/>
              <a:defRPr/>
            </a:pPr>
            <a:r>
              <a:rPr lang="en-US" baseline="0" dirty="0" smtClean="0"/>
              <a:t>Unfamiliar/new users don’t have to know which specific calendar or website holds related events.</a:t>
            </a:r>
            <a:endParaRPr lang="en-US" dirty="0" smtClean="0"/>
          </a:p>
          <a:p>
            <a:pPr marL="171450" indent="-171450">
              <a:buFontTx/>
              <a:buChar char="-"/>
              <a:defRPr/>
            </a:pPr>
            <a:r>
              <a:rPr lang="en-US" i="1" dirty="0" smtClean="0"/>
              <a:t>Improved event exposure</a:t>
            </a:r>
          </a:p>
          <a:p>
            <a:pPr marL="628650" lvl="1" indent="-171450">
              <a:buFontTx/>
              <a:buChar char="-"/>
              <a:defRPr/>
            </a:pPr>
            <a:r>
              <a:rPr lang="en-US" dirty="0" smtClean="0"/>
              <a:t>Broader audience</a:t>
            </a:r>
            <a:endParaRPr lang="en-US" baseline="0" dirty="0" smtClean="0"/>
          </a:p>
          <a:p>
            <a:pPr marL="628650" lvl="1" indent="-171450">
              <a:buFontTx/>
              <a:buChar char="-"/>
              <a:defRPr/>
            </a:pPr>
            <a:r>
              <a:rPr lang="en-US" dirty="0" smtClean="0"/>
              <a:t>Users can go to one place</a:t>
            </a:r>
            <a:r>
              <a:rPr lang="en-US" baseline="0" dirty="0" smtClean="0"/>
              <a:t> to see everything that’s taking place on campus.</a:t>
            </a:r>
          </a:p>
          <a:p>
            <a:pPr marL="1085850" lvl="2" indent="-171450">
              <a:buFontTx/>
              <a:buChar char="-"/>
              <a:defRPr/>
            </a:pPr>
            <a:r>
              <a:rPr lang="en-US" baseline="0" dirty="0" smtClean="0"/>
              <a:t>Family, visiting guests/speakers/performers, general public, Yale community</a:t>
            </a:r>
            <a:endParaRPr lang="en-US" dirty="0" smtClean="0"/>
          </a:p>
          <a:p>
            <a:pPr marL="171450" indent="-171450">
              <a:buFontTx/>
              <a:buChar char="-"/>
              <a:defRPr/>
            </a:pPr>
            <a:endParaRPr lang="en-US" dirty="0" smtClean="0"/>
          </a:p>
          <a:p>
            <a:pPr>
              <a:defRPr/>
            </a:pPr>
            <a:r>
              <a:rPr lang="en-US" b="1" dirty="0" smtClean="0"/>
              <a:t>Easier Sharing/Cross-Publishing: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Essentially will become cross calendar</a:t>
            </a:r>
            <a:r>
              <a:rPr lang="en-US" baseline="0" dirty="0" smtClean="0"/>
              <a:t> tagging, so an event will be displayed for both calendars.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1" dirty="0" smtClean="0"/>
              <a:t>Registration:</a:t>
            </a:r>
          </a:p>
          <a:p>
            <a:pPr marL="171450" indent="-171450">
              <a:buFontTx/>
              <a:buChar char="-"/>
              <a:defRPr/>
            </a:pPr>
            <a:r>
              <a:rPr lang="en-US" baseline="0" dirty="0" smtClean="0"/>
              <a:t>The Shared Application Services/Calendar and Event Management team has often fielded requests about registration software for free events.</a:t>
            </a:r>
          </a:p>
          <a:p>
            <a:pPr marL="171450" indent="-171450">
              <a:buFontTx/>
              <a:buChar char="-"/>
              <a:defRPr/>
            </a:pPr>
            <a:r>
              <a:rPr lang="en-US" baseline="0" dirty="0" smtClean="0"/>
              <a:t>Following the upgrade, Bedework will allow for configuring an event to require registration.</a:t>
            </a:r>
          </a:p>
          <a:p>
            <a:pPr marL="171450" indent="-171450">
              <a:buFontTx/>
              <a:buChar char="-"/>
              <a:defRPr/>
            </a:pPr>
            <a:r>
              <a:rPr lang="en-US" baseline="0" dirty="0" smtClean="0"/>
              <a:t>Allows for setting a max number of registrations.</a:t>
            </a:r>
          </a:p>
          <a:p>
            <a:pPr marL="171450" indent="-171450">
              <a:buFontTx/>
              <a:buChar char="-"/>
              <a:defRPr/>
            </a:pPr>
            <a:r>
              <a:rPr lang="en-US" baseline="0" dirty="0" smtClean="0"/>
              <a:t>Users create an account to manage their registrations.</a:t>
            </a:r>
          </a:p>
          <a:p>
            <a:pPr marL="171450" indent="-171450">
              <a:buFontTx/>
              <a:buChar char="-"/>
              <a:defRPr/>
            </a:pPr>
            <a:r>
              <a:rPr lang="en-US" baseline="0" dirty="0" smtClean="0"/>
              <a:t>Waitlist capabilities allows for dropped registrations.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1" dirty="0" smtClean="0"/>
              <a:t>Search and Filtering: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Search actually works!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Historically,</a:t>
            </a:r>
            <a:r>
              <a:rPr lang="en-US" baseline="0" dirty="0" smtClean="0"/>
              <a:t> search has not been very robust or even functional.</a:t>
            </a:r>
          </a:p>
          <a:p>
            <a:pPr marL="171450" indent="-171450">
              <a:buFontTx/>
              <a:buChar char="-"/>
              <a:defRPr/>
            </a:pPr>
            <a:r>
              <a:rPr lang="en-US" baseline="0" dirty="0" smtClean="0"/>
              <a:t>Two of the most powerful improvements:</a:t>
            </a:r>
          </a:p>
          <a:p>
            <a:pPr marL="628650" lvl="1" indent="-171450">
              <a:buFontTx/>
              <a:buChar char="-"/>
              <a:defRPr/>
            </a:pPr>
            <a:r>
              <a:rPr lang="en-US" i="1" baseline="0" dirty="0" smtClean="0"/>
              <a:t>Search</a:t>
            </a:r>
          </a:p>
          <a:p>
            <a:pPr marL="1085850" lvl="2" indent="-171450">
              <a:buFontTx/>
              <a:buChar char="-"/>
              <a:defRPr/>
            </a:pPr>
            <a:r>
              <a:rPr lang="en-US" baseline="0" dirty="0" smtClean="0"/>
              <a:t>Robust search mechanism that actually return appropriate events.</a:t>
            </a:r>
          </a:p>
          <a:p>
            <a:pPr marL="1085850" lvl="2" indent="-171450">
              <a:buFontTx/>
              <a:buChar char="-"/>
              <a:defRPr/>
            </a:pPr>
            <a:r>
              <a:rPr lang="en-US" baseline="0" dirty="0" smtClean="0"/>
              <a:t>Content can be used to improve search findability.</a:t>
            </a:r>
          </a:p>
          <a:p>
            <a:pPr marL="628650" lvl="1" indent="-171450">
              <a:buFontTx/>
              <a:buChar char="-"/>
              <a:defRPr/>
            </a:pPr>
            <a:r>
              <a:rPr lang="en-US" i="1" baseline="0" dirty="0" smtClean="0"/>
              <a:t>Filtering</a:t>
            </a:r>
          </a:p>
          <a:p>
            <a:pPr marL="1085850" lvl="2" indent="-171450">
              <a:buFontTx/>
              <a:buChar char="-"/>
              <a:defRPr/>
            </a:pPr>
            <a:r>
              <a:rPr lang="en-US" baseline="0" dirty="0" smtClean="0"/>
              <a:t>Allows for selecting multiple filters or tags.</a:t>
            </a:r>
          </a:p>
          <a:p>
            <a:pPr marL="1085850" lvl="2" indent="-171450">
              <a:buFontTx/>
              <a:buChar char="-"/>
              <a:defRPr/>
            </a:pPr>
            <a:r>
              <a:rPr lang="en-US" baseline="0" dirty="0" smtClean="0"/>
              <a:t>Can be used to refine and dig down into events.</a:t>
            </a:r>
          </a:p>
          <a:p>
            <a:pPr marL="1085850" lvl="2" indent="-171450">
              <a:buFontTx/>
              <a:buChar char="-"/>
              <a:defRPr/>
            </a:pPr>
            <a:endParaRPr lang="en-US" dirty="0" smtClean="0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5C9823B-539F-204C-B311-7358641D6E76}" type="slidenum">
              <a:rPr lang="en-US" altLang="x-none" sz="1200"/>
              <a:pPr/>
              <a:t>14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919565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 dirty="0">
              <a:ea typeface="ＭＳ Ｐゴシック" charset="-128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6240E8C-736E-BE4B-AC89-CEA79ED4D92B}" type="slidenum">
              <a:rPr lang="en-US" altLang="x-none" sz="1200"/>
              <a:pPr/>
              <a:t>15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972557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lvl="2" indent="-171450">
              <a:buFontTx/>
              <a:buChar char="-"/>
              <a:defRPr/>
            </a:pPr>
            <a:endParaRPr lang="en-US" dirty="0" smtClean="0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5C9823B-539F-204C-B311-7358641D6E76}" type="slidenum">
              <a:rPr lang="en-US" altLang="x-none" sz="1200"/>
              <a:pPr/>
              <a:t>16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1539785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lvl="2" indent="-171450">
              <a:buFontTx/>
              <a:buChar char="-"/>
              <a:defRPr/>
            </a:pPr>
            <a:endParaRPr lang="en-US" dirty="0" smtClean="0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5C9823B-539F-204C-B311-7358641D6E76}" type="slidenum">
              <a:rPr lang="en-US" altLang="x-none" sz="1200"/>
              <a:pPr/>
              <a:t>17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1680654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lvl="2" indent="-171450">
              <a:buFontTx/>
              <a:buChar char="-"/>
              <a:defRPr/>
            </a:pPr>
            <a:endParaRPr lang="en-US" dirty="0" smtClean="0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5C9823B-539F-204C-B311-7358641D6E76}" type="slidenum">
              <a:rPr lang="en-US" altLang="x-none" sz="1200"/>
              <a:pPr/>
              <a:t>18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925968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lvl="2" indent="-171450">
              <a:buFontTx/>
              <a:buChar char="-"/>
              <a:defRPr/>
            </a:pPr>
            <a:endParaRPr lang="en-US" dirty="0" smtClean="0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5C9823B-539F-204C-B311-7358641D6E76}" type="slidenum">
              <a:rPr lang="en-US" altLang="x-none" sz="1200"/>
              <a:pPr/>
              <a:t>19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1300229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Unified University:</a:t>
            </a:r>
            <a:r>
              <a:rPr lang="en-US" baseline="0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President </a:t>
            </a:r>
            <a:r>
              <a:rPr lang="en-US" baseline="0" dirty="0" err="1" smtClean="0"/>
              <a:t>Salovey</a:t>
            </a:r>
            <a:r>
              <a:rPr lang="en-US" baseline="0" dirty="0" smtClean="0"/>
              <a:t> has said on multiple occasions that one of our goals is to be a more unified, more innovative, more accessible, and generally more excellent Yale.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university calendar presents an opportunity for us to be a part of the President’s vision.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 unified calendar allows both the Yale community and community at large to view all events occurring on campus in a single location.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 unified calendar can also provide a unified hub for facilities and public safety where they may have one place to go to know everything taking place on campus.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="1" baseline="0" dirty="0" smtClean="0"/>
              <a:t>Search: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One of the great fixes is a fully functional and powerful search ability.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="1" baseline="0" dirty="0" smtClean="0"/>
              <a:t>Unstable Architecture: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Recurring outages and problems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Slow administrative experience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Can be attributed to an outdated system and infrastructure architecture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="1" dirty="0" smtClean="0"/>
              <a:t>Inability</a:t>
            </a:r>
            <a:r>
              <a:rPr lang="en-US" b="1" baseline="0" dirty="0" smtClean="0"/>
              <a:t> to Update: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One of the primary issues preventing</a:t>
            </a:r>
            <a:r>
              <a:rPr lang="en-US" baseline="0" dirty="0" smtClean="0"/>
              <a:t> updating includes the array of calendar suites.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Condensing to a single calendar website allows us to upgrade to the most recent release.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use of newer technology will allow us to fix many problems plaguing the Bedework system and leverage exciting new features.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It also gives us the opportunity to upgrade the overall system to improve stability.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C0FF09-291E-354A-9ABF-31908A3DE1F0}" type="slidenum">
              <a:rPr lang="en-US" altLang="x-none" smtClean="0"/>
              <a:pPr>
                <a:defRPr/>
              </a:pPr>
              <a:t>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18502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 dirty="0">
              <a:ea typeface="ＭＳ Ｐゴシック" charset="-128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6240E8C-736E-BE4B-AC89-CEA79ED4D92B}" type="slidenum">
              <a:rPr lang="en-US" altLang="x-none" sz="1200"/>
              <a:pPr/>
              <a:t>20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957592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dirty="0" smtClean="0">
                <a:ea typeface="PT Sans Caption" charset="-52"/>
                <a:cs typeface="PT Sans Caption" charset="-52"/>
              </a:rPr>
              <a:t>One Calendar</a:t>
            </a:r>
            <a:r>
              <a:rPr lang="en-US" b="1" dirty="0" smtClean="0">
                <a:ea typeface="PT Sans Caption" charset="-52"/>
                <a:cs typeface="PT Sans Caption" charset="-52"/>
              </a:rPr>
              <a:t>:</a:t>
            </a:r>
          </a:p>
          <a:p>
            <a:pPr marL="171450" indent="-171450">
              <a:buFontTx/>
              <a:buChar char="-"/>
              <a:defRPr/>
            </a:pPr>
            <a:r>
              <a:rPr lang="en-US" i="1" dirty="0" smtClean="0"/>
              <a:t>Improved event exposure</a:t>
            </a:r>
          </a:p>
          <a:p>
            <a:pPr marL="628650" lvl="1" indent="-171450">
              <a:buFontTx/>
              <a:buChar char="-"/>
              <a:defRPr/>
            </a:pPr>
            <a:r>
              <a:rPr lang="en-US" dirty="0" smtClean="0"/>
              <a:t>Broader audience</a:t>
            </a:r>
            <a:endParaRPr lang="en-US" baseline="0" dirty="0" smtClean="0"/>
          </a:p>
          <a:p>
            <a:pPr marL="628650" lvl="1" indent="-171450">
              <a:buFontTx/>
              <a:buChar char="-"/>
              <a:defRPr/>
            </a:pPr>
            <a:r>
              <a:rPr lang="en-US" dirty="0" smtClean="0"/>
              <a:t>Users can go to one place</a:t>
            </a:r>
            <a:r>
              <a:rPr lang="en-US" baseline="0" dirty="0" smtClean="0"/>
              <a:t> to see everything that’s taking place on campus.</a:t>
            </a:r>
          </a:p>
          <a:p>
            <a:pPr marL="1085850" lvl="2" indent="-171450">
              <a:buFontTx/>
              <a:buChar char="-"/>
              <a:defRPr/>
            </a:pPr>
            <a:r>
              <a:rPr lang="en-US" baseline="0" dirty="0" smtClean="0"/>
              <a:t>Family, visiting guests/speakers/performers, general public, Yale community</a:t>
            </a:r>
            <a:endParaRPr lang="en-US" b="1" dirty="0" smtClean="0">
              <a:ea typeface="PT Sans Caption" charset="-52"/>
              <a:cs typeface="PT Sans Caption" charset="-52"/>
            </a:endParaRPr>
          </a:p>
          <a:p>
            <a:pPr marL="171450" indent="-171450">
              <a:buFontTx/>
              <a:buChar char="-"/>
              <a:defRPr/>
            </a:pPr>
            <a:r>
              <a:rPr lang="en-US" i="1" dirty="0" smtClean="0"/>
              <a:t>Unified Event Hub</a:t>
            </a:r>
            <a:r>
              <a:rPr lang="en-US" i="1" baseline="0" dirty="0" smtClean="0"/>
              <a:t>, all events in one place</a:t>
            </a:r>
          </a:p>
          <a:p>
            <a:pPr marL="628650" lvl="1" indent="-171450">
              <a:buFontTx/>
              <a:buChar char="-"/>
              <a:defRPr/>
            </a:pPr>
            <a:r>
              <a:rPr lang="en-US" baseline="0" dirty="0" smtClean="0"/>
              <a:t>Improving experience for the Yale Community, Facilities, Public Safety, and General Public (and certainly others as well)</a:t>
            </a:r>
            <a:endParaRPr lang="en-US" dirty="0" smtClean="0"/>
          </a:p>
          <a:p>
            <a:pPr marL="171450" indent="-171450">
              <a:buFontTx/>
              <a:buChar char="-"/>
              <a:defRPr/>
            </a:pPr>
            <a:r>
              <a:rPr lang="en-US" i="1" dirty="0" smtClean="0"/>
              <a:t>Improved user-experience</a:t>
            </a:r>
          </a:p>
          <a:p>
            <a:pPr marL="628650" lvl="1" indent="-171450">
              <a:buFontTx/>
              <a:buChar char="-"/>
              <a:defRPr/>
            </a:pPr>
            <a:r>
              <a:rPr lang="en-US" dirty="0" smtClean="0"/>
              <a:t>One</a:t>
            </a:r>
            <a:r>
              <a:rPr lang="en-US" baseline="0" dirty="0" smtClean="0"/>
              <a:t> place for people to go.</a:t>
            </a:r>
          </a:p>
          <a:p>
            <a:pPr marL="628650" lvl="1" indent="-171450">
              <a:buFontTx/>
              <a:buChar char="-"/>
              <a:defRPr/>
            </a:pPr>
            <a:r>
              <a:rPr lang="en-US" baseline="0" dirty="0" smtClean="0"/>
              <a:t>Unfamiliar/new users don’t have to know which specific calendar or website holds related events.</a:t>
            </a:r>
            <a:endParaRPr lang="en-US" dirty="0" smtClean="0"/>
          </a:p>
          <a:p>
            <a:pPr marL="171450" indent="-171450">
              <a:buFontTx/>
              <a:buChar char="-"/>
            </a:pPr>
            <a:endParaRPr lang="en-US" b="0" i="1" dirty="0" smtClean="0"/>
          </a:p>
          <a:p>
            <a:pPr marL="171450" indent="-171450">
              <a:buFontTx/>
              <a:buChar char="-"/>
            </a:pPr>
            <a:r>
              <a:rPr lang="en-US" b="0" i="1" dirty="0" smtClean="0"/>
              <a:t>Unified University:</a:t>
            </a:r>
            <a:r>
              <a:rPr lang="en-US" b="0" i="1" baseline="0" dirty="0" smtClean="0"/>
              <a:t> 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baseline="0" dirty="0" smtClean="0">
                <a:ea typeface="PT Sans Caption" charset="-52"/>
                <a:cs typeface="PT Sans Caption" charset="-52"/>
              </a:rPr>
              <a:t>University calendar will move us in the direction of the vision and provide a unified hub for events at Yale (own it)</a:t>
            </a:r>
            <a:endParaRPr lang="en-US" b="0" i="1" baseline="0" dirty="0" smtClean="0"/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President </a:t>
            </a:r>
            <a:r>
              <a:rPr lang="en-US" baseline="0" dirty="0" err="1" smtClean="0"/>
              <a:t>Salovey</a:t>
            </a:r>
            <a:r>
              <a:rPr lang="en-US" baseline="0" dirty="0" smtClean="0"/>
              <a:t> has said on multiple occasions that one of our goals is to be a more unified, more innovative, more accessible, and generally more excellent Yale.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 unified calendar allows both the Yale community and community at large to view all events occurring on campus in a single location.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 unified calendar can also provide a unified hub for facilities and public safety where they may have one place to go to know everything taking place on campus.</a:t>
            </a:r>
          </a:p>
          <a:p>
            <a:pPr marL="171450" indent="-171450">
              <a:buFontTx/>
              <a:buChar char="-"/>
              <a:defRPr/>
            </a:pPr>
            <a:endParaRPr lang="en-US" baseline="0" dirty="0" smtClean="0">
              <a:ea typeface="PT Sans Caption" charset="-52"/>
              <a:cs typeface="PT Sans Caption" charset="-52"/>
            </a:endParaRPr>
          </a:p>
          <a:p>
            <a:pPr marL="171450" indent="-171450">
              <a:buFontTx/>
              <a:buChar char="-"/>
              <a:defRPr/>
            </a:pPr>
            <a:endParaRPr lang="en-US" baseline="0" dirty="0" smtClean="0">
              <a:ea typeface="PT Sans Caption" charset="-52"/>
              <a:cs typeface="PT Sans Caption" charset="-52"/>
            </a:endParaRPr>
          </a:p>
          <a:p>
            <a:pPr marL="0" indent="0">
              <a:buFontTx/>
              <a:buNone/>
              <a:defRPr/>
            </a:pPr>
            <a:r>
              <a:rPr lang="en-US" b="1" dirty="0" smtClean="0">
                <a:ea typeface="PT Sans Caption" charset="-52"/>
                <a:cs typeface="PT Sans Caption" charset="-52"/>
              </a:rPr>
              <a:t>Global</a:t>
            </a:r>
            <a:r>
              <a:rPr lang="en-US" b="1" baseline="0" dirty="0" smtClean="0">
                <a:ea typeface="PT Sans Caption" charset="-52"/>
                <a:cs typeface="PT Sans Caption" charset="-52"/>
              </a:rPr>
              <a:t> Tagging Structure:</a:t>
            </a:r>
            <a:endParaRPr lang="en-US" b="1" dirty="0" smtClean="0">
              <a:ea typeface="PT Sans Caption" charset="-52"/>
              <a:cs typeface="PT Sans Caption" charset="-52"/>
            </a:endParaRP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Moving</a:t>
            </a:r>
            <a:r>
              <a:rPr lang="en-US" baseline="0" dirty="0" smtClean="0"/>
              <a:t> to a tagging structure that can be shared globally throughout the system.</a:t>
            </a:r>
          </a:p>
          <a:p>
            <a:pPr marL="171450" indent="-171450">
              <a:buFontTx/>
              <a:buChar char="-"/>
              <a:defRPr/>
            </a:pPr>
            <a:r>
              <a:rPr lang="en-US" baseline="0" dirty="0" smtClean="0"/>
              <a:t>Hopefully, tags better understood by a typical user.</a:t>
            </a:r>
            <a:endParaRPr lang="en-US" b="1" dirty="0" smtClean="0">
              <a:ea typeface="PT Sans Caption" charset="-52"/>
              <a:cs typeface="PT Sans Caption" charset="-52"/>
            </a:endParaRPr>
          </a:p>
          <a:p>
            <a:pPr marL="171450" indent="-171450">
              <a:buFontTx/>
              <a:buChar char="-"/>
              <a:defRPr/>
            </a:pPr>
            <a:r>
              <a:rPr lang="en-US" baseline="0" dirty="0" smtClean="0">
                <a:ea typeface="PT Sans Caption" charset="-52"/>
                <a:cs typeface="PT Sans Caption" charset="-52"/>
              </a:rPr>
              <a:t>Each calendar group will have their own filter.</a:t>
            </a:r>
          </a:p>
          <a:p>
            <a:pPr marL="171450" indent="-171450">
              <a:buFontTx/>
              <a:buChar char="-"/>
              <a:defRPr/>
            </a:pPr>
            <a:r>
              <a:rPr lang="en-US" baseline="0" dirty="0" smtClean="0">
                <a:ea typeface="PT Sans Caption" charset="-52"/>
                <a:cs typeface="PT Sans Caption" charset="-52"/>
              </a:rPr>
              <a:t>Users can choose to view events from a single calendar group.</a:t>
            </a:r>
          </a:p>
          <a:p>
            <a:pPr marL="0" indent="0">
              <a:buFontTx/>
              <a:buNone/>
              <a:defRPr/>
            </a:pPr>
            <a:endParaRPr lang="en-US" dirty="0" smtClean="0">
              <a:ea typeface="PT Sans Caption" charset="-52"/>
              <a:cs typeface="PT Sans Caption" charset="-52"/>
            </a:endParaRPr>
          </a:p>
          <a:p>
            <a:pPr>
              <a:defRPr/>
            </a:pPr>
            <a:r>
              <a:rPr lang="en-US" b="1" dirty="0" smtClean="0"/>
              <a:t>Easier Sharing/Cross-Publishing: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Essentially will become cross calendar</a:t>
            </a:r>
            <a:r>
              <a:rPr lang="en-US" baseline="0" dirty="0" smtClean="0"/>
              <a:t> tagging, so an event will be displayed for both calendars.</a:t>
            </a:r>
          </a:p>
          <a:p>
            <a:pPr marL="0" indent="0">
              <a:buFontTx/>
              <a:buNone/>
              <a:defRPr/>
            </a:pPr>
            <a:endParaRPr lang="en-US" dirty="0" smtClean="0">
              <a:ea typeface="PT Sans Caption" charset="-52"/>
              <a:cs typeface="PT Sans Caption" charset="-52"/>
            </a:endParaRPr>
          </a:p>
          <a:p>
            <a:pPr marL="0" indent="0">
              <a:buFontTx/>
              <a:buNone/>
              <a:defRPr/>
            </a:pPr>
            <a:endParaRPr lang="en-US" dirty="0" smtClean="0">
              <a:ea typeface="PT Sans Caption" charset="-52"/>
              <a:cs typeface="PT Sans Caption" charset="-52"/>
            </a:endParaRPr>
          </a:p>
          <a:p>
            <a:pPr marL="0" indent="0">
              <a:buFontTx/>
              <a:buNone/>
              <a:defRPr/>
            </a:pPr>
            <a:endParaRPr lang="en-US" dirty="0" smtClean="0">
              <a:ea typeface="PT Sans Caption" charset="-52"/>
              <a:cs typeface="PT Sans Caption" charset="-52"/>
            </a:endParaRPr>
          </a:p>
          <a:p>
            <a:pPr marL="0" indent="0">
              <a:buFontTx/>
              <a:buNone/>
              <a:defRPr/>
            </a:pPr>
            <a:r>
              <a:rPr lang="en-US" b="1" dirty="0" smtClean="0">
                <a:ea typeface="PT Sans Caption" charset="-52"/>
                <a:cs typeface="PT Sans Caption" charset="-52"/>
              </a:rPr>
              <a:t>OPAC: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>
                <a:ea typeface="PT Sans Caption" charset="-52"/>
                <a:cs typeface="PT Sans Caption" charset="-52"/>
              </a:rPr>
              <a:t>Public facing outlet of the university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>
                <a:ea typeface="PT Sans Caption" charset="-52"/>
                <a:cs typeface="PT Sans Caption" charset="-52"/>
              </a:rPr>
              <a:t>S</a:t>
            </a:r>
            <a:r>
              <a:rPr lang="en-US" baseline="0" dirty="0" smtClean="0">
                <a:ea typeface="PT Sans Caption" charset="-52"/>
                <a:cs typeface="PT Sans Caption" charset="-52"/>
              </a:rPr>
              <a:t>tyle, or look-and-feel, of the new public view will be designed and maintained by OPAC.</a:t>
            </a:r>
          </a:p>
          <a:p>
            <a:pPr marL="0" indent="0">
              <a:buFontTx/>
              <a:buNone/>
              <a:defRPr/>
            </a:pPr>
            <a:endParaRPr lang="en-US" dirty="0" smtClean="0">
              <a:ea typeface="PT Sans Caption" charset="-52"/>
              <a:cs typeface="PT Sans Caption" charset="-52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70E9952-73A2-4446-96E7-0DAAA9470E52}" type="slidenum">
              <a:rPr lang="en-US" altLang="x-none" sz="1200"/>
              <a:pPr/>
              <a:t>3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dirty="0" smtClean="0">
                <a:ea typeface="PT Sans Caption" charset="-52"/>
                <a:cs typeface="PT Sans Caption" charset="-52"/>
              </a:rPr>
              <a:t>Filtering and Search:</a:t>
            </a:r>
          </a:p>
          <a:p>
            <a:pPr marL="171450" indent="-171450">
              <a:buFontTx/>
              <a:buChar char="-"/>
              <a:defRPr/>
            </a:pPr>
            <a:r>
              <a:rPr lang="en-US" baseline="0" dirty="0" smtClean="0">
                <a:ea typeface="PT Sans Caption" charset="-52"/>
                <a:cs typeface="PT Sans Caption" charset="-52"/>
              </a:rPr>
              <a:t>Each calendar group will have their own filter.</a:t>
            </a:r>
          </a:p>
          <a:p>
            <a:pPr marL="171450" indent="-171450">
              <a:buFontTx/>
              <a:buChar char="-"/>
              <a:defRPr/>
            </a:pPr>
            <a:r>
              <a:rPr lang="en-US" baseline="0" dirty="0" smtClean="0">
                <a:ea typeface="PT Sans Caption" charset="-52"/>
                <a:cs typeface="PT Sans Caption" charset="-52"/>
              </a:rPr>
              <a:t>Users can choose to view events from a single calendar group.</a:t>
            </a:r>
          </a:p>
          <a:p>
            <a:pPr marL="171450" indent="-171450">
              <a:buFontTx/>
              <a:buChar char="-"/>
              <a:defRPr/>
            </a:pPr>
            <a:r>
              <a:rPr lang="en-US" baseline="0" dirty="0" smtClean="0">
                <a:ea typeface="PT Sans Caption" charset="-52"/>
                <a:cs typeface="PT Sans Caption" charset="-52"/>
              </a:rPr>
              <a:t>With buildable filters and a search filter, makes for a very robust user experience.</a:t>
            </a:r>
          </a:p>
          <a:p>
            <a:pPr marL="171450" indent="-171450">
              <a:buFontTx/>
              <a:buChar char="-"/>
              <a:defRPr/>
            </a:pPr>
            <a:r>
              <a:rPr lang="en-US" baseline="0" dirty="0" smtClean="0">
                <a:ea typeface="PT Sans Caption" charset="-52"/>
                <a:cs typeface="PT Sans Caption" charset="-52"/>
              </a:rPr>
              <a:t>Search acts as a filter, further refining the event list.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1" dirty="0" smtClean="0"/>
              <a:t>Registration:</a:t>
            </a:r>
          </a:p>
          <a:p>
            <a:pPr marL="171450" indent="-171450">
              <a:buFontTx/>
              <a:buChar char="-"/>
              <a:defRPr/>
            </a:pPr>
            <a:r>
              <a:rPr lang="en-US" baseline="0" dirty="0" smtClean="0"/>
              <a:t>The Shared Application Services/Calendar and Event Management team has often fielded requests about registration software for free events.</a:t>
            </a:r>
          </a:p>
          <a:p>
            <a:pPr marL="171450" indent="-171450">
              <a:buFontTx/>
              <a:buChar char="-"/>
              <a:defRPr/>
            </a:pPr>
            <a:r>
              <a:rPr lang="en-US" baseline="0" dirty="0" smtClean="0"/>
              <a:t>Following the upgrade, Bedework will allow for configuring an event to require registration.</a:t>
            </a:r>
          </a:p>
          <a:p>
            <a:pPr marL="171450" indent="-171450">
              <a:buFontTx/>
              <a:buChar char="-"/>
              <a:defRPr/>
            </a:pPr>
            <a:r>
              <a:rPr lang="en-US" baseline="0" dirty="0" smtClean="0"/>
              <a:t>Allows for setting a max number of registrations.</a:t>
            </a:r>
          </a:p>
          <a:p>
            <a:pPr marL="171450" indent="-171450">
              <a:buFontTx/>
              <a:buChar char="-"/>
              <a:defRPr/>
            </a:pPr>
            <a:r>
              <a:rPr lang="en-US" baseline="0" dirty="0" smtClean="0"/>
              <a:t>Users create an account to manage their registrations.</a:t>
            </a:r>
          </a:p>
          <a:p>
            <a:pPr marL="171450" indent="-171450">
              <a:buFontTx/>
              <a:buChar char="-"/>
              <a:defRPr/>
            </a:pPr>
            <a:r>
              <a:rPr lang="en-US" baseline="0" dirty="0" smtClean="0"/>
              <a:t>Waitlist capabilities allows for dropped registrations.</a:t>
            </a:r>
          </a:p>
          <a:p>
            <a:pPr>
              <a:defRPr/>
            </a:pPr>
            <a:endParaRPr lang="en-US" dirty="0" smtClean="0"/>
          </a:p>
          <a:p>
            <a:pPr marL="171450" indent="-171450">
              <a:buFontTx/>
              <a:buChar char="-"/>
              <a:defRPr/>
            </a:pPr>
            <a:endParaRPr lang="en-US" dirty="0" smtClean="0">
              <a:ea typeface="PT Sans Caption" charset="-52"/>
              <a:cs typeface="PT Sans Caption" charset="-52"/>
            </a:endParaRPr>
          </a:p>
          <a:p>
            <a:pPr marL="0" indent="0">
              <a:buFontTx/>
              <a:buNone/>
              <a:defRPr/>
            </a:pPr>
            <a:r>
              <a:rPr lang="en-US" b="1" dirty="0" smtClean="0">
                <a:ea typeface="PT Sans Caption" charset="-52"/>
                <a:cs typeface="PT Sans Caption" charset="-52"/>
              </a:rPr>
              <a:t>One Public Calendar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>
                <a:ea typeface="PT Sans Caption" charset="-52"/>
                <a:cs typeface="PT Sans Caption" charset="-52"/>
              </a:rPr>
              <a:t>Public facing outlet of the university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>
                <a:ea typeface="PT Sans Caption" charset="-52"/>
                <a:cs typeface="PT Sans Caption" charset="-52"/>
              </a:rPr>
              <a:t>S</a:t>
            </a:r>
            <a:r>
              <a:rPr lang="en-US" baseline="0" dirty="0" smtClean="0">
                <a:ea typeface="PT Sans Caption" charset="-52"/>
                <a:cs typeface="PT Sans Caption" charset="-52"/>
              </a:rPr>
              <a:t>tyle, or look-and-feel, of the new public view will be designed and maintained by OPAC.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>
                <a:ea typeface="PT Sans Caption" charset="-52"/>
                <a:cs typeface="PT Sans Caption" charset="-52"/>
              </a:rPr>
              <a:t>As</a:t>
            </a:r>
            <a:r>
              <a:rPr lang="en-US" baseline="0" dirty="0" smtClean="0">
                <a:ea typeface="PT Sans Caption" charset="-52"/>
                <a:cs typeface="PT Sans Caption" charset="-52"/>
              </a:rPr>
              <a:t> implied by a unified calendar, individual calendar views / lists / pages / websites (i.e., </a:t>
            </a:r>
            <a:r>
              <a:rPr lang="en-US" baseline="0" dirty="0" err="1" smtClean="0">
                <a:ea typeface="PT Sans Caption" charset="-52"/>
                <a:cs typeface="PT Sans Caption" charset="-52"/>
              </a:rPr>
              <a:t>calendar.yale.edu</a:t>
            </a:r>
            <a:r>
              <a:rPr lang="en-US" baseline="0" dirty="0" smtClean="0">
                <a:ea typeface="PT Sans Caption" charset="-52"/>
                <a:cs typeface="PT Sans Caption" charset="-52"/>
              </a:rPr>
              <a:t>/</a:t>
            </a:r>
            <a:r>
              <a:rPr lang="en-US" baseline="0" dirty="0" err="1" smtClean="0">
                <a:ea typeface="PT Sans Caption" charset="-52"/>
                <a:cs typeface="PT Sans Caption" charset="-52"/>
              </a:rPr>
              <a:t>cal</a:t>
            </a:r>
            <a:r>
              <a:rPr lang="en-US" baseline="0" dirty="0" smtClean="0">
                <a:ea typeface="PT Sans Caption" charset="-52"/>
                <a:cs typeface="PT Sans Caption" charset="-52"/>
              </a:rPr>
              <a:t>/</a:t>
            </a:r>
            <a:r>
              <a:rPr lang="is-IS" baseline="0" dirty="0" smtClean="0">
                <a:ea typeface="PT Sans Caption" charset="-52"/>
                <a:cs typeface="PT Sans Caption" charset="-52"/>
              </a:rPr>
              <a:t>…) are going away.</a:t>
            </a:r>
            <a:endParaRPr lang="en-US" dirty="0" smtClean="0">
              <a:ea typeface="PT Sans Caption" charset="-52"/>
              <a:cs typeface="PT Sans Caption" charset="-52"/>
            </a:endParaRP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>
                <a:ea typeface="PT Sans Caption" charset="-52"/>
                <a:cs typeface="PT Sans Caption" charset="-52"/>
              </a:rPr>
              <a:t>For those interested in maintaining</a:t>
            </a:r>
            <a:r>
              <a:rPr lang="en-US" baseline="0" dirty="0" smtClean="0">
                <a:ea typeface="PT Sans Caption" charset="-52"/>
                <a:cs typeface="PT Sans Caption" charset="-52"/>
              </a:rPr>
              <a:t> a custom calendar ‘skin’, who also have a </a:t>
            </a:r>
            <a:r>
              <a:rPr lang="en-US" baseline="0" dirty="0" err="1" smtClean="0">
                <a:ea typeface="PT Sans Caption" charset="-52"/>
                <a:cs typeface="PT Sans Caption" charset="-52"/>
              </a:rPr>
              <a:t>YaleSites</a:t>
            </a:r>
            <a:r>
              <a:rPr lang="en-US" baseline="0" dirty="0" smtClean="0">
                <a:ea typeface="PT Sans Caption" charset="-52"/>
                <a:cs typeface="PT Sans Caption" charset="-52"/>
              </a:rPr>
              <a:t> website, a calendar can be customized to match your theme and consume calendar events from Bedework.</a:t>
            </a:r>
          </a:p>
          <a:p>
            <a:pPr marL="171450" indent="-171450">
              <a:buFontTx/>
              <a:buChar char="-"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5C9823B-539F-204C-B311-7358641D6E76}" type="slidenum">
              <a:rPr lang="en-US" altLang="x-none" sz="1200"/>
              <a:pPr/>
              <a:t>4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 b="1" dirty="0" smtClean="0">
                <a:ea typeface="ＭＳ Ｐゴシック" charset="-128"/>
              </a:rPr>
              <a:t>API:</a:t>
            </a:r>
          </a:p>
          <a:p>
            <a:pPr marL="171450" indent="-171450">
              <a:buFontTx/>
              <a:buChar char="-"/>
            </a:pPr>
            <a:r>
              <a:rPr lang="en-US" altLang="x-none" dirty="0" smtClean="0">
                <a:ea typeface="ＭＳ Ｐゴシック" charset="-128"/>
              </a:rPr>
              <a:t>Mentioned this</a:t>
            </a:r>
            <a:r>
              <a:rPr lang="en-US" altLang="x-none" baseline="0" dirty="0" smtClean="0">
                <a:ea typeface="ＭＳ Ｐゴシック" charset="-128"/>
              </a:rPr>
              <a:t> API quite a bit.</a:t>
            </a:r>
          </a:p>
          <a:p>
            <a:pPr marL="171450" indent="-171450">
              <a:buFontTx/>
              <a:buChar char="-"/>
            </a:pPr>
            <a:r>
              <a:rPr lang="en-US" altLang="x-none" baseline="0" dirty="0" smtClean="0">
                <a:ea typeface="ＭＳ Ｐゴシック" charset="-128"/>
              </a:rPr>
              <a:t>Definition</a:t>
            </a:r>
          </a:p>
          <a:p>
            <a:pPr marL="171450" indent="-171450">
              <a:buFontTx/>
              <a:buChar char="-"/>
            </a:pPr>
            <a:r>
              <a:rPr lang="en-US" altLang="x-none" baseline="0" dirty="0" smtClean="0">
                <a:ea typeface="ＭＳ Ｐゴシック" charset="-128"/>
              </a:rPr>
              <a:t>Basically, in our case, it’s a specific set of commands that allows an application to request data or information.</a:t>
            </a:r>
          </a:p>
          <a:p>
            <a:pPr marL="628650" lvl="1" indent="-171450">
              <a:buFontTx/>
              <a:buChar char="-"/>
            </a:pPr>
            <a:r>
              <a:rPr lang="en-US" altLang="x-none" baseline="0" dirty="0" smtClean="0">
                <a:ea typeface="ＭＳ Ｐゴシック" charset="-128"/>
              </a:rPr>
              <a:t>i.e., a filtered list of events and their fields, a list of calendar tags, a list of calendar groups, etc.</a:t>
            </a:r>
          </a:p>
          <a:p>
            <a:pPr marL="0" lvl="0" indent="0">
              <a:buFontTx/>
              <a:buNone/>
            </a:pPr>
            <a:endParaRPr lang="en-US" altLang="x-none" baseline="0" dirty="0" smtClean="0">
              <a:ea typeface="ＭＳ Ｐゴシック" charset="-128"/>
            </a:endParaRPr>
          </a:p>
          <a:p>
            <a:pPr marL="0" lvl="0" indent="0">
              <a:buFontTx/>
              <a:buNone/>
            </a:pPr>
            <a:r>
              <a:rPr lang="en-US" altLang="x-none" b="1" baseline="0" dirty="0" smtClean="0">
                <a:ea typeface="ＭＳ Ｐゴシック" charset="-128"/>
              </a:rPr>
              <a:t>Feed Consumption:</a:t>
            </a:r>
          </a:p>
          <a:p>
            <a:pPr marL="171450" lvl="0" indent="-171450">
              <a:buFontTx/>
              <a:buChar char="-"/>
            </a:pPr>
            <a:r>
              <a:rPr lang="en-US" altLang="x-none" baseline="0" dirty="0" smtClean="0">
                <a:ea typeface="ＭＳ Ｐゴシック" charset="-128"/>
              </a:rPr>
              <a:t>Within Central IT, there is a movement towards making data available through similar mechanisms and </a:t>
            </a:r>
            <a:r>
              <a:rPr lang="en-US" altLang="x-none" baseline="0" dirty="0" err="1" smtClean="0">
                <a:ea typeface="ＭＳ Ｐゴシック" charset="-128"/>
              </a:rPr>
              <a:t>programmatical</a:t>
            </a:r>
            <a:r>
              <a:rPr lang="en-US" altLang="x-none" baseline="0" dirty="0" smtClean="0">
                <a:ea typeface="ＭＳ Ｐゴシック" charset="-128"/>
              </a:rPr>
              <a:t> calls.</a:t>
            </a:r>
          </a:p>
          <a:p>
            <a:pPr marL="628650" lvl="1" indent="-171450">
              <a:buFontTx/>
              <a:buChar char="-"/>
            </a:pPr>
            <a:r>
              <a:rPr lang="en-US" altLang="x-none" baseline="0" dirty="0" smtClean="0">
                <a:ea typeface="ＭＳ Ｐゴシック" charset="-128"/>
              </a:rPr>
              <a:t>Allows for better support, improved data structure, and consumption metrics.</a:t>
            </a:r>
          </a:p>
          <a:p>
            <a:pPr marL="628650" lvl="1" indent="-171450">
              <a:buFontTx/>
              <a:buChar char="-"/>
            </a:pPr>
            <a:r>
              <a:rPr lang="en-US" altLang="x-none" baseline="0" dirty="0" err="1" smtClean="0">
                <a:ea typeface="ＭＳ Ｐゴシック" charset="-128"/>
              </a:rPr>
              <a:t>PeopleHub</a:t>
            </a:r>
            <a:endParaRPr lang="en-US" altLang="x-none" baseline="0" dirty="0" smtClean="0">
              <a:ea typeface="ＭＳ Ｐゴシック" charset="-128"/>
            </a:endParaRPr>
          </a:p>
          <a:p>
            <a:pPr marL="0" lvl="0" indent="0">
              <a:buFontTx/>
              <a:buNone/>
            </a:pPr>
            <a:endParaRPr lang="en-US" altLang="x-none" baseline="0" dirty="0" smtClean="0">
              <a:ea typeface="ＭＳ Ｐゴシック" charset="-128"/>
            </a:endParaRPr>
          </a:p>
          <a:p>
            <a:pPr marL="0" lvl="0" indent="0">
              <a:buFontTx/>
              <a:buNone/>
            </a:pPr>
            <a:r>
              <a:rPr lang="en-US" altLang="x-none" baseline="0" dirty="0" err="1" smtClean="0">
                <a:ea typeface="ＭＳ Ｐゴシック" charset="-128"/>
              </a:rPr>
              <a:t>YaleSites</a:t>
            </a:r>
            <a:r>
              <a:rPr lang="en-US" altLang="x-none" baseline="0" dirty="0" smtClean="0">
                <a:ea typeface="ＭＳ Ｐゴシック" charset="-128"/>
              </a:rPr>
              <a:t> Module:</a:t>
            </a:r>
          </a:p>
          <a:p>
            <a:pPr marL="171450" lvl="0" indent="-171450">
              <a:buFontTx/>
              <a:buChar char="-"/>
            </a:pPr>
            <a:r>
              <a:rPr lang="en-US" altLang="x-none" baseline="0" dirty="0" smtClean="0">
                <a:ea typeface="ＭＳ Ｐゴシック" charset="-128"/>
              </a:rPr>
              <a:t>Developing a new </a:t>
            </a:r>
            <a:r>
              <a:rPr lang="en-US" altLang="x-none" baseline="0" dirty="0" err="1" smtClean="0">
                <a:ea typeface="ＭＳ Ｐゴシック" charset="-128"/>
              </a:rPr>
              <a:t>YaleSites</a:t>
            </a:r>
            <a:r>
              <a:rPr lang="en-US" altLang="x-none" baseline="0" dirty="0" smtClean="0">
                <a:ea typeface="ＭＳ Ｐゴシック" charset="-128"/>
              </a:rPr>
              <a:t> module that will be similar to the existing Bedework module.</a:t>
            </a:r>
          </a:p>
          <a:p>
            <a:pPr marL="171450" lvl="0" indent="-171450">
              <a:buFontTx/>
              <a:buChar char="-"/>
            </a:pPr>
            <a:r>
              <a:rPr lang="en-US" altLang="x-none" baseline="0" dirty="0" smtClean="0">
                <a:ea typeface="ＭＳ Ｐゴシック" charset="-128"/>
              </a:rPr>
              <a:t>From the administrative perspective, module interaction will remain largely the same.</a:t>
            </a:r>
          </a:p>
          <a:p>
            <a:pPr marL="171450" lvl="0" indent="-171450">
              <a:buFontTx/>
              <a:buChar char="-"/>
            </a:pPr>
            <a:r>
              <a:rPr lang="en-US" altLang="x-none" baseline="0" dirty="0" smtClean="0">
                <a:ea typeface="ＭＳ Ｐゴシック" charset="-128"/>
              </a:rPr>
              <a:t>API key?</a:t>
            </a:r>
            <a:endParaRPr lang="x-none" altLang="x-none" dirty="0">
              <a:ea typeface="ＭＳ Ｐゴシック" charset="-128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6EB9DDA-0E03-BD42-86B7-00676721128F}" type="slidenum">
              <a:rPr lang="en-US" altLang="x-none" sz="1200"/>
              <a:pPr/>
              <a:t>5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176065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 dirty="0">
              <a:ea typeface="ＭＳ Ｐゴシック" charset="-128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6240E8C-736E-BE4B-AC89-CEA79ED4D92B}" type="slidenum">
              <a:rPr lang="en-US" altLang="x-none" sz="1200"/>
              <a:pPr/>
              <a:t>6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lvl="2" indent="-171450">
              <a:buFontTx/>
              <a:buChar char="-"/>
              <a:defRPr/>
            </a:pPr>
            <a:endParaRPr lang="en-US" dirty="0" smtClean="0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5C9823B-539F-204C-B311-7358641D6E76}" type="slidenum">
              <a:rPr lang="en-US" altLang="x-none" sz="1200"/>
              <a:pPr/>
              <a:t>7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2093696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lvl="2" indent="-171450">
              <a:buFontTx/>
              <a:buChar char="-"/>
              <a:defRPr/>
            </a:pPr>
            <a:endParaRPr lang="en-US" dirty="0" smtClean="0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5C9823B-539F-204C-B311-7358641D6E76}" type="slidenum">
              <a:rPr lang="en-US" altLang="x-none" sz="1200"/>
              <a:pPr/>
              <a:t>8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128887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lvl="2" indent="-171450">
              <a:buFontTx/>
              <a:buChar char="-"/>
              <a:defRPr/>
            </a:pPr>
            <a:endParaRPr lang="en-US" dirty="0" smtClean="0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5C9823B-539F-204C-B311-7358641D6E76}" type="slidenum">
              <a:rPr lang="en-US" altLang="x-none" sz="1200"/>
              <a:pPr/>
              <a:t>9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1666702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4068" y="296863"/>
            <a:ext cx="7472731" cy="790575"/>
          </a:xfrm>
          <a:prstGeom prst="rect">
            <a:avLst/>
          </a:prstGeom>
          <a:noFill/>
          <a:ln w="9525">
            <a:solidFill>
              <a:srgbClr val="0B26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altLang="x-none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47674" y="1714644"/>
            <a:ext cx="8239125" cy="437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7608"/>
      </p:ext>
    </p:extLst>
  </p:cSld>
  <p:clrMapOvr>
    <a:masterClrMapping/>
  </p:clrMapOvr>
  <p:transition spd="slow">
    <p:checker dir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362075"/>
          </a:xfrm>
          <a:prstGeom prst="rect">
            <a:avLst/>
          </a:prstGeom>
          <a:solidFill>
            <a:srgbClr val="0B26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mtClean="0">
              <a:solidFill>
                <a:srgbClr val="88B1DE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4438" y="296863"/>
            <a:ext cx="7472362" cy="790575"/>
          </a:xfrm>
          <a:prstGeom prst="rect">
            <a:avLst/>
          </a:prstGeom>
          <a:noFill/>
          <a:ln w="9525">
            <a:solidFill>
              <a:srgbClr val="0B26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pic>
        <p:nvPicPr>
          <p:cNvPr id="1028" name="Picture 1" descr="YaleWHITEtrans.ps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3" y="6357938"/>
            <a:ext cx="80486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58938"/>
            <a:ext cx="8229600" cy="44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pic>
        <p:nvPicPr>
          <p:cNvPr id="1030" name="Picture 6" descr="YaleWhite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296863"/>
            <a:ext cx="75723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>
    <p:checker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4C9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4C9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4C9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4C9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002F59"/>
          </a:solidFill>
          <a:latin typeface="Damascus" charset="-78"/>
          <a:ea typeface="Damascus" charset="-78"/>
          <a:cs typeface="Damascus" charset="-7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Font typeface="Courier New" charset="0"/>
        <a:buChar char="o"/>
        <a:defRPr sz="2400">
          <a:solidFill>
            <a:srgbClr val="002F59"/>
          </a:solidFill>
          <a:latin typeface="Damascus" charset="-78"/>
          <a:ea typeface="Damascus" charset="-78"/>
          <a:cs typeface="Damascus" charset="-7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rgbClr val="002F59"/>
          </a:solidFill>
          <a:latin typeface="Damascus" charset="-78"/>
          <a:ea typeface="Damascus" charset="-78"/>
          <a:cs typeface="Damascus" charset="-78"/>
        </a:defRPr>
      </a:lvl3pPr>
      <a:lvl4pPr marL="1662113" indent="-290513" algn="l" rtl="0" eaLnBrk="0" fontAlgn="base" hangingPunct="0">
        <a:spcBef>
          <a:spcPct val="20000"/>
        </a:spcBef>
        <a:spcAft>
          <a:spcPct val="0"/>
        </a:spcAft>
        <a:buSzPct val="75000"/>
        <a:buFont typeface="AppleSymbols" charset="0"/>
        <a:buChar char="☐"/>
        <a:defRPr sz="2400">
          <a:solidFill>
            <a:srgbClr val="002F59"/>
          </a:solidFill>
          <a:latin typeface="Damascus" charset="-78"/>
          <a:ea typeface="Damascus" charset="-78"/>
          <a:cs typeface="Damascus" charset="-7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charset="2"/>
        <a:buChar char="§"/>
        <a:defRPr sz="2400">
          <a:solidFill>
            <a:srgbClr val="002F59"/>
          </a:solidFill>
          <a:latin typeface="Damascus" charset="-78"/>
          <a:ea typeface="Damascus" charset="-78"/>
          <a:cs typeface="Damascus" charset="-7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004C90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004C90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004C90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004C9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6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0" y="9525"/>
            <a:ext cx="9144000" cy="6858000"/>
          </a:xfrm>
          <a:prstGeom prst="rect">
            <a:avLst/>
          </a:prstGeom>
          <a:solidFill>
            <a:srgbClr val="0B26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1pPr>
            <a:lvl2pPr marL="742950" indent="-285750">
              <a:spcBef>
                <a:spcPct val="20000"/>
              </a:spcBef>
              <a:buSzPct val="100000"/>
              <a:buFont typeface="Courier New" charset="0"/>
              <a:buChar char="o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3pPr>
            <a:lvl4pPr marL="1600200" indent="-228600">
              <a:spcBef>
                <a:spcPct val="20000"/>
              </a:spcBef>
              <a:buSzPct val="75000"/>
              <a:buFont typeface="AppleSymbols" charset="0"/>
              <a:buChar char="☐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9pPr>
          </a:lstStyle>
          <a:p>
            <a:pPr>
              <a:spcBef>
                <a:spcPct val="0"/>
              </a:spcBef>
            </a:pPr>
            <a:endParaRPr lang="x-none" altLang="x-none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685800" y="2192439"/>
            <a:ext cx="77724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1pPr>
            <a:lvl2pPr marL="742950" indent="-285750" defTabSz="457200">
              <a:spcBef>
                <a:spcPct val="20000"/>
              </a:spcBef>
              <a:buSzPct val="100000"/>
              <a:buFont typeface="Courier New" charset="0"/>
              <a:buChar char="o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3pPr>
            <a:lvl4pPr marL="1600200" indent="-228600" defTabSz="457200">
              <a:spcBef>
                <a:spcPct val="20000"/>
              </a:spcBef>
              <a:buSzPct val="75000"/>
              <a:buFont typeface="AppleSymbols" charset="0"/>
              <a:buChar char="☐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4pPr>
            <a:lvl5pPr marL="2057400" indent="-228600" defTabSz="457200">
              <a:spcBef>
                <a:spcPct val="20000"/>
              </a:spcBef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x-none" sz="3600" dirty="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How Visible Are Your Events?</a:t>
            </a:r>
            <a:endParaRPr lang="en-US" altLang="x-none" sz="3600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100" name="Text Placeholder 17"/>
          <p:cNvSpPr txBox="1">
            <a:spLocks/>
          </p:cNvSpPr>
          <p:nvPr/>
        </p:nvSpPr>
        <p:spPr bwMode="auto">
          <a:xfrm>
            <a:off x="1460500" y="4142454"/>
            <a:ext cx="6221413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17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9525" indent="0" algn="ctr">
              <a:lnSpc>
                <a:spcPct val="150000"/>
              </a:lnSpc>
              <a:defRPr/>
            </a:pPr>
            <a:r>
              <a:rPr lang="en-US" altLang="x-none" sz="2000" dirty="0" smtClean="0">
                <a:solidFill>
                  <a:srgbClr val="9FD6F0"/>
                </a:solidFill>
              </a:rPr>
              <a:t>Yale ITS | Shared Application Services</a:t>
            </a:r>
          </a:p>
          <a:p>
            <a:pPr marL="9525" indent="0" algn="ctr">
              <a:lnSpc>
                <a:spcPct val="150000"/>
              </a:lnSpc>
              <a:defRPr/>
            </a:pPr>
            <a:r>
              <a:rPr lang="en-US" altLang="x-none" sz="2000" dirty="0" smtClean="0">
                <a:solidFill>
                  <a:srgbClr val="9FD6F0"/>
                </a:solidFill>
              </a:rPr>
              <a:t>Jeffrey Campbell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000" dirty="0" smtClean="0">
                <a:solidFill>
                  <a:srgbClr val="9FD6F0"/>
                </a:solidFill>
              </a:rPr>
              <a:t>James Tucciarone, III</a:t>
            </a:r>
            <a:endParaRPr lang="en-US" sz="2000" dirty="0"/>
          </a:p>
        </p:txBody>
      </p:sp>
      <p:pic>
        <p:nvPicPr>
          <p:cNvPr id="5125" name="Picture 6" descr="YaleWHITEtrans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795338"/>
            <a:ext cx="136366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669131" y="2811173"/>
            <a:ext cx="77724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1pPr>
            <a:lvl2pPr marL="742950" indent="-285750" defTabSz="457200">
              <a:spcBef>
                <a:spcPct val="20000"/>
              </a:spcBef>
              <a:buSzPct val="100000"/>
              <a:buFont typeface="Courier New" charset="0"/>
              <a:buChar char="o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3pPr>
            <a:lvl4pPr marL="1600200" indent="-228600" defTabSz="457200">
              <a:spcBef>
                <a:spcPct val="20000"/>
              </a:spcBef>
              <a:buSzPct val="75000"/>
              <a:buFont typeface="AppleSymbols" charset="0"/>
              <a:buChar char="☐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4pPr>
            <a:lvl5pPr marL="2057400" indent="-228600" defTabSz="457200">
              <a:spcBef>
                <a:spcPct val="20000"/>
              </a:spcBef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x-none" sz="2800" dirty="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Scheduling and Event Management</a:t>
            </a: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Placeholder 1"/>
          <p:cNvSpPr>
            <a:spLocks noGrp="1"/>
          </p:cNvSpPr>
          <p:nvPr/>
        </p:nvSpPr>
        <p:spPr bwMode="auto">
          <a:xfrm>
            <a:off x="1852613" y="296863"/>
            <a:ext cx="6224587" cy="790575"/>
          </a:xfrm>
          <a:prstGeom prst="rect">
            <a:avLst/>
          </a:prstGeom>
          <a:noFill/>
          <a:ln w="9525">
            <a:solidFill>
              <a:srgbClr val="0B26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1pPr>
            <a:lvl2pPr marL="742950" indent="-285750">
              <a:spcBef>
                <a:spcPct val="20000"/>
              </a:spcBef>
              <a:buSzPct val="100000"/>
              <a:buFont typeface="Courier New" charset="0"/>
              <a:buChar char="o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3pPr>
            <a:lvl4pPr marL="1600200" indent="-228600">
              <a:spcBef>
                <a:spcPct val="20000"/>
              </a:spcBef>
              <a:buSzPct val="75000"/>
              <a:buFont typeface="AppleSymbols" charset="0"/>
              <a:buChar char="☐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x-none" sz="3600" dirty="0" err="1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CrowdCompass</a:t>
            </a:r>
            <a:endParaRPr lang="en-US" altLang="x-none" sz="3600" dirty="0" smtClean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7675" y="1714500"/>
            <a:ext cx="8239125" cy="4375150"/>
          </a:xfrm>
        </p:spPr>
        <p:txBody>
          <a:bodyPr/>
          <a:lstStyle/>
          <a:p>
            <a:pPr marL="292100" indent="-292100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  <a:defRPr/>
            </a:pPr>
            <a:r>
              <a:rPr lang="en-US" altLang="x-none" dirty="0" smtClean="0">
                <a:latin typeface="Arial" charset="0"/>
                <a:ea typeface="Arial" charset="0"/>
                <a:cs typeface="Arial" charset="0"/>
              </a:rPr>
              <a:t>Mobile event management</a:t>
            </a:r>
            <a:endParaRPr lang="en-US" altLang="x-none" dirty="0">
              <a:latin typeface="Arial" charset="0"/>
              <a:ea typeface="Arial" charset="0"/>
              <a:cs typeface="Arial" charset="0"/>
            </a:endParaRPr>
          </a:p>
          <a:p>
            <a:pPr lvl="1" indent="-342900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altLang="x-none" sz="2000" dirty="0" smtClean="0">
                <a:latin typeface="Arial" charset="0"/>
                <a:ea typeface="Arial" charset="0"/>
                <a:cs typeface="Arial" charset="0"/>
              </a:rPr>
              <a:t>Specific or broad events</a:t>
            </a:r>
          </a:p>
          <a:p>
            <a:pPr lvl="1" indent="-342900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altLang="x-none" sz="2000" dirty="0" smtClean="0">
                <a:latin typeface="Arial" charset="0"/>
                <a:ea typeface="Arial" charset="0"/>
                <a:cs typeface="Arial" charset="0"/>
              </a:rPr>
              <a:t>Added to existing Yale app (i.e. Yale Events)</a:t>
            </a:r>
          </a:p>
          <a:p>
            <a:pPr lvl="1" indent="-342900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altLang="x-none" sz="2000" dirty="0" smtClean="0">
                <a:latin typeface="Arial" charset="0"/>
                <a:ea typeface="Arial" charset="0"/>
                <a:cs typeface="Arial" charset="0"/>
              </a:rPr>
              <a:t>iOS, Android, and HTML5</a:t>
            </a:r>
          </a:p>
          <a:p>
            <a:pPr lvl="1" indent="-342900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altLang="x-none" sz="2000" dirty="0" smtClean="0">
                <a:latin typeface="Arial" charset="0"/>
                <a:ea typeface="Arial" charset="0"/>
                <a:cs typeface="Arial" charset="0"/>
              </a:rPr>
              <a:t>Session pages</a:t>
            </a:r>
          </a:p>
          <a:p>
            <a:pPr lvl="1" indent="-342900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altLang="x-none" sz="2000" dirty="0" smtClean="0">
                <a:latin typeface="Arial" charset="0"/>
                <a:ea typeface="Arial" charset="0"/>
                <a:cs typeface="Arial" charset="0"/>
              </a:rPr>
              <a:t>Notifications, attendee messaging, and social integration</a:t>
            </a:r>
          </a:p>
          <a:p>
            <a:pPr lvl="1" indent="-342900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altLang="x-none" sz="2000" dirty="0" smtClean="0">
                <a:latin typeface="Arial" charset="0"/>
                <a:ea typeface="Arial" charset="0"/>
                <a:cs typeface="Arial" charset="0"/>
              </a:rPr>
              <a:t>Maps / Interactive maps</a:t>
            </a:r>
          </a:p>
          <a:p>
            <a:pPr lvl="1" indent="-342900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altLang="x-none" sz="2000" dirty="0" smtClean="0">
                <a:latin typeface="Arial" charset="0"/>
                <a:ea typeface="Arial" charset="0"/>
                <a:cs typeface="Arial" charset="0"/>
              </a:rPr>
              <a:t>Instant updates</a:t>
            </a:r>
          </a:p>
          <a:p>
            <a:pPr lvl="1" indent="-342900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altLang="x-none" sz="2000" dirty="0" err="1" smtClean="0">
                <a:latin typeface="Arial" charset="0"/>
                <a:ea typeface="Arial" charset="0"/>
                <a:cs typeface="Arial" charset="0"/>
              </a:rPr>
              <a:t>Cvent</a:t>
            </a:r>
            <a:r>
              <a:rPr lang="en-US" altLang="x-none" sz="2000" dirty="0" smtClean="0">
                <a:latin typeface="Arial" charset="0"/>
                <a:ea typeface="Arial" charset="0"/>
                <a:cs typeface="Arial" charset="0"/>
              </a:rPr>
              <a:t> integration</a:t>
            </a:r>
          </a:p>
          <a:p>
            <a:pPr lvl="1" indent="-342900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endParaRPr lang="en-US" altLang="x-none" sz="20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243" name="Straight Connector 4"/>
          <p:cNvCxnSpPr>
            <a:cxnSpLocks noChangeShapeType="1"/>
          </p:cNvCxnSpPr>
          <p:nvPr/>
        </p:nvCxnSpPr>
        <p:spPr bwMode="auto">
          <a:xfrm>
            <a:off x="0" y="134937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421" y="1538290"/>
            <a:ext cx="3183119" cy="105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36622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Placeholder 1"/>
          <p:cNvSpPr>
            <a:spLocks noGrp="1"/>
          </p:cNvSpPr>
          <p:nvPr/>
        </p:nvSpPr>
        <p:spPr bwMode="auto">
          <a:xfrm>
            <a:off x="1852613" y="296863"/>
            <a:ext cx="6224587" cy="790575"/>
          </a:xfrm>
          <a:prstGeom prst="rect">
            <a:avLst/>
          </a:prstGeom>
          <a:noFill/>
          <a:ln w="9525">
            <a:solidFill>
              <a:srgbClr val="0B26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1pPr>
            <a:lvl2pPr marL="742950" indent="-285750">
              <a:spcBef>
                <a:spcPct val="20000"/>
              </a:spcBef>
              <a:buSzPct val="100000"/>
              <a:buFont typeface="Courier New" charset="0"/>
              <a:buChar char="o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3pPr>
            <a:lvl4pPr marL="1600200" indent="-228600">
              <a:spcBef>
                <a:spcPct val="20000"/>
              </a:spcBef>
              <a:buSzPct val="75000"/>
              <a:buFont typeface="AppleSymbols" charset="0"/>
              <a:buChar char="☐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x-none" sz="3600" dirty="0" err="1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CrowdCompass</a:t>
            </a:r>
            <a:endParaRPr lang="en-US" altLang="x-none" sz="3600" dirty="0" smtClean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10243" name="Straight Connector 4"/>
          <p:cNvCxnSpPr>
            <a:cxnSpLocks noChangeShapeType="1"/>
          </p:cNvCxnSpPr>
          <p:nvPr/>
        </p:nvCxnSpPr>
        <p:spPr bwMode="auto">
          <a:xfrm>
            <a:off x="0" y="134937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ctangle 6"/>
          <p:cNvSpPr/>
          <p:nvPr/>
        </p:nvSpPr>
        <p:spPr bwMode="auto">
          <a:xfrm>
            <a:off x="0" y="1335086"/>
            <a:ext cx="9144000" cy="5522914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80" y="1335086"/>
            <a:ext cx="3106640" cy="55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616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Placeholder 1"/>
          <p:cNvSpPr>
            <a:spLocks noGrp="1"/>
          </p:cNvSpPr>
          <p:nvPr/>
        </p:nvSpPr>
        <p:spPr bwMode="auto">
          <a:xfrm>
            <a:off x="1852613" y="296863"/>
            <a:ext cx="6224587" cy="790575"/>
          </a:xfrm>
          <a:prstGeom prst="rect">
            <a:avLst/>
          </a:prstGeom>
          <a:noFill/>
          <a:ln w="9525">
            <a:solidFill>
              <a:srgbClr val="0B26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1pPr>
            <a:lvl2pPr marL="742950" indent="-285750">
              <a:spcBef>
                <a:spcPct val="20000"/>
              </a:spcBef>
              <a:buSzPct val="100000"/>
              <a:buFont typeface="Courier New" charset="0"/>
              <a:buChar char="o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3pPr>
            <a:lvl4pPr marL="1600200" indent="-228600">
              <a:spcBef>
                <a:spcPct val="20000"/>
              </a:spcBef>
              <a:buSzPct val="75000"/>
              <a:buFont typeface="AppleSymbols" charset="0"/>
              <a:buChar char="☐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x-none" sz="3600" dirty="0" err="1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CrowdCompass</a:t>
            </a:r>
            <a:endParaRPr lang="en-US" altLang="x-none" sz="3600" dirty="0" smtClean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10243" name="Straight Connector 4"/>
          <p:cNvCxnSpPr>
            <a:cxnSpLocks noChangeShapeType="1"/>
          </p:cNvCxnSpPr>
          <p:nvPr/>
        </p:nvCxnSpPr>
        <p:spPr bwMode="auto">
          <a:xfrm>
            <a:off x="0" y="134937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ctangle 6"/>
          <p:cNvSpPr/>
          <p:nvPr/>
        </p:nvSpPr>
        <p:spPr bwMode="auto">
          <a:xfrm>
            <a:off x="0" y="1335086"/>
            <a:ext cx="9144000" cy="5522914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80" y="1335086"/>
            <a:ext cx="3106639" cy="55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556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Placeholder 1"/>
          <p:cNvSpPr>
            <a:spLocks noGrp="1"/>
          </p:cNvSpPr>
          <p:nvPr/>
        </p:nvSpPr>
        <p:spPr bwMode="auto">
          <a:xfrm>
            <a:off x="1852613" y="296863"/>
            <a:ext cx="6224587" cy="790575"/>
          </a:xfrm>
          <a:prstGeom prst="rect">
            <a:avLst/>
          </a:prstGeom>
          <a:noFill/>
          <a:ln w="9525">
            <a:solidFill>
              <a:srgbClr val="0B26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1pPr>
            <a:lvl2pPr marL="742950" indent="-285750">
              <a:spcBef>
                <a:spcPct val="20000"/>
              </a:spcBef>
              <a:buSzPct val="100000"/>
              <a:buFont typeface="Courier New" charset="0"/>
              <a:buChar char="o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3pPr>
            <a:lvl4pPr marL="1600200" indent="-228600">
              <a:spcBef>
                <a:spcPct val="20000"/>
              </a:spcBef>
              <a:buSzPct val="75000"/>
              <a:buFont typeface="AppleSymbols" charset="0"/>
              <a:buChar char="☐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x-none" sz="3600" dirty="0" err="1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CrowdCompass</a:t>
            </a:r>
            <a:endParaRPr lang="en-US" altLang="x-none" sz="3600" dirty="0" smtClean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10243" name="Straight Connector 4"/>
          <p:cNvCxnSpPr>
            <a:cxnSpLocks noChangeShapeType="1"/>
          </p:cNvCxnSpPr>
          <p:nvPr/>
        </p:nvCxnSpPr>
        <p:spPr bwMode="auto">
          <a:xfrm>
            <a:off x="0" y="134937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ctangle 6"/>
          <p:cNvSpPr/>
          <p:nvPr/>
        </p:nvSpPr>
        <p:spPr bwMode="auto">
          <a:xfrm>
            <a:off x="0" y="1335086"/>
            <a:ext cx="9144000" cy="5522914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80" y="1335086"/>
            <a:ext cx="3106639" cy="55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31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Placeholder 1"/>
          <p:cNvSpPr>
            <a:spLocks noGrp="1"/>
          </p:cNvSpPr>
          <p:nvPr/>
        </p:nvSpPr>
        <p:spPr bwMode="auto">
          <a:xfrm>
            <a:off x="1852613" y="296863"/>
            <a:ext cx="6224587" cy="790575"/>
          </a:xfrm>
          <a:prstGeom prst="rect">
            <a:avLst/>
          </a:prstGeom>
          <a:noFill/>
          <a:ln w="9525">
            <a:solidFill>
              <a:srgbClr val="0B26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1pPr>
            <a:lvl2pPr marL="742950" indent="-285750">
              <a:spcBef>
                <a:spcPct val="20000"/>
              </a:spcBef>
              <a:buSzPct val="100000"/>
              <a:buFont typeface="Courier New" charset="0"/>
              <a:buChar char="o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3pPr>
            <a:lvl4pPr marL="1600200" indent="-228600">
              <a:spcBef>
                <a:spcPct val="20000"/>
              </a:spcBef>
              <a:buSzPct val="75000"/>
              <a:buFont typeface="AppleSymbols" charset="0"/>
              <a:buChar char="☐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x-none" sz="3600" dirty="0" err="1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CrowdCompass</a:t>
            </a:r>
            <a:endParaRPr lang="en-US" altLang="x-none" sz="3600" dirty="0" smtClean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10243" name="Straight Connector 4"/>
          <p:cNvCxnSpPr>
            <a:cxnSpLocks noChangeShapeType="1"/>
          </p:cNvCxnSpPr>
          <p:nvPr/>
        </p:nvCxnSpPr>
        <p:spPr bwMode="auto">
          <a:xfrm>
            <a:off x="0" y="134937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ctangle 6"/>
          <p:cNvSpPr/>
          <p:nvPr/>
        </p:nvSpPr>
        <p:spPr bwMode="auto">
          <a:xfrm>
            <a:off x="0" y="1335086"/>
            <a:ext cx="9144000" cy="5522914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80" y="1335086"/>
            <a:ext cx="3106639" cy="55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35915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Placeholder 1"/>
          <p:cNvSpPr>
            <a:spLocks noGrp="1"/>
          </p:cNvSpPr>
          <p:nvPr/>
        </p:nvSpPr>
        <p:spPr bwMode="auto">
          <a:xfrm>
            <a:off x="1539875" y="296863"/>
            <a:ext cx="6899275" cy="790575"/>
          </a:xfrm>
          <a:prstGeom prst="rect">
            <a:avLst/>
          </a:prstGeom>
          <a:noFill/>
          <a:ln w="9525">
            <a:solidFill>
              <a:srgbClr val="0B26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1pPr>
            <a:lvl2pPr marL="742950" indent="-285750">
              <a:spcBef>
                <a:spcPct val="20000"/>
              </a:spcBef>
              <a:buSzPct val="100000"/>
              <a:buFont typeface="Courier New" charset="0"/>
              <a:buChar char="o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3pPr>
            <a:lvl4pPr marL="1600200" indent="-228600">
              <a:spcBef>
                <a:spcPct val="20000"/>
              </a:spcBef>
              <a:buSzPct val="75000"/>
              <a:buFont typeface="AppleSymbols" charset="0"/>
              <a:buChar char="☐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x-none" sz="3600">
                <a:solidFill>
                  <a:schemeClr val="bg1"/>
                </a:solidFill>
                <a:latin typeface="Arial" charset="0"/>
                <a:ea typeface="ＭＳ Ｐゴシック" charset="-128"/>
              </a:rPr>
              <a:t>Questions and Comments</a:t>
            </a:r>
          </a:p>
        </p:txBody>
      </p:sp>
      <p:cxnSp>
        <p:nvCxnSpPr>
          <p:cNvPr id="30722" name="Straight Connector 4"/>
          <p:cNvCxnSpPr>
            <a:cxnSpLocks noChangeShapeType="1"/>
          </p:cNvCxnSpPr>
          <p:nvPr/>
        </p:nvCxnSpPr>
        <p:spPr bwMode="auto">
          <a:xfrm>
            <a:off x="0" y="134937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72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1390650"/>
            <a:ext cx="67310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48711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Placeholder 1"/>
          <p:cNvSpPr>
            <a:spLocks noGrp="1"/>
          </p:cNvSpPr>
          <p:nvPr/>
        </p:nvSpPr>
        <p:spPr bwMode="auto">
          <a:xfrm>
            <a:off x="1852613" y="296863"/>
            <a:ext cx="6376987" cy="790575"/>
          </a:xfrm>
          <a:prstGeom prst="rect">
            <a:avLst/>
          </a:prstGeom>
          <a:noFill/>
          <a:ln w="9525">
            <a:solidFill>
              <a:srgbClr val="0B26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1pPr>
            <a:lvl2pPr marL="742950" indent="-285750">
              <a:spcBef>
                <a:spcPct val="20000"/>
              </a:spcBef>
              <a:buSzPct val="100000"/>
              <a:buFont typeface="Courier New" charset="0"/>
              <a:buChar char="o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3pPr>
            <a:lvl4pPr marL="1600200" indent="-228600">
              <a:spcBef>
                <a:spcPct val="20000"/>
              </a:spcBef>
              <a:buSzPct val="75000"/>
              <a:buFont typeface="AppleSymbols" charset="0"/>
              <a:buChar char="☐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x-none" sz="360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Room Reservation System</a:t>
            </a:r>
            <a:endParaRPr lang="en-US" altLang="x-none" sz="3600" dirty="0" smtClean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7675" y="1714500"/>
            <a:ext cx="8239125" cy="4375150"/>
          </a:xfrm>
        </p:spPr>
        <p:txBody>
          <a:bodyPr/>
          <a:lstStyle/>
          <a:p>
            <a:pPr marL="292100" indent="-292100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  <a:defRPr/>
            </a:pPr>
            <a:r>
              <a:rPr lang="en-US" altLang="x-none" dirty="0" smtClean="0">
                <a:latin typeface="Arial" charset="0"/>
                <a:ea typeface="Arial" charset="0"/>
                <a:cs typeface="Arial" charset="0"/>
              </a:rPr>
              <a:t>Space and resource reserving</a:t>
            </a:r>
            <a:endParaRPr lang="en-US" altLang="x-none" dirty="0">
              <a:latin typeface="Arial" charset="0"/>
              <a:ea typeface="Arial" charset="0"/>
              <a:cs typeface="Arial" charset="0"/>
            </a:endParaRPr>
          </a:p>
          <a:p>
            <a:pPr lvl="1" indent="-342900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/>
              <a:t>Configure space details, seating configurations, capacities, room features, availabilities, and costs</a:t>
            </a:r>
          </a:p>
          <a:p>
            <a:pPr lvl="1" indent="-342900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/>
              <a:t>Granular access control</a:t>
            </a:r>
          </a:p>
          <a:p>
            <a:pPr lvl="1" indent="-342900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/>
              <a:t>Email notifications and confirmations</a:t>
            </a:r>
          </a:p>
          <a:p>
            <a:pPr lvl="1" indent="-342900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/>
              <a:t>Custom reporting</a:t>
            </a:r>
          </a:p>
          <a:p>
            <a:pPr lvl="1" indent="-342900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/>
              <a:t>Banner synchronization</a:t>
            </a:r>
          </a:p>
          <a:p>
            <a:pPr lvl="1" indent="-342900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/>
              <a:t>Exchange integration</a:t>
            </a:r>
          </a:p>
          <a:p>
            <a:pPr lvl="1" indent="-342900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/>
              <a:t>Digital room signage and check-in</a:t>
            </a:r>
            <a:endParaRPr lang="en-US" altLang="x-none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  <a:defRPr/>
            </a:pPr>
            <a:endParaRPr lang="en-US" altLang="x-none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243" name="Straight Connector 4"/>
          <p:cNvCxnSpPr>
            <a:cxnSpLocks noChangeShapeType="1"/>
          </p:cNvCxnSpPr>
          <p:nvPr/>
        </p:nvCxnSpPr>
        <p:spPr bwMode="auto">
          <a:xfrm>
            <a:off x="0" y="134937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517" y="4589464"/>
            <a:ext cx="2360121" cy="69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89498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Placeholder 1"/>
          <p:cNvSpPr>
            <a:spLocks noGrp="1"/>
          </p:cNvSpPr>
          <p:nvPr/>
        </p:nvSpPr>
        <p:spPr bwMode="auto">
          <a:xfrm>
            <a:off x="1852613" y="296863"/>
            <a:ext cx="6376987" cy="790575"/>
          </a:xfrm>
          <a:prstGeom prst="rect">
            <a:avLst/>
          </a:prstGeom>
          <a:noFill/>
          <a:ln w="9525">
            <a:solidFill>
              <a:srgbClr val="0B26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1pPr>
            <a:lvl2pPr marL="742950" indent="-285750">
              <a:spcBef>
                <a:spcPct val="20000"/>
              </a:spcBef>
              <a:buSzPct val="100000"/>
              <a:buFont typeface="Courier New" charset="0"/>
              <a:buChar char="o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3pPr>
            <a:lvl4pPr marL="1600200" indent="-228600">
              <a:spcBef>
                <a:spcPct val="20000"/>
              </a:spcBef>
              <a:buSzPct val="75000"/>
              <a:buFont typeface="AppleSymbols" charset="0"/>
              <a:buChar char="☐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x-none" sz="360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Room Reservation System</a:t>
            </a:r>
            <a:endParaRPr lang="en-US" altLang="x-none" sz="3600" dirty="0" smtClean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10243" name="Straight Connector 4"/>
          <p:cNvCxnSpPr>
            <a:cxnSpLocks noChangeShapeType="1"/>
          </p:cNvCxnSpPr>
          <p:nvPr/>
        </p:nvCxnSpPr>
        <p:spPr bwMode="auto">
          <a:xfrm>
            <a:off x="0" y="134937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1335086"/>
            <a:ext cx="9144000" cy="5522914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6" y="1951633"/>
            <a:ext cx="8929688" cy="4138161"/>
          </a:xfrm>
          <a:prstGeom prst="rect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7764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Placeholder 1"/>
          <p:cNvSpPr>
            <a:spLocks noGrp="1"/>
          </p:cNvSpPr>
          <p:nvPr/>
        </p:nvSpPr>
        <p:spPr bwMode="auto">
          <a:xfrm>
            <a:off x="1852613" y="296863"/>
            <a:ext cx="6376987" cy="790575"/>
          </a:xfrm>
          <a:prstGeom prst="rect">
            <a:avLst/>
          </a:prstGeom>
          <a:noFill/>
          <a:ln w="9525">
            <a:solidFill>
              <a:srgbClr val="0B26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1pPr>
            <a:lvl2pPr marL="742950" indent="-285750">
              <a:spcBef>
                <a:spcPct val="20000"/>
              </a:spcBef>
              <a:buSzPct val="100000"/>
              <a:buFont typeface="Courier New" charset="0"/>
              <a:buChar char="o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3pPr>
            <a:lvl4pPr marL="1600200" indent="-228600">
              <a:spcBef>
                <a:spcPct val="20000"/>
              </a:spcBef>
              <a:buSzPct val="75000"/>
              <a:buFont typeface="AppleSymbols" charset="0"/>
              <a:buChar char="☐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x-none" sz="360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Room Reservation System</a:t>
            </a:r>
            <a:endParaRPr lang="en-US" altLang="x-none" sz="3600" dirty="0" smtClean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10243" name="Straight Connector 4"/>
          <p:cNvCxnSpPr>
            <a:cxnSpLocks noChangeShapeType="1"/>
          </p:cNvCxnSpPr>
          <p:nvPr/>
        </p:nvCxnSpPr>
        <p:spPr bwMode="auto">
          <a:xfrm>
            <a:off x="0" y="134937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1335086"/>
            <a:ext cx="9144000" cy="5522914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69" y="1659466"/>
            <a:ext cx="8882061" cy="4788426"/>
          </a:xfrm>
          <a:prstGeom prst="rect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57877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Placeholder 1"/>
          <p:cNvSpPr>
            <a:spLocks noGrp="1"/>
          </p:cNvSpPr>
          <p:nvPr/>
        </p:nvSpPr>
        <p:spPr bwMode="auto">
          <a:xfrm>
            <a:off x="1852613" y="296863"/>
            <a:ext cx="6376987" cy="790575"/>
          </a:xfrm>
          <a:prstGeom prst="rect">
            <a:avLst/>
          </a:prstGeom>
          <a:noFill/>
          <a:ln w="9525">
            <a:solidFill>
              <a:srgbClr val="0B26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1pPr>
            <a:lvl2pPr marL="742950" indent="-285750">
              <a:spcBef>
                <a:spcPct val="20000"/>
              </a:spcBef>
              <a:buSzPct val="100000"/>
              <a:buFont typeface="Courier New" charset="0"/>
              <a:buChar char="o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3pPr>
            <a:lvl4pPr marL="1600200" indent="-228600">
              <a:spcBef>
                <a:spcPct val="20000"/>
              </a:spcBef>
              <a:buSzPct val="75000"/>
              <a:buFont typeface="AppleSymbols" charset="0"/>
              <a:buChar char="☐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x-none" sz="360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Room Reservation System</a:t>
            </a:r>
            <a:endParaRPr lang="en-US" altLang="x-none" sz="3600" dirty="0" smtClean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10243" name="Straight Connector 4"/>
          <p:cNvCxnSpPr>
            <a:cxnSpLocks noChangeShapeType="1"/>
          </p:cNvCxnSpPr>
          <p:nvPr/>
        </p:nvCxnSpPr>
        <p:spPr bwMode="auto">
          <a:xfrm>
            <a:off x="0" y="134937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1335086"/>
            <a:ext cx="9144000" cy="5522914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0896" r="48841"/>
          <a:stretch/>
        </p:blipFill>
        <p:spPr>
          <a:xfrm>
            <a:off x="4297882" y="4014366"/>
            <a:ext cx="4260335" cy="2567573"/>
          </a:xfrm>
          <a:prstGeom prst="rect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205" y="1516981"/>
            <a:ext cx="6691590" cy="2299722"/>
          </a:xfrm>
          <a:prstGeom prst="rect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595031" y="4014366"/>
            <a:ext cx="3283463" cy="2603107"/>
            <a:chOff x="557212" y="246106"/>
            <a:chExt cx="8243887" cy="65356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7212" y="246106"/>
              <a:ext cx="8243887" cy="6535694"/>
            </a:xfrm>
            <a:prstGeom prst="rect">
              <a:avLst/>
            </a:prstGeom>
            <a:ln w="38100">
              <a:solidFill>
                <a:schemeClr val="bg2">
                  <a:lumMod val="40000"/>
                  <a:lumOff val="60000"/>
                </a:schemeClr>
              </a:solidFill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1357313" y="3514728"/>
              <a:ext cx="1176393" cy="540537"/>
            </a:xfrm>
            <a:prstGeom prst="rect">
              <a:avLst/>
            </a:prstGeom>
            <a:solidFill>
              <a:srgbClr val="C1E9F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3940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Placeholder 1"/>
          <p:cNvSpPr>
            <a:spLocks noGrp="1"/>
          </p:cNvSpPr>
          <p:nvPr/>
        </p:nvSpPr>
        <p:spPr bwMode="auto">
          <a:xfrm>
            <a:off x="1214437" y="296863"/>
            <a:ext cx="7737057" cy="790575"/>
          </a:xfrm>
          <a:prstGeom prst="rect">
            <a:avLst/>
          </a:prstGeom>
          <a:noFill/>
          <a:ln w="9525">
            <a:solidFill>
              <a:srgbClr val="0B26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1pPr>
            <a:lvl2pPr marL="742950" indent="-285750">
              <a:spcBef>
                <a:spcPct val="20000"/>
              </a:spcBef>
              <a:buSzPct val="100000"/>
              <a:buFont typeface="Courier New" charset="0"/>
              <a:buChar char="o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3pPr>
            <a:lvl4pPr marL="1600200" indent="-228600">
              <a:spcBef>
                <a:spcPct val="20000"/>
              </a:spcBef>
              <a:buSzPct val="75000"/>
              <a:buFont typeface="AppleSymbols" charset="0"/>
              <a:buChar char="☐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x-none" sz="3600" dirty="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Event and </a:t>
            </a:r>
            <a:r>
              <a:rPr lang="en-US" altLang="x-none" sz="360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Scheduling Services</a:t>
            </a:r>
            <a:endParaRPr lang="en-US" altLang="x-none" sz="3600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819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7675" y="1714500"/>
            <a:ext cx="8239125" cy="4269205"/>
          </a:xfrm>
        </p:spPr>
        <p:txBody>
          <a:bodyPr/>
          <a:lstStyle/>
          <a:p>
            <a:pPr marL="354013" indent="-354013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</a:pPr>
            <a:r>
              <a:rPr lang="en-US" altLang="x-none" dirty="0" smtClean="0">
                <a:latin typeface="Arial" charset="0"/>
                <a:ea typeface="PT Sans Caption" charset="-52"/>
                <a:cs typeface="PT Sans Caption" charset="-52"/>
              </a:rPr>
              <a:t>Calendaring</a:t>
            </a: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x-none" dirty="0" smtClean="0">
                <a:latin typeface="Arial" charset="0"/>
                <a:ea typeface="PT Sans Caption" charset="-52"/>
                <a:cs typeface="PT Sans Caption" charset="-52"/>
              </a:rPr>
              <a:t>Bedework</a:t>
            </a:r>
          </a:p>
          <a:p>
            <a:pPr marL="354013" indent="-354013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</a:pPr>
            <a:r>
              <a:rPr lang="en-US" altLang="x-none" dirty="0" smtClean="0">
                <a:latin typeface="Arial" charset="0"/>
                <a:ea typeface="PT Sans Caption" charset="-52"/>
                <a:cs typeface="PT Sans Caption" charset="-52"/>
              </a:rPr>
              <a:t>Event Management</a:t>
            </a: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x-none" dirty="0" err="1" smtClean="0">
                <a:latin typeface="Arial" charset="0"/>
                <a:ea typeface="PT Sans Caption" charset="-52"/>
                <a:cs typeface="PT Sans Caption" charset="-52"/>
              </a:rPr>
              <a:t>Cvent</a:t>
            </a:r>
            <a:endParaRPr lang="en-US" altLang="x-none" dirty="0" smtClean="0">
              <a:latin typeface="Arial" charset="0"/>
              <a:ea typeface="PT Sans Caption" charset="-52"/>
              <a:cs typeface="PT Sans Caption" charset="-52"/>
            </a:endParaRP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x-none" dirty="0" err="1" smtClean="0">
                <a:latin typeface="Arial" charset="0"/>
                <a:ea typeface="PT Sans Caption" charset="-52"/>
                <a:cs typeface="PT Sans Caption" charset="-52"/>
              </a:rPr>
              <a:t>CrowdCompass</a:t>
            </a:r>
            <a:endParaRPr lang="en-US" altLang="x-none" dirty="0">
              <a:latin typeface="Arial" charset="0"/>
              <a:ea typeface="PT Sans Caption" charset="-52"/>
              <a:cs typeface="PT Sans Caption" charset="-52"/>
            </a:endParaRPr>
          </a:p>
          <a:p>
            <a:pPr marL="354013" indent="-354013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</a:pPr>
            <a:r>
              <a:rPr lang="en-US" altLang="x-none" dirty="0" smtClean="0">
                <a:latin typeface="Arial" charset="0"/>
                <a:ea typeface="PT Sans Caption" charset="-52"/>
                <a:cs typeface="PT Sans Caption" charset="-52"/>
              </a:rPr>
              <a:t>Reservations</a:t>
            </a: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x-none" dirty="0" smtClean="0">
                <a:latin typeface="Arial" charset="0"/>
                <a:ea typeface="PT Sans Caption" charset="-52"/>
                <a:cs typeface="PT Sans Caption" charset="-52"/>
              </a:rPr>
              <a:t>Room Reservation System (RRS / EMS)</a:t>
            </a:r>
            <a:endParaRPr lang="en-US" altLang="x-none" dirty="0">
              <a:latin typeface="Arial" charset="0"/>
              <a:ea typeface="PT Sans Caption" charset="-52"/>
              <a:cs typeface="PT Sans Caption" charset="-52"/>
            </a:endParaRPr>
          </a:p>
        </p:txBody>
      </p:sp>
      <p:cxnSp>
        <p:nvCxnSpPr>
          <p:cNvPr id="8195" name="Straight Connector 4"/>
          <p:cNvCxnSpPr>
            <a:cxnSpLocks noChangeShapeType="1"/>
          </p:cNvCxnSpPr>
          <p:nvPr/>
        </p:nvCxnSpPr>
        <p:spPr bwMode="auto">
          <a:xfrm>
            <a:off x="0" y="134937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862" y="1416047"/>
            <a:ext cx="3944938" cy="394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22916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Placeholder 1"/>
          <p:cNvSpPr>
            <a:spLocks noGrp="1"/>
          </p:cNvSpPr>
          <p:nvPr/>
        </p:nvSpPr>
        <p:spPr bwMode="auto">
          <a:xfrm>
            <a:off x="1539875" y="296863"/>
            <a:ext cx="6899275" cy="790575"/>
          </a:xfrm>
          <a:prstGeom prst="rect">
            <a:avLst/>
          </a:prstGeom>
          <a:noFill/>
          <a:ln w="9525">
            <a:solidFill>
              <a:srgbClr val="0B26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1pPr>
            <a:lvl2pPr marL="742950" indent="-285750">
              <a:spcBef>
                <a:spcPct val="20000"/>
              </a:spcBef>
              <a:buSzPct val="100000"/>
              <a:buFont typeface="Courier New" charset="0"/>
              <a:buChar char="o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3pPr>
            <a:lvl4pPr marL="1600200" indent="-228600">
              <a:spcBef>
                <a:spcPct val="20000"/>
              </a:spcBef>
              <a:buSzPct val="75000"/>
              <a:buFont typeface="AppleSymbols" charset="0"/>
              <a:buChar char="☐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x-none" sz="3600">
                <a:solidFill>
                  <a:schemeClr val="bg1"/>
                </a:solidFill>
                <a:latin typeface="Arial" charset="0"/>
                <a:ea typeface="ＭＳ Ｐゴシック" charset="-128"/>
              </a:rPr>
              <a:t>Questions and Comments</a:t>
            </a:r>
          </a:p>
        </p:txBody>
      </p:sp>
      <p:cxnSp>
        <p:nvCxnSpPr>
          <p:cNvPr id="30722" name="Straight Connector 4"/>
          <p:cNvCxnSpPr>
            <a:cxnSpLocks noChangeShapeType="1"/>
          </p:cNvCxnSpPr>
          <p:nvPr/>
        </p:nvCxnSpPr>
        <p:spPr bwMode="auto">
          <a:xfrm>
            <a:off x="0" y="134937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72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1390650"/>
            <a:ext cx="67310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360973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Placeholder 1"/>
          <p:cNvSpPr>
            <a:spLocks noGrp="1"/>
          </p:cNvSpPr>
          <p:nvPr/>
        </p:nvSpPr>
        <p:spPr bwMode="auto">
          <a:xfrm>
            <a:off x="1214438" y="296863"/>
            <a:ext cx="7283450" cy="790575"/>
          </a:xfrm>
          <a:prstGeom prst="rect">
            <a:avLst/>
          </a:prstGeom>
          <a:noFill/>
          <a:ln w="9525">
            <a:solidFill>
              <a:srgbClr val="0B26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1pPr>
            <a:lvl2pPr marL="742950" indent="-285750">
              <a:spcBef>
                <a:spcPct val="20000"/>
              </a:spcBef>
              <a:buSzPct val="100000"/>
              <a:buFont typeface="Courier New" charset="0"/>
              <a:buChar char="o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3pPr>
            <a:lvl4pPr marL="1600200" indent="-228600">
              <a:spcBef>
                <a:spcPct val="20000"/>
              </a:spcBef>
              <a:buSzPct val="75000"/>
              <a:buFont typeface="AppleSymbols" charset="0"/>
              <a:buChar char="☐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x-none" sz="3600" dirty="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Bedework</a:t>
            </a:r>
            <a:endParaRPr lang="en-US" altLang="x-none" sz="3600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7675" y="1500179"/>
            <a:ext cx="8239125" cy="4872045"/>
          </a:xfrm>
        </p:spPr>
        <p:txBody>
          <a:bodyPr/>
          <a:lstStyle/>
          <a:p>
            <a:pPr marL="292100" indent="-292100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  <a:defRPr/>
            </a:pPr>
            <a:r>
              <a:rPr lang="en-US" altLang="x-none" dirty="0" smtClean="0">
                <a:latin typeface="Arial" charset="0"/>
                <a:ea typeface="PT Sans Caption" charset="-52"/>
                <a:cs typeface="PT Sans Caption" charset="-52"/>
              </a:rPr>
              <a:t>Primary Yale calendar</a:t>
            </a:r>
          </a:p>
          <a:p>
            <a:pPr marL="692150" lvl="1" indent="-2921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x-none" sz="2000" dirty="0" smtClean="0">
                <a:latin typeface="Arial" charset="0"/>
                <a:ea typeface="PT Sans Caption" charset="-52"/>
                <a:cs typeface="PT Sans Caption" charset="-52"/>
              </a:rPr>
              <a:t>Event promotion and exposure</a:t>
            </a:r>
          </a:p>
          <a:p>
            <a:pPr marL="692150" lvl="1" indent="-2921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x-none" sz="2000" dirty="0" smtClean="0">
                <a:latin typeface="Arial" charset="0"/>
                <a:ea typeface="PT Sans Caption" charset="-52"/>
                <a:cs typeface="PT Sans Caption" charset="-52"/>
              </a:rPr>
              <a:t>Unified view of Yale events</a:t>
            </a:r>
            <a:endParaRPr lang="en-US" altLang="x-none" sz="2000" dirty="0" smtClean="0">
              <a:latin typeface="Arial" charset="0"/>
              <a:ea typeface="PT Sans Caption" charset="-52"/>
              <a:cs typeface="PT Sans Caption" charset="-52"/>
            </a:endParaRPr>
          </a:p>
          <a:p>
            <a:pPr marL="292100" indent="-292100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  <a:defRPr/>
            </a:pPr>
            <a:r>
              <a:rPr lang="en-US" altLang="x-none" dirty="0" smtClean="0">
                <a:latin typeface="Arial" charset="0"/>
                <a:ea typeface="PT Sans Caption" charset="-52"/>
                <a:cs typeface="PT Sans Caption" charset="-52"/>
              </a:rPr>
              <a:t>Create, maintain, and manage own events</a:t>
            </a:r>
          </a:p>
          <a:p>
            <a:pPr marL="292100" indent="-292100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  <a:defRPr/>
            </a:pPr>
            <a:r>
              <a:rPr lang="en-US" altLang="x-none" dirty="0" smtClean="0">
                <a:latin typeface="Arial" charset="0"/>
                <a:ea typeface="PT Sans Caption" charset="-52"/>
                <a:cs typeface="PT Sans Caption" charset="-52"/>
              </a:rPr>
              <a:t>Event submission and approval</a:t>
            </a:r>
          </a:p>
          <a:p>
            <a:pPr marL="692150" lvl="1" indent="-2921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x-none" sz="2000" dirty="0" smtClean="0">
                <a:latin typeface="Arial" charset="0"/>
                <a:ea typeface="PT Sans Caption" charset="-52"/>
                <a:cs typeface="PT Sans Caption" charset="-52"/>
              </a:rPr>
              <a:t>Anyone with a </a:t>
            </a:r>
            <a:r>
              <a:rPr lang="en-US" altLang="x-none" sz="2000" dirty="0" err="1" smtClean="0">
                <a:latin typeface="Arial" charset="0"/>
                <a:ea typeface="PT Sans Caption" charset="-52"/>
                <a:cs typeface="PT Sans Caption" charset="-52"/>
              </a:rPr>
              <a:t>NetID</a:t>
            </a:r>
            <a:r>
              <a:rPr lang="en-US" altLang="x-none" sz="2000" dirty="0" smtClean="0">
                <a:latin typeface="Arial" charset="0"/>
                <a:ea typeface="PT Sans Caption" charset="-52"/>
                <a:cs typeface="PT Sans Caption" charset="-52"/>
              </a:rPr>
              <a:t> can be an administrator or submitter</a:t>
            </a:r>
          </a:p>
          <a:p>
            <a:pPr marL="292100" indent="-292100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  <a:defRPr/>
            </a:pPr>
            <a:r>
              <a:rPr lang="en-US" altLang="x-none" dirty="0" smtClean="0">
                <a:latin typeface="Arial" charset="0"/>
                <a:ea typeface="PT Sans Caption" charset="-52"/>
                <a:cs typeface="PT Sans Caption" charset="-52"/>
              </a:rPr>
              <a:t>Tagging for categorization and filtering</a:t>
            </a:r>
          </a:p>
          <a:p>
            <a:pPr marL="292100" indent="-292100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  <a:defRPr/>
            </a:pPr>
            <a:r>
              <a:rPr lang="en-US" altLang="x-none" dirty="0" smtClean="0">
                <a:latin typeface="Arial" charset="0"/>
                <a:ea typeface="PT Sans Caption" charset="-52"/>
                <a:cs typeface="PT Sans Caption" charset="-52"/>
              </a:rPr>
              <a:t>Cross-tagging of events</a:t>
            </a:r>
          </a:p>
          <a:p>
            <a:pPr marL="292100" indent="-292100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  <a:defRPr/>
            </a:pPr>
            <a:r>
              <a:rPr lang="en-US" altLang="x-none" dirty="0" smtClean="0">
                <a:latin typeface="Arial" charset="0"/>
                <a:ea typeface="PT Sans Caption" charset="-52"/>
                <a:cs typeface="PT Sans Caption" charset="-52"/>
              </a:rPr>
              <a:t>Event consumption via API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  <a:defRPr/>
            </a:pPr>
            <a:endParaRPr lang="en-US" altLang="x-none" dirty="0">
              <a:latin typeface="Arial" charset="0"/>
              <a:ea typeface="PT Sans Caption" charset="-52"/>
              <a:cs typeface="PT Sans Caption" charset="-52"/>
            </a:endParaRPr>
          </a:p>
        </p:txBody>
      </p:sp>
      <p:cxnSp>
        <p:nvCxnSpPr>
          <p:cNvPr id="14339" name="Straight Connector 4"/>
          <p:cNvCxnSpPr>
            <a:cxnSpLocks noChangeShapeType="1"/>
          </p:cNvCxnSpPr>
          <p:nvPr/>
        </p:nvCxnSpPr>
        <p:spPr bwMode="auto">
          <a:xfrm>
            <a:off x="0" y="134937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5" name="Group 14"/>
          <p:cNvGrpSpPr/>
          <p:nvPr/>
        </p:nvGrpSpPr>
        <p:grpSpPr>
          <a:xfrm>
            <a:off x="5605194" y="1611313"/>
            <a:ext cx="3327938" cy="799299"/>
            <a:chOff x="18028725" y="19880758"/>
            <a:chExt cx="2856592" cy="793276"/>
          </a:xfrm>
        </p:grpSpPr>
        <p:sp>
          <p:nvSpPr>
            <p:cNvPr id="16" name="Rounded Rectangle 15"/>
            <p:cNvSpPr/>
            <p:nvPr/>
          </p:nvSpPr>
          <p:spPr>
            <a:xfrm>
              <a:off x="18028725" y="19880758"/>
              <a:ext cx="2856592" cy="79327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90508" y="19923704"/>
              <a:ext cx="2727807" cy="700635"/>
            </a:xfrm>
            <a:prstGeom prst="rect">
              <a:avLst/>
            </a:prstGeom>
            <a:noFill/>
            <a:ln w="25400">
              <a:noFill/>
            </a:ln>
          </p:spPr>
        </p:pic>
      </p:grpSp>
      <p:grpSp>
        <p:nvGrpSpPr>
          <p:cNvPr id="21" name="Group 20"/>
          <p:cNvGrpSpPr/>
          <p:nvPr/>
        </p:nvGrpSpPr>
        <p:grpSpPr>
          <a:xfrm>
            <a:off x="0" y="1334035"/>
            <a:ext cx="9144000" cy="5523965"/>
            <a:chOff x="0" y="1334035"/>
            <a:chExt cx="9144000" cy="5523965"/>
          </a:xfrm>
        </p:grpSpPr>
        <p:sp>
          <p:nvSpPr>
            <p:cNvPr id="20" name="Rectangle 19"/>
            <p:cNvSpPr/>
            <p:nvPr/>
          </p:nvSpPr>
          <p:spPr bwMode="auto">
            <a:xfrm>
              <a:off x="0" y="1349375"/>
              <a:ext cx="9144000" cy="5508625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86764" y="1334035"/>
              <a:ext cx="5379358" cy="5523965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443" y="1334034"/>
            <a:ext cx="9144000" cy="5539306"/>
            <a:chOff x="-4763" y="1334034"/>
            <a:chExt cx="9144000" cy="5539306"/>
          </a:xfrm>
        </p:grpSpPr>
        <p:sp>
          <p:nvSpPr>
            <p:cNvPr id="27" name="Rectangle 26"/>
            <p:cNvSpPr/>
            <p:nvPr/>
          </p:nvSpPr>
          <p:spPr bwMode="auto">
            <a:xfrm>
              <a:off x="-4763" y="1334034"/>
              <a:ext cx="9144000" cy="5508625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4594" y="1334037"/>
              <a:ext cx="5494811" cy="553930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Placeholder 1"/>
          <p:cNvSpPr>
            <a:spLocks noGrp="1"/>
          </p:cNvSpPr>
          <p:nvPr/>
        </p:nvSpPr>
        <p:spPr bwMode="auto">
          <a:xfrm>
            <a:off x="1852613" y="296863"/>
            <a:ext cx="6205537" cy="790575"/>
          </a:xfrm>
          <a:prstGeom prst="rect">
            <a:avLst/>
          </a:prstGeom>
          <a:noFill/>
          <a:ln w="9525">
            <a:solidFill>
              <a:srgbClr val="0B26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1pPr>
            <a:lvl2pPr marL="742950" indent="-285750">
              <a:spcBef>
                <a:spcPct val="20000"/>
              </a:spcBef>
              <a:buSzPct val="100000"/>
              <a:buFont typeface="Courier New" charset="0"/>
              <a:buChar char="o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3pPr>
            <a:lvl4pPr marL="1600200" indent="-228600">
              <a:spcBef>
                <a:spcPct val="20000"/>
              </a:spcBef>
              <a:buSzPct val="75000"/>
              <a:buFont typeface="AppleSymbols" charset="0"/>
              <a:buChar char="☐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x-none" sz="360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Bedework Upgrade</a:t>
            </a:r>
            <a:endParaRPr lang="en-US" altLang="x-none" sz="3600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7675" y="1714500"/>
            <a:ext cx="8239125" cy="4375150"/>
          </a:xfrm>
        </p:spPr>
        <p:txBody>
          <a:bodyPr/>
          <a:lstStyle/>
          <a:p>
            <a:pPr marL="292100" indent="-292100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  <a:defRPr/>
            </a:pPr>
            <a:r>
              <a:rPr lang="en-US" altLang="x-none" dirty="0" smtClean="0">
                <a:latin typeface="Arial" charset="0"/>
                <a:ea typeface="Arial" charset="0"/>
                <a:cs typeface="Arial" charset="0"/>
              </a:rPr>
              <a:t>Improved search and filtering</a:t>
            </a:r>
            <a:endParaRPr lang="en-US" altLang="x-none" dirty="0">
              <a:latin typeface="Arial" charset="0"/>
              <a:ea typeface="Arial" charset="0"/>
              <a:cs typeface="Arial" charset="0"/>
            </a:endParaRPr>
          </a:p>
          <a:p>
            <a:pPr lvl="1" indent="-342900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altLang="x-none" sz="2000" dirty="0">
                <a:latin typeface="Arial" charset="0"/>
                <a:ea typeface="Arial" charset="0"/>
                <a:cs typeface="Arial" charset="0"/>
              </a:rPr>
              <a:t>Introducing filtering by calendar group</a:t>
            </a:r>
          </a:p>
          <a:p>
            <a:pPr marL="354013" indent="-354013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  <a:defRPr/>
            </a:pPr>
            <a:r>
              <a:rPr lang="en-US" altLang="x-none" dirty="0" smtClean="0">
                <a:latin typeface="Arial" charset="0"/>
                <a:ea typeface="Arial" charset="0"/>
                <a:cs typeface="Arial" charset="0"/>
              </a:rPr>
              <a:t>Free-event </a:t>
            </a:r>
            <a:r>
              <a:rPr lang="en-US" altLang="x-none" dirty="0">
                <a:latin typeface="Arial" charset="0"/>
                <a:ea typeface="Arial" charset="0"/>
                <a:cs typeface="Arial" charset="0"/>
              </a:rPr>
              <a:t>registration and waitlist capabilities</a:t>
            </a:r>
          </a:p>
          <a:p>
            <a:pPr marL="292100" indent="-292100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  <a:defRPr/>
            </a:pPr>
            <a:r>
              <a:rPr lang="en-US" altLang="x-none" dirty="0">
                <a:latin typeface="Arial" charset="0"/>
                <a:ea typeface="Arial" charset="0"/>
                <a:cs typeface="Arial" charset="0"/>
              </a:rPr>
              <a:t>One public calendar aggregating all events</a:t>
            </a:r>
          </a:p>
          <a:p>
            <a:pPr lvl="1" indent="-342900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altLang="x-none" sz="2000" dirty="0">
                <a:latin typeface="Arial" charset="0"/>
                <a:ea typeface="Arial" charset="0"/>
                <a:cs typeface="Arial" charset="0"/>
              </a:rPr>
              <a:t>Look and feel to be managed by </a:t>
            </a:r>
            <a:r>
              <a:rPr lang="en-US" altLang="x-none" sz="2000" dirty="0" smtClean="0">
                <a:latin typeface="Arial" charset="0"/>
                <a:ea typeface="Arial" charset="0"/>
                <a:cs typeface="Arial" charset="0"/>
              </a:rPr>
              <a:t>OPAC</a:t>
            </a:r>
          </a:p>
          <a:p>
            <a:pPr lvl="1" indent="-342900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altLang="x-none" sz="2000" dirty="0" smtClean="0">
                <a:latin typeface="Arial" charset="0"/>
                <a:ea typeface="Arial" charset="0"/>
                <a:cs typeface="Arial" charset="0"/>
              </a:rPr>
              <a:t>Distinct </a:t>
            </a:r>
            <a:r>
              <a:rPr lang="en-US" altLang="x-none" sz="2000" dirty="0">
                <a:latin typeface="Arial" charset="0"/>
                <a:ea typeface="Arial" charset="0"/>
                <a:cs typeface="Arial" charset="0"/>
              </a:rPr>
              <a:t>calendar views will go away</a:t>
            </a:r>
          </a:p>
          <a:p>
            <a:pPr marL="354013" indent="-354013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  <a:defRPr/>
            </a:pPr>
            <a:r>
              <a:rPr lang="en-US" altLang="x-none" dirty="0" smtClean="0">
                <a:latin typeface="Arial" charset="0"/>
                <a:ea typeface="Arial" charset="0"/>
                <a:cs typeface="Arial" charset="0"/>
              </a:rPr>
              <a:t>Improved </a:t>
            </a:r>
            <a:r>
              <a:rPr lang="en-US" altLang="x-none" dirty="0">
                <a:latin typeface="Arial" charset="0"/>
                <a:ea typeface="Arial" charset="0"/>
                <a:cs typeface="Arial" charset="0"/>
              </a:rPr>
              <a:t>performance, </a:t>
            </a:r>
            <a:r>
              <a:rPr lang="en-US" altLang="x-none" dirty="0" smtClean="0">
                <a:latin typeface="Arial" charset="0"/>
                <a:ea typeface="Arial" charset="0"/>
                <a:cs typeface="Arial" charset="0"/>
              </a:rPr>
              <a:t>stability, and availability</a:t>
            </a:r>
            <a:endParaRPr lang="en-US" altLang="x-none" dirty="0">
              <a:latin typeface="Arial" charset="0"/>
              <a:ea typeface="Arial" charset="0"/>
              <a:cs typeface="Arial" charset="0"/>
            </a:endParaRPr>
          </a:p>
          <a:p>
            <a:pPr marL="754063" lvl="2" indent="-354013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altLang="x-none" sz="2000" dirty="0">
                <a:latin typeface="Arial" charset="0"/>
                <a:ea typeface="Arial" charset="0"/>
                <a:cs typeface="Arial" charset="0"/>
              </a:rPr>
              <a:t>Designing to facilitate future upgrades</a:t>
            </a:r>
            <a:endParaRPr lang="en-US" altLang="x-none" dirty="0" smtClean="0">
              <a:latin typeface="Arial" charset="0"/>
              <a:ea typeface="Arial" charset="0"/>
              <a:cs typeface="Arial" charset="0"/>
            </a:endParaRPr>
          </a:p>
          <a:p>
            <a:pPr marL="292100" indent="-292100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  <a:defRPr/>
            </a:pPr>
            <a:endParaRPr lang="en-US" altLang="x-none" sz="20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243" name="Straight Connector 4"/>
          <p:cNvCxnSpPr>
            <a:cxnSpLocks noChangeShapeType="1"/>
          </p:cNvCxnSpPr>
          <p:nvPr/>
        </p:nvCxnSpPr>
        <p:spPr bwMode="auto">
          <a:xfrm>
            <a:off x="0" y="134937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3348">
            <a:off x="5627490" y="1942541"/>
            <a:ext cx="5818909" cy="21966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1824"/>
            <a:ext cx="9144000" cy="5526175"/>
          </a:xfrm>
          <a:prstGeom prst="rect">
            <a:avLst/>
          </a:prstGeom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Placeholder 1"/>
          <p:cNvSpPr>
            <a:spLocks noGrp="1"/>
          </p:cNvSpPr>
          <p:nvPr/>
        </p:nvSpPr>
        <p:spPr bwMode="auto">
          <a:xfrm>
            <a:off x="2001838" y="296863"/>
            <a:ext cx="6056312" cy="790575"/>
          </a:xfrm>
          <a:prstGeom prst="rect">
            <a:avLst/>
          </a:prstGeom>
          <a:noFill/>
          <a:ln w="9525">
            <a:solidFill>
              <a:srgbClr val="0B26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1pPr>
            <a:lvl2pPr marL="742950" indent="-285750">
              <a:spcBef>
                <a:spcPct val="20000"/>
              </a:spcBef>
              <a:buSzPct val="100000"/>
              <a:buFont typeface="Courier New" charset="0"/>
              <a:buChar char="o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3pPr>
            <a:lvl4pPr marL="1600200" indent="-228600">
              <a:spcBef>
                <a:spcPct val="20000"/>
              </a:spcBef>
              <a:buSzPct val="75000"/>
              <a:buFont typeface="AppleSymbols" charset="0"/>
              <a:buChar char="☐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x-none" sz="3600">
                <a:solidFill>
                  <a:schemeClr val="bg1"/>
                </a:solidFill>
                <a:latin typeface="Arial" charset="0"/>
                <a:ea typeface="ＭＳ Ｐゴシック" charset="-128"/>
              </a:rPr>
              <a:t>API for Event Consumption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5717" y="1676466"/>
            <a:ext cx="8391721" cy="4375150"/>
          </a:xfrm>
        </p:spPr>
        <p:txBody>
          <a:bodyPr/>
          <a:lstStyle/>
          <a:p>
            <a:pPr marL="292100" indent="-292100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  <a:defRPr/>
            </a:pPr>
            <a:r>
              <a:rPr lang="en-US" altLang="x-none" dirty="0">
                <a:latin typeface="Arial" charset="0"/>
                <a:ea typeface="PT Sans Caption" charset="-52"/>
                <a:cs typeface="PT Sans Caption" charset="-52"/>
              </a:rPr>
              <a:t>API (application programming interface</a:t>
            </a:r>
            <a:r>
              <a:rPr lang="en-US" altLang="x-none" dirty="0" smtClean="0">
                <a:latin typeface="Arial" charset="0"/>
                <a:ea typeface="PT Sans Caption" charset="-52"/>
                <a:cs typeface="PT Sans Caption" charset="-52"/>
              </a:rPr>
              <a:t>)</a:t>
            </a:r>
            <a:endParaRPr lang="en-US" altLang="x-none" dirty="0">
              <a:latin typeface="Arial" charset="0"/>
              <a:ea typeface="PT Sans Caption" charset="-52"/>
              <a:cs typeface="PT Sans Caption" charset="-52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altLang="x-none" sz="2000" dirty="0">
                <a:latin typeface="Arial" charset="0"/>
                <a:ea typeface="PT Sans Caption" charset="-52"/>
                <a:cs typeface="PT Sans Caption" charset="-52"/>
              </a:rPr>
              <a:t>A set of methods for communication </a:t>
            </a:r>
            <a:r>
              <a:rPr lang="en-US" altLang="x-none" sz="2000" dirty="0" smtClean="0">
                <a:latin typeface="Arial" charset="0"/>
                <a:ea typeface="PT Sans Caption" charset="-52"/>
                <a:cs typeface="PT Sans Caption" charset="-52"/>
              </a:rPr>
              <a:t>between </a:t>
            </a:r>
            <a:br>
              <a:rPr lang="en-US" altLang="x-none" sz="2000" dirty="0" smtClean="0">
                <a:latin typeface="Arial" charset="0"/>
                <a:ea typeface="PT Sans Caption" charset="-52"/>
                <a:cs typeface="PT Sans Caption" charset="-52"/>
              </a:rPr>
            </a:br>
            <a:r>
              <a:rPr lang="en-US" altLang="x-none" sz="2000" dirty="0" smtClean="0">
                <a:latin typeface="Arial" charset="0"/>
                <a:ea typeface="PT Sans Caption" charset="-52"/>
                <a:cs typeface="PT Sans Caption" charset="-52"/>
              </a:rPr>
              <a:t>software </a:t>
            </a:r>
            <a:r>
              <a:rPr lang="en-US" altLang="x-none" sz="2000" dirty="0">
                <a:latin typeface="Arial" charset="0"/>
                <a:ea typeface="PT Sans Caption" charset="-52"/>
                <a:cs typeface="PT Sans Caption" charset="-52"/>
              </a:rPr>
              <a:t>components</a:t>
            </a:r>
          </a:p>
          <a:p>
            <a:pPr marL="292100" indent="-292100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  <a:defRPr/>
            </a:pPr>
            <a:r>
              <a:rPr lang="en-US" altLang="x-none" dirty="0">
                <a:latin typeface="Arial" charset="0"/>
                <a:ea typeface="PT Sans Caption" charset="-52"/>
                <a:cs typeface="PT Sans Caption" charset="-52"/>
              </a:rPr>
              <a:t>Largely phasing out direct feed </a:t>
            </a:r>
            <a:r>
              <a:rPr lang="en-US" altLang="x-none" dirty="0" smtClean="0">
                <a:latin typeface="Arial" charset="0"/>
                <a:ea typeface="PT Sans Caption" charset="-52"/>
                <a:cs typeface="PT Sans Caption" charset="-52"/>
              </a:rPr>
              <a:t>consumption </a:t>
            </a:r>
            <a:r>
              <a:rPr lang="en-US" altLang="x-none" dirty="0">
                <a:latin typeface="Arial" charset="0"/>
                <a:ea typeface="PT Sans Caption" charset="-52"/>
                <a:cs typeface="PT Sans Caption" charset="-52"/>
              </a:rPr>
              <a:t>and associated support</a:t>
            </a:r>
          </a:p>
          <a:p>
            <a:pPr marL="1838325" indent="-238125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  <a:defRPr/>
            </a:pPr>
            <a:r>
              <a:rPr lang="en-US" altLang="x-none" dirty="0">
                <a:latin typeface="Arial" charset="0"/>
                <a:ea typeface="PT Sans Caption" charset="-52"/>
                <a:cs typeface="PT Sans Caption" charset="-52"/>
              </a:rPr>
              <a:t>New </a:t>
            </a:r>
            <a:r>
              <a:rPr lang="en-US" altLang="x-none" dirty="0" err="1">
                <a:latin typeface="Arial" charset="0"/>
                <a:ea typeface="PT Sans Caption" charset="-52"/>
                <a:cs typeface="PT Sans Caption" charset="-52"/>
              </a:rPr>
              <a:t>YaleSites</a:t>
            </a:r>
            <a:r>
              <a:rPr lang="en-US" altLang="x-none" dirty="0">
                <a:latin typeface="Arial" charset="0"/>
                <a:ea typeface="PT Sans Caption" charset="-52"/>
                <a:cs typeface="PT Sans Caption" charset="-52"/>
              </a:rPr>
              <a:t> module for Bedework integration</a:t>
            </a:r>
          </a:p>
          <a:p>
            <a:pPr marL="0" indent="0" algn="ctr" eaLnBrk="1" hangingPunct="1">
              <a:spcBef>
                <a:spcPct val="0"/>
              </a:spcBef>
              <a:defRPr/>
            </a:pPr>
            <a:endParaRPr lang="en-US" altLang="x-none" sz="1200" i="1" dirty="0" smtClean="0">
              <a:latin typeface="Arial" charset="0"/>
              <a:ea typeface="PT Sans Caption" charset="-52"/>
              <a:cs typeface="PT Sans Caption" charset="-52"/>
            </a:endParaRPr>
          </a:p>
          <a:p>
            <a:pPr marL="1600200" indent="0" algn="ctr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x-none" sz="2000" i="1" dirty="0" smtClean="0">
                <a:latin typeface="Arial" charset="0"/>
                <a:ea typeface="PT Sans Caption" charset="-52"/>
                <a:cs typeface="PT Sans Caption" charset="-52"/>
              </a:rPr>
              <a:t>(Still </a:t>
            </a:r>
            <a:r>
              <a:rPr lang="en-US" altLang="x-none" sz="2000" i="1" dirty="0">
                <a:latin typeface="Arial" charset="0"/>
                <a:ea typeface="PT Sans Caption" charset="-52"/>
                <a:cs typeface="PT Sans Caption" charset="-52"/>
              </a:rPr>
              <a:t>under development – additional details to </a:t>
            </a:r>
            <a:r>
              <a:rPr lang="en-US" altLang="x-none" sz="2000" i="1" dirty="0" smtClean="0">
                <a:latin typeface="Arial" charset="0"/>
                <a:ea typeface="PT Sans Caption" charset="-52"/>
                <a:cs typeface="PT Sans Caption" charset="-52"/>
              </a:rPr>
              <a:t>follow)</a:t>
            </a:r>
            <a:endParaRPr lang="en-US" altLang="x-none" sz="2000" i="1" dirty="0">
              <a:latin typeface="Arial" charset="0"/>
              <a:ea typeface="PT Sans Caption" charset="-52"/>
              <a:cs typeface="PT Sans Caption" charset="-52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  <a:defRPr/>
            </a:pPr>
            <a:endParaRPr lang="en-US" altLang="x-none" dirty="0">
              <a:latin typeface="Arial" charset="0"/>
              <a:ea typeface="PT Sans Caption" charset="-52"/>
              <a:cs typeface="PT Sans Caption" charset="-52"/>
            </a:endParaRPr>
          </a:p>
        </p:txBody>
      </p:sp>
      <p:cxnSp>
        <p:nvCxnSpPr>
          <p:cNvPr id="20483" name="Straight Connector 4"/>
          <p:cNvCxnSpPr>
            <a:cxnSpLocks noChangeShapeType="1"/>
          </p:cNvCxnSpPr>
          <p:nvPr/>
        </p:nvCxnSpPr>
        <p:spPr bwMode="auto">
          <a:xfrm>
            <a:off x="0" y="134937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902" y="1513382"/>
            <a:ext cx="1612877" cy="16128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54" y="4990982"/>
            <a:ext cx="1612877" cy="161287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 bwMode="auto">
          <a:xfrm>
            <a:off x="8304857" y="1445381"/>
            <a:ext cx="628422" cy="62842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EF9D38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X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rgbClr val="EF9D38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Donut 13"/>
          <p:cNvSpPr/>
          <p:nvPr/>
        </p:nvSpPr>
        <p:spPr bwMode="auto">
          <a:xfrm>
            <a:off x="8304857" y="1445381"/>
            <a:ext cx="628422" cy="628422"/>
          </a:xfrm>
          <a:prstGeom prst="donut">
            <a:avLst>
              <a:gd name="adj" fmla="val 6401"/>
            </a:avLst>
          </a:prstGeom>
          <a:solidFill>
            <a:srgbClr val="EF9D38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797934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Placeholder 1"/>
          <p:cNvSpPr>
            <a:spLocks noGrp="1"/>
          </p:cNvSpPr>
          <p:nvPr/>
        </p:nvSpPr>
        <p:spPr bwMode="auto">
          <a:xfrm>
            <a:off x="1539875" y="296863"/>
            <a:ext cx="6899275" cy="790575"/>
          </a:xfrm>
          <a:prstGeom prst="rect">
            <a:avLst/>
          </a:prstGeom>
          <a:noFill/>
          <a:ln w="9525">
            <a:solidFill>
              <a:srgbClr val="0B26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1pPr>
            <a:lvl2pPr marL="742950" indent="-285750">
              <a:spcBef>
                <a:spcPct val="20000"/>
              </a:spcBef>
              <a:buSzPct val="100000"/>
              <a:buFont typeface="Courier New" charset="0"/>
              <a:buChar char="o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3pPr>
            <a:lvl4pPr marL="1600200" indent="-228600">
              <a:spcBef>
                <a:spcPct val="20000"/>
              </a:spcBef>
              <a:buSzPct val="75000"/>
              <a:buFont typeface="AppleSymbols" charset="0"/>
              <a:buChar char="☐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x-none" sz="3600">
                <a:solidFill>
                  <a:schemeClr val="bg1"/>
                </a:solidFill>
                <a:latin typeface="Arial" charset="0"/>
                <a:ea typeface="ＭＳ Ｐゴシック" charset="-128"/>
              </a:rPr>
              <a:t>Questions and Comments</a:t>
            </a:r>
          </a:p>
        </p:txBody>
      </p:sp>
      <p:cxnSp>
        <p:nvCxnSpPr>
          <p:cNvPr id="30722" name="Straight Connector 4"/>
          <p:cNvCxnSpPr>
            <a:cxnSpLocks noChangeShapeType="1"/>
          </p:cNvCxnSpPr>
          <p:nvPr/>
        </p:nvCxnSpPr>
        <p:spPr bwMode="auto">
          <a:xfrm>
            <a:off x="0" y="134937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72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1390650"/>
            <a:ext cx="67310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Placeholder 1"/>
          <p:cNvSpPr>
            <a:spLocks noGrp="1"/>
          </p:cNvSpPr>
          <p:nvPr/>
        </p:nvSpPr>
        <p:spPr bwMode="auto">
          <a:xfrm>
            <a:off x="1852613" y="296863"/>
            <a:ext cx="6048375" cy="790575"/>
          </a:xfrm>
          <a:prstGeom prst="rect">
            <a:avLst/>
          </a:prstGeom>
          <a:noFill/>
          <a:ln w="9525">
            <a:solidFill>
              <a:srgbClr val="0B26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1pPr>
            <a:lvl2pPr marL="742950" indent="-285750">
              <a:spcBef>
                <a:spcPct val="20000"/>
              </a:spcBef>
              <a:buSzPct val="100000"/>
              <a:buFont typeface="Courier New" charset="0"/>
              <a:buChar char="o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3pPr>
            <a:lvl4pPr marL="1600200" indent="-228600">
              <a:spcBef>
                <a:spcPct val="20000"/>
              </a:spcBef>
              <a:buSzPct val="75000"/>
              <a:buFont typeface="AppleSymbols" charset="0"/>
              <a:buChar char="☐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x-none" sz="3600" dirty="0" err="1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Cvent</a:t>
            </a:r>
            <a:endParaRPr lang="en-US" altLang="x-none" sz="3600" dirty="0" smtClean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7675" y="1714500"/>
            <a:ext cx="8239125" cy="4375150"/>
          </a:xfrm>
        </p:spPr>
        <p:txBody>
          <a:bodyPr/>
          <a:lstStyle/>
          <a:p>
            <a:pPr marL="292100" indent="-292100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  <a:defRPr/>
            </a:pPr>
            <a:r>
              <a:rPr lang="en-US" altLang="x-none" dirty="0" smtClean="0">
                <a:latin typeface="Arial" charset="0"/>
                <a:ea typeface="Arial" charset="0"/>
                <a:cs typeface="Arial" charset="0"/>
              </a:rPr>
              <a:t>Event management and logistics</a:t>
            </a:r>
            <a:endParaRPr lang="en-US" altLang="x-none" dirty="0">
              <a:latin typeface="Arial" charset="0"/>
              <a:ea typeface="Arial" charset="0"/>
              <a:cs typeface="Arial" charset="0"/>
            </a:endParaRP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Design sessions and tracks</a:t>
            </a: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Create event websites</a:t>
            </a: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Send invitations and emails</a:t>
            </a: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Track activity and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generate reports</a:t>
            </a: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Securely collect payments</a:t>
            </a: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Generate task lists, calendars, name badges and mailing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labels</a:t>
            </a: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Housing and travel management integration</a:t>
            </a: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Cvent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OnSite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Support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243" name="Straight Connector 4"/>
          <p:cNvCxnSpPr>
            <a:cxnSpLocks noChangeShapeType="1"/>
          </p:cNvCxnSpPr>
          <p:nvPr/>
        </p:nvCxnSpPr>
        <p:spPr bwMode="auto">
          <a:xfrm>
            <a:off x="0" y="134937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0836" t="27490" r="9826" b="28439"/>
          <a:stretch/>
        </p:blipFill>
        <p:spPr>
          <a:xfrm>
            <a:off x="5324637" y="2552699"/>
            <a:ext cx="3119275" cy="7203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27549" y="453950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478197" y="587165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56914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Placeholder 1"/>
          <p:cNvSpPr>
            <a:spLocks noGrp="1"/>
          </p:cNvSpPr>
          <p:nvPr/>
        </p:nvSpPr>
        <p:spPr bwMode="auto">
          <a:xfrm>
            <a:off x="1852613" y="296863"/>
            <a:ext cx="6048375" cy="790575"/>
          </a:xfrm>
          <a:prstGeom prst="rect">
            <a:avLst/>
          </a:prstGeom>
          <a:noFill/>
          <a:ln w="9525">
            <a:solidFill>
              <a:srgbClr val="0B26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1pPr>
            <a:lvl2pPr marL="742950" indent="-285750">
              <a:spcBef>
                <a:spcPct val="20000"/>
              </a:spcBef>
              <a:buSzPct val="100000"/>
              <a:buFont typeface="Courier New" charset="0"/>
              <a:buChar char="o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3pPr>
            <a:lvl4pPr marL="1600200" indent="-228600">
              <a:spcBef>
                <a:spcPct val="20000"/>
              </a:spcBef>
              <a:buSzPct val="75000"/>
              <a:buFont typeface="AppleSymbols" charset="0"/>
              <a:buChar char="☐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x-none" sz="3600" dirty="0" err="1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Cvent</a:t>
            </a:r>
            <a:endParaRPr lang="en-US" altLang="x-none" sz="3600" dirty="0" smtClean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7675" y="1714500"/>
            <a:ext cx="8239125" cy="4375150"/>
          </a:xfrm>
        </p:spPr>
        <p:txBody>
          <a:bodyPr/>
          <a:lstStyle/>
          <a:p>
            <a:pPr marL="292100" indent="-292100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  <a:defRPr/>
            </a:pPr>
            <a:r>
              <a:rPr lang="en-US" altLang="x-none" dirty="0" smtClean="0">
                <a:latin typeface="Arial" charset="0"/>
                <a:ea typeface="Arial" charset="0"/>
                <a:cs typeface="Arial" charset="0"/>
              </a:rPr>
              <a:t>Event management and logistics</a:t>
            </a:r>
            <a:endParaRPr lang="en-US" altLang="x-none" dirty="0">
              <a:latin typeface="Arial" charset="0"/>
              <a:ea typeface="Arial" charset="0"/>
              <a:cs typeface="Arial" charset="0"/>
            </a:endParaRP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Design sessions and tracks</a:t>
            </a: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Create event websites</a:t>
            </a: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Send invitations and emails</a:t>
            </a: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Track activity and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generate reports</a:t>
            </a: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Securely collect payments</a:t>
            </a: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Generate task lists, calendars, name badges and mailing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labels</a:t>
            </a: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Housing and travel management integration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243" name="Straight Connector 4"/>
          <p:cNvCxnSpPr>
            <a:cxnSpLocks noChangeShapeType="1"/>
          </p:cNvCxnSpPr>
          <p:nvPr/>
        </p:nvCxnSpPr>
        <p:spPr bwMode="auto">
          <a:xfrm>
            <a:off x="0" y="134937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0836" t="27490" r="9826" b="28439"/>
          <a:stretch/>
        </p:blipFill>
        <p:spPr>
          <a:xfrm>
            <a:off x="5818678" y="1452562"/>
            <a:ext cx="3119275" cy="720303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"/>
          <a:stretch/>
        </p:blipFill>
        <p:spPr>
          <a:xfrm>
            <a:off x="0" y="1349374"/>
            <a:ext cx="9144000" cy="5508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27549" y="453950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478197" y="587165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4099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Placeholder 1"/>
          <p:cNvSpPr>
            <a:spLocks noGrp="1"/>
          </p:cNvSpPr>
          <p:nvPr/>
        </p:nvSpPr>
        <p:spPr bwMode="auto">
          <a:xfrm>
            <a:off x="1852613" y="296863"/>
            <a:ext cx="6048375" cy="790575"/>
          </a:xfrm>
          <a:prstGeom prst="rect">
            <a:avLst/>
          </a:prstGeom>
          <a:noFill/>
          <a:ln w="9525">
            <a:solidFill>
              <a:srgbClr val="0B26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1pPr>
            <a:lvl2pPr marL="742950" indent="-285750">
              <a:spcBef>
                <a:spcPct val="20000"/>
              </a:spcBef>
              <a:buSzPct val="100000"/>
              <a:buFont typeface="Courier New" charset="0"/>
              <a:buChar char="o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3pPr>
            <a:lvl4pPr marL="1600200" indent="-228600">
              <a:spcBef>
                <a:spcPct val="20000"/>
              </a:spcBef>
              <a:buSzPct val="75000"/>
              <a:buFont typeface="AppleSymbols" charset="0"/>
              <a:buChar char="☐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§"/>
              <a:defRPr sz="2400">
                <a:solidFill>
                  <a:srgbClr val="002F59"/>
                </a:solidFill>
                <a:latin typeface="Damascus" charset="-78"/>
                <a:ea typeface="Damascus" charset="-78"/>
                <a:cs typeface="Damascus" charset="-7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x-none" sz="3600" dirty="0" err="1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Cvent</a:t>
            </a:r>
            <a:endParaRPr lang="en-US" altLang="x-none" sz="3600" dirty="0" smtClean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7675" y="1714500"/>
            <a:ext cx="8239125" cy="4375150"/>
          </a:xfrm>
        </p:spPr>
        <p:txBody>
          <a:bodyPr/>
          <a:lstStyle/>
          <a:p>
            <a:pPr marL="292100" indent="-292100" eaLnBrk="1" hangingPunct="1">
              <a:lnSpc>
                <a:spcPct val="150000"/>
              </a:lnSpc>
              <a:spcBef>
                <a:spcPct val="0"/>
              </a:spcBef>
              <a:buFont typeface="Courier New" charset="0"/>
              <a:buChar char="o"/>
              <a:defRPr/>
            </a:pPr>
            <a:r>
              <a:rPr lang="en-US" altLang="x-none" dirty="0" smtClean="0">
                <a:latin typeface="Arial" charset="0"/>
                <a:ea typeface="Arial" charset="0"/>
                <a:cs typeface="Arial" charset="0"/>
              </a:rPr>
              <a:t>Event management and logistics</a:t>
            </a:r>
            <a:endParaRPr lang="en-US" altLang="x-none" dirty="0">
              <a:latin typeface="Arial" charset="0"/>
              <a:ea typeface="Arial" charset="0"/>
              <a:cs typeface="Arial" charset="0"/>
            </a:endParaRP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Design sessions and tracks</a:t>
            </a: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Create event websites</a:t>
            </a: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Send invitations and emails</a:t>
            </a: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Track activity and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generate reports</a:t>
            </a: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Securely collect payments</a:t>
            </a: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Generate task lists, calendars, name badges and mailing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labels</a:t>
            </a:r>
          </a:p>
          <a:p>
            <a:pPr marL="754063" lvl="1" indent="-354013" eaLnBrk="1" hangingPunct="1">
              <a:lnSpc>
                <a:spcPct val="150000"/>
              </a:lnSpc>
              <a:spcBef>
                <a:spcPct val="0"/>
              </a:spcBef>
              <a:buFont typeface=".AppleSystemUIFont" charset="-120"/>
              <a:buChar char="&gt;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Housing and travel management integration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243" name="Straight Connector 4"/>
          <p:cNvCxnSpPr>
            <a:cxnSpLocks noChangeShapeType="1"/>
          </p:cNvCxnSpPr>
          <p:nvPr/>
        </p:nvCxnSpPr>
        <p:spPr bwMode="auto">
          <a:xfrm>
            <a:off x="0" y="134937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0836" t="27490" r="9826" b="28439"/>
          <a:stretch/>
        </p:blipFill>
        <p:spPr>
          <a:xfrm>
            <a:off x="5818678" y="1452562"/>
            <a:ext cx="3119275" cy="7203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27549" y="453950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478197" y="587165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0" y="1349375"/>
            <a:ext cx="9144000" cy="550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21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13753</TotalTime>
  <Words>1407</Words>
  <Application>Microsoft Macintosh PowerPoint</Application>
  <PresentationFormat>On-screen Show (4:3)</PresentationFormat>
  <Paragraphs>233</Paragraphs>
  <Slides>20</Slides>
  <Notes>20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.AppleSystemUIFont</vt:lpstr>
      <vt:lpstr>AppleSymbols</vt:lpstr>
      <vt:lpstr>Calibri</vt:lpstr>
      <vt:lpstr>Courier New</vt:lpstr>
      <vt:lpstr>Damascus</vt:lpstr>
      <vt:lpstr>ＭＳ Ｐゴシック</vt:lpstr>
      <vt:lpstr>PT Sans Caption</vt:lpstr>
      <vt:lpstr>Wingdings</vt:lpstr>
      <vt:lpstr>Arial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 Saba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Saba</dc:creator>
  <cp:lastModifiedBy>Tucciarone III, James</cp:lastModifiedBy>
  <cp:revision>151</cp:revision>
  <dcterms:created xsi:type="dcterms:W3CDTF">2012-04-03T14:23:55Z</dcterms:created>
  <dcterms:modified xsi:type="dcterms:W3CDTF">2017-03-15T01:43:51Z</dcterms:modified>
</cp:coreProperties>
</file>