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1"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12192000" cy="6858000"/>
  <p:notesSz cx="6858000" cy="9144000"/>
  <p:embeddedFontLst>
    <p:embeddedFont>
      <p:font typeface="Roboto" panose="02000000000000000000" pitchFamily="2"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422BF83-0E72-41DE-8D09-BB06DB991F56}">
  <a:tblStyle styleId="{5422BF83-0E72-41DE-8D09-BB06DB991F5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27"/>
  </p:normalViewPr>
  <p:slideViewPr>
    <p:cSldViewPr snapToGrid="0" snapToObjects="1">
      <p:cViewPr varScale="1">
        <p:scale>
          <a:sx n="93" d="100"/>
          <a:sy n="93" d="100"/>
        </p:scale>
        <p:origin x="784"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yalesurvey.qualtrics.com/jfe/form/SV_cZMNs5X2GjUGqsB"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optimalworkshop.com/a/yale/reframer/projects/7692/themes/49465"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chedule.yale.edu/calendar/UXRL/?cid=10042&amp;t=d&amp;d=0000-00-00&amp;cal=10042&amp;ct=44410"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Google Shape;2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 name="Google Shape;2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51a9ce0b54_0_2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51a9ce0b54_0_29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a:latin typeface="Arial"/>
                <a:ea typeface="Arial"/>
                <a:cs typeface="Arial"/>
                <a:sym typeface="Arial"/>
              </a:rPr>
              <a:t>As mentioned before, the data process and analysis of test content is time-consuming- to be able to pull out statistical data from the tests quickly would really expedite the process and allow me to focus on deeper analysis.</a:t>
            </a:r>
            <a:endParaRPr/>
          </a:p>
        </p:txBody>
      </p:sp>
      <p:sp>
        <p:nvSpPr>
          <p:cNvPr id="119" name="Google Shape;119;g51a9ce0b54_0_29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51a9ce0b54_0_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51a9ce0b54_0_8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g51a9ce0b54_0_8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51a9ce0b54_0_3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51a9ce0b54_0_30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g51a9ce0b54_0_30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51a9ce0b54_0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51a9ce0b54_0_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g51a9ce0b54_0_9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51a9ce0b54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51a9ce0b54_0_9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g51a9ce0b54_0_9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51a9ce0b54_0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51a9ce0b54_0_10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g51a9ce0b54_0_10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51a9ce0b54_0_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51a9ce0b54_0_10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g51a9ce0b54_0_10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51a9ce0b54_0_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51a9ce0b54_0_1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g51a9ce0b54_0_1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51a9ce0b54_0_3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51a9ce0b54_0_3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a:latin typeface="Arial"/>
                <a:ea typeface="Arial"/>
                <a:cs typeface="Arial"/>
                <a:sym typeface="Arial"/>
              </a:rPr>
              <a:t>But… how to do you get participants in the session? How do you make sure it’s set up correctly? Participants aren’t going to know how to use Zoom from the jump.</a:t>
            </a:r>
            <a:endParaRPr/>
          </a:p>
        </p:txBody>
      </p:sp>
      <p:sp>
        <p:nvSpPr>
          <p:cNvPr id="194" name="Google Shape;194;g51a9ce0b54_0_33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51a9ce0b54_0_1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51a9ce0b54_0_1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1600"/>
              </a:spcAft>
              <a:buNone/>
            </a:pPr>
            <a:r>
              <a:rPr lang="en-US">
                <a:solidFill>
                  <a:srgbClr val="595959"/>
                </a:solidFill>
                <a:latin typeface="Arial"/>
                <a:ea typeface="Arial"/>
                <a:cs typeface="Arial"/>
                <a:sym typeface="Arial"/>
              </a:rPr>
              <a:t>Follows the model used by UserTesting and UserZoom</a:t>
            </a:r>
            <a:endParaRPr/>
          </a:p>
        </p:txBody>
      </p:sp>
      <p:sp>
        <p:nvSpPr>
          <p:cNvPr id="204" name="Google Shape;204;g51a9ce0b54_0_1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 name="Google Shape;3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51a9ce0b54_0_1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51a9ce0b54_0_1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g51a9ce0b54_0_13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51a9ce0b54_0_3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51a9ce0b54_0_34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300" u="sng">
                <a:solidFill>
                  <a:srgbClr val="007AC0"/>
                </a:solidFill>
                <a:highlight>
                  <a:schemeClr val="lt1"/>
                </a:highlight>
                <a:latin typeface="Arial"/>
                <a:ea typeface="Arial"/>
                <a:cs typeface="Arial"/>
                <a:sym typeface="Arial"/>
                <a:hlinkClick r:id="rId3"/>
              </a:rPr>
              <a:t>https://yalesurvey.qualtrics.com/jfe/form/SV_cZMNs5X2GjUGqsB</a:t>
            </a:r>
            <a:endParaRPr/>
          </a:p>
        </p:txBody>
      </p:sp>
      <p:sp>
        <p:nvSpPr>
          <p:cNvPr id="219" name="Google Shape;219;g51a9ce0b54_0_34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51a9ce0b54_0_1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51a9ce0b54_0_1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The maiden voyage of this method began with a comparison test of three different institutions’ advanced search feature in their Blacklight discovery interface. The results of this test were used to develop a “best of breed” advanced search- driven by student preferences.</a:t>
            </a:r>
            <a:br>
              <a:rPr lang="en-US" sz="1100">
                <a:latin typeface="Arial"/>
                <a:ea typeface="Arial"/>
                <a:cs typeface="Arial"/>
                <a:sym typeface="Arial"/>
              </a:rPr>
            </a:br>
            <a:br>
              <a:rPr lang="en-US" sz="1100">
                <a:latin typeface="Arial"/>
                <a:ea typeface="Arial"/>
                <a:cs typeface="Arial"/>
                <a:sym typeface="Arial"/>
              </a:rPr>
            </a:br>
            <a:r>
              <a:rPr lang="en-US" sz="1100">
                <a:latin typeface="Arial"/>
                <a:ea typeface="Arial"/>
                <a:cs typeface="Arial"/>
                <a:sym typeface="Arial"/>
              </a:rPr>
              <a:t>Show survey: https://drive.google.com/file/d/1fk6RkTe_MTY87mghsXpuFA0ieh1KPyrG/view?usp=sharing</a:t>
            </a:r>
            <a:endParaRPr sz="1100">
              <a:latin typeface="Arial"/>
              <a:ea typeface="Arial"/>
              <a:cs typeface="Arial"/>
              <a:sym typeface="Arial"/>
            </a:endParaRPr>
          </a:p>
          <a:p>
            <a:pPr marL="0" lvl="0" indent="0" algn="l" rtl="0">
              <a:spcBef>
                <a:spcPts val="0"/>
              </a:spcBef>
              <a:spcAft>
                <a:spcPts val="0"/>
              </a:spcAft>
              <a:buNone/>
            </a:pPr>
            <a:endParaRPr/>
          </a:p>
        </p:txBody>
      </p:sp>
      <p:sp>
        <p:nvSpPr>
          <p:cNvPr id="226" name="Google Shape;226;g51a9ce0b54_0_14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51a9ce0b54_0_3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51a9ce0b54_0_35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g51a9ce0b54_0_35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51a9ce0b54_0_3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51a9ce0b54_0_36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g51a9ce0b54_0_36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51a9ce0b54_0_3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51a9ce0b54_0_36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g51a9ce0b54_0_36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51a9ce0b54_0_3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51a9ce0b54_0_37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u="sng">
                <a:solidFill>
                  <a:srgbClr val="0097A7"/>
                </a:solidFill>
                <a:latin typeface="Arial"/>
                <a:ea typeface="Arial"/>
                <a:cs typeface="Arial"/>
                <a:sym typeface="Arial"/>
                <a:hlinkClick r:id="rId3"/>
              </a:rPr>
              <a:t>https://www.optimalworkshop.com/a/yale/reframer/projects/7692/themes/49465</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Observations from each session transcribed into OW. </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Each observation is tagged with something, like confusion, delight, task 1, task 2, student, faculty, interface 1, etc. I started as a catalog assistant so I love this so much.</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The tags can then be used to pull different insights together quickly. For instance, of the students who tested interface 1, how many expressed confusion during task 1? What did each of those moments have in common?</a:t>
            </a:r>
            <a:endParaRPr sz="1100">
              <a:latin typeface="Arial"/>
              <a:ea typeface="Arial"/>
              <a:cs typeface="Arial"/>
              <a:sym typeface="Arial"/>
            </a:endParaRPr>
          </a:p>
          <a:p>
            <a:pPr marL="0" lvl="0" indent="0" algn="l" rtl="0">
              <a:spcBef>
                <a:spcPts val="0"/>
              </a:spcBef>
              <a:spcAft>
                <a:spcPts val="0"/>
              </a:spcAft>
              <a:buNone/>
            </a:pPr>
            <a:endParaRPr/>
          </a:p>
        </p:txBody>
      </p:sp>
      <p:sp>
        <p:nvSpPr>
          <p:cNvPr id="254" name="Google Shape;254;g51a9ce0b54_0_37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51a9ce0b54_0_3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51a9ce0b54_0_38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g51a9ce0b54_0_38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51a9ce0b54_0_3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51a9ce0b54_0_3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g51a9ce0b54_0_3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51a9ce0b54_0_3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51a9ce0b54_0_3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ArchivesSpace</a:t>
            </a:r>
            <a:endParaRPr/>
          </a:p>
        </p:txBody>
      </p:sp>
      <p:sp>
        <p:nvSpPr>
          <p:cNvPr id="278" name="Google Shape;278;g51a9ce0b54_0_39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 name="Google Shape;3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51a9ce0b54_0_4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51a9ce0b54_0_4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ArchivesSpace</a:t>
            </a:r>
            <a:endParaRPr/>
          </a:p>
        </p:txBody>
      </p:sp>
      <p:sp>
        <p:nvSpPr>
          <p:cNvPr id="285" name="Google Shape;285;g51a9ce0b54_0_43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51a9ce0b54_0_4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51a9ce0b54_0_4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https://www.optimalworkshop.com/a/yale/optimalsort/results/1f1ef149-3724-4aab-a696-32d4d33c6ba5#/t/overview</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p:txBody>
      </p:sp>
      <p:sp>
        <p:nvSpPr>
          <p:cNvPr id="292" name="Google Shape;292;g51a9ce0b54_0_4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51a9ce0b54_0_4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51a9ce0b54_0_4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a:latin typeface="Arial"/>
                <a:ea typeface="Arial"/>
                <a:cs typeface="Arial"/>
                <a:sym typeface="Arial"/>
              </a:rPr>
              <a:t>Zoom also has a cool feature where  you can draw on the screen; this could be useful in a couple of ways. </a:t>
            </a:r>
            <a:endParaRPr sz="1100">
              <a:latin typeface="Arial"/>
              <a:ea typeface="Arial"/>
              <a:cs typeface="Arial"/>
              <a:sym typeface="Arial"/>
            </a:endParaRPr>
          </a:p>
          <a:p>
            <a:pPr marL="0" lvl="0" indent="0" algn="l" rtl="0">
              <a:spcBef>
                <a:spcPts val="0"/>
              </a:spcBef>
              <a:spcAft>
                <a:spcPts val="0"/>
              </a:spcAft>
              <a:buNone/>
            </a:pPr>
            <a:endParaRPr/>
          </a:p>
        </p:txBody>
      </p:sp>
      <p:sp>
        <p:nvSpPr>
          <p:cNvPr id="299" name="Google Shape;299;g51a9ce0b54_0_44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51a9ce0b54_0_4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51a9ce0b54_0_44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a:latin typeface="Arial"/>
                <a:ea typeface="Arial"/>
                <a:cs typeface="Arial"/>
                <a:sym typeface="Arial"/>
              </a:rPr>
              <a:t>Only applicable when sharing screens. Other participants can annotate too.</a:t>
            </a:r>
            <a:endParaRPr sz="1100">
              <a:latin typeface="Arial"/>
              <a:ea typeface="Arial"/>
              <a:cs typeface="Arial"/>
              <a:sym typeface="Arial"/>
            </a:endParaRPr>
          </a:p>
        </p:txBody>
      </p:sp>
      <p:sp>
        <p:nvSpPr>
          <p:cNvPr id="306" name="Google Shape;306;g51a9ce0b54_0_44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51a9ce0b54_0_4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51a9ce0b54_0_45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400">
                <a:latin typeface="Arial"/>
                <a:ea typeface="Arial"/>
                <a:cs typeface="Arial"/>
                <a:sym typeface="Arial"/>
              </a:rPr>
              <a:t>Webex, Citrix, Adobe Connect. Remember, what works with Zoom is the auto-recording to the cloud, the easier technical set up indicators, and the join before host setting. </a:t>
            </a:r>
            <a:endParaRPr sz="14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p:txBody>
      </p:sp>
      <p:sp>
        <p:nvSpPr>
          <p:cNvPr id="313" name="Google Shape;313;g51a9ce0b54_0_45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51a9ce0b54_0_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51a9ce0b54_0_46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a:latin typeface="Arial"/>
                <a:ea typeface="Arial"/>
                <a:cs typeface="Arial"/>
                <a:sym typeface="Arial"/>
              </a:rPr>
              <a:t>Survey Monkey, Google Forms, etc. Switching the test platform would probably be easy- I chose Qualtrics because it’s powerful, we have a negotiated site license so I feel more comfortable having participant data stored there, and it has built-in Yale branding. It is NOT super intuitive to use.</a:t>
            </a:r>
            <a:endParaRPr sz="1400">
              <a:latin typeface="Arial"/>
              <a:ea typeface="Arial"/>
              <a:cs typeface="Arial"/>
              <a:sym typeface="Arial"/>
            </a:endParaRPr>
          </a:p>
        </p:txBody>
      </p:sp>
      <p:sp>
        <p:nvSpPr>
          <p:cNvPr id="320" name="Google Shape;320;g51a9ce0b54_0_46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51a9ce0b54_0_4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51a9ce0b54_0_48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400">
              <a:latin typeface="Arial"/>
              <a:ea typeface="Arial"/>
              <a:cs typeface="Arial"/>
              <a:sym typeface="Arial"/>
            </a:endParaRPr>
          </a:p>
        </p:txBody>
      </p:sp>
      <p:sp>
        <p:nvSpPr>
          <p:cNvPr id="327" name="Google Shape;327;g51a9ce0b54_0_48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51a9ce0b54_0_4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51a9ce0b54_0_4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u="sng">
                <a:solidFill>
                  <a:schemeClr val="hlink"/>
                </a:solidFill>
                <a:latin typeface="Arial"/>
                <a:ea typeface="Arial"/>
                <a:cs typeface="Arial"/>
                <a:sym typeface="Arial"/>
                <a:hlinkClick r:id="rId3"/>
              </a:rPr>
              <a:t>http://schedule.yale.edu/calendar/UXRL/?cid=10042&amp;t=d&amp;d=0000-00-00&amp;cal=10042&amp;ct=44410</a:t>
            </a:r>
            <a:endParaRPr sz="1400">
              <a:latin typeface="Arial"/>
              <a:ea typeface="Arial"/>
              <a:cs typeface="Arial"/>
              <a:sym typeface="Arial"/>
            </a:endParaRPr>
          </a:p>
        </p:txBody>
      </p:sp>
      <p:sp>
        <p:nvSpPr>
          <p:cNvPr id="334" name="Google Shape;334;g51a9ce0b54_0_4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51a9ce0b54_0_47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g51a9ce0b54_0_4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51a9ce0b54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g51a9ce0b54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a:latin typeface="Arial"/>
                <a:ea typeface="Arial"/>
                <a:cs typeface="Arial"/>
                <a:sym typeface="Arial"/>
              </a:rPr>
              <a:t>My name is Jenn Nolte, and I’m the UX Research Librarian at Yale University Library. I’ve been at the Library since 2004, but transitioned into my new role this past January as a part of a new department: Assessment &amp; UX Research. This department’s services represent an expansion of the services offered by our department head, Assessment Librarian Sarah Tudesco. With the addition of a Library Business Analyst, Meng Tang, AUXR offers usage statistics collection and reporting, data visualization, dashboards, usability testing as its core services, with more to come in the next several months. It’s exciting! </a:t>
            </a:r>
            <a:endParaRPr/>
          </a:p>
        </p:txBody>
      </p:sp>
      <p:sp>
        <p:nvSpPr>
          <p:cNvPr id="47" name="Google Shape;47;g51a9ce0b54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51a9ce0b54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51a9ce0b54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200000"/>
              </a:lnSpc>
              <a:spcBef>
                <a:spcPts val="0"/>
              </a:spcBef>
              <a:spcAft>
                <a:spcPts val="1600"/>
              </a:spcAft>
              <a:buNone/>
            </a:pPr>
            <a:r>
              <a:rPr lang="en-US" sz="1100">
                <a:latin typeface="Arial"/>
                <a:ea typeface="Arial"/>
                <a:cs typeface="Arial"/>
                <a:sym typeface="Arial"/>
              </a:rPr>
              <a:t>So before this, as I mentioned, I had been working in Library’s IT office when I had the opportunity to join the User Experience group in that department. Once there, I began assisting the UX Librarian in organizing team guerrilla usability testing and collecting and analyzing the results. [Explain process a bit]</a:t>
            </a:r>
            <a:br>
              <a:rPr lang="en-US" sz="1100">
                <a:latin typeface="Arial"/>
                <a:ea typeface="Arial"/>
                <a:cs typeface="Arial"/>
                <a:sym typeface="Arial"/>
              </a:rPr>
            </a:br>
            <a:r>
              <a:rPr lang="en-US" sz="1100">
                <a:latin typeface="Arial"/>
                <a:ea typeface="Arial"/>
                <a:cs typeface="Arial"/>
                <a:sym typeface="Arial"/>
              </a:rPr>
              <a:t>When the UX Librarian moved on in 2014 I assumed responsibility for the Library’s usability testing activities. HOWEVER, my other stuff didn’t go away! I really wanted to continue and grow our usability testing program, so I began exploring ways to get this work done as a part-time, solitary UX researcher.</a:t>
            </a:r>
            <a:endParaRPr/>
          </a:p>
        </p:txBody>
      </p:sp>
      <p:sp>
        <p:nvSpPr>
          <p:cNvPr id="55" name="Google Shape;55;g51a9ce0b54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51a9ce0b54_0_27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I began to realize that if I continued the team testing model as the basis of our program, I would invest a lot of time in [list]. </a:t>
            </a: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But, running all the tests myself was also not much better- recruitment is always difficult and even more so with one person. </a:t>
            </a:r>
            <a:endParaRPr b="1"/>
          </a:p>
        </p:txBody>
      </p:sp>
      <p:sp>
        <p:nvSpPr>
          <p:cNvPr id="92" name="Google Shape;92;g51a9ce0b54_0_2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51a9ce0b54_0_28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a:latin typeface="Arial"/>
                <a:ea typeface="Arial"/>
                <a:cs typeface="Arial"/>
                <a:sym typeface="Arial"/>
              </a:rPr>
              <a:t>Any way you slice it, the processing and analysis of usability testing data will always take up a significant amount of time. But maybe there are ways to expedite this a bit as well?</a:t>
            </a:r>
            <a:endParaRPr sz="1100">
              <a:latin typeface="Arial"/>
              <a:ea typeface="Arial"/>
              <a:cs typeface="Arial"/>
              <a:sym typeface="Arial"/>
            </a:endParaRPr>
          </a:p>
        </p:txBody>
      </p:sp>
      <p:sp>
        <p:nvSpPr>
          <p:cNvPr id="98" name="Google Shape;98;g51a9ce0b54_0_2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51a9ce0b54_0_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51a9ce0b54_0_7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a:latin typeface="Arial"/>
                <a:ea typeface="Arial"/>
                <a:cs typeface="Arial"/>
                <a:sym typeface="Arial"/>
              </a:rPr>
              <a:t>So these are some of the problems I was seeking to address:</a:t>
            </a:r>
            <a:endParaRPr/>
          </a:p>
        </p:txBody>
      </p:sp>
      <p:sp>
        <p:nvSpPr>
          <p:cNvPr id="105" name="Google Shape;105;g51a9ce0b54_0_7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51a9ce0b54_0_3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51a9ce0b54_0_30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From conversations with colleagues, I knew that they would value tests done with Yale community members over tests done with random people. I needed to be able to control who actually takes these tests.</a:t>
            </a:r>
            <a:endParaRPr sz="1100">
              <a:latin typeface="Arial"/>
              <a:ea typeface="Arial"/>
              <a:cs typeface="Arial"/>
              <a:sym typeface="Arial"/>
            </a:endParaRPr>
          </a:p>
          <a:p>
            <a:pPr marL="0" lvl="0" indent="0" algn="l" rtl="0">
              <a:spcBef>
                <a:spcPts val="0"/>
              </a:spcBef>
              <a:spcAft>
                <a:spcPts val="0"/>
              </a:spcAft>
              <a:buNone/>
            </a:pPr>
            <a:endParaRPr/>
          </a:p>
        </p:txBody>
      </p:sp>
      <p:sp>
        <p:nvSpPr>
          <p:cNvPr id="112" name="Google Shape;112;g51a9ce0b54_0_30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0"/>
        <p:cNvGrpSpPr/>
        <p:nvPr/>
      </p:nvGrpSpPr>
      <p:grpSpPr>
        <a:xfrm>
          <a:off x="0" y="0"/>
          <a:ext cx="0" cy="0"/>
          <a:chOff x="0" y="0"/>
          <a:chExt cx="0" cy="0"/>
        </a:xfrm>
      </p:grpSpPr>
      <p:cxnSp>
        <p:nvCxnSpPr>
          <p:cNvPr id="11" name="Google Shape;11;p2"/>
          <p:cNvCxnSpPr/>
          <p:nvPr/>
        </p:nvCxnSpPr>
        <p:spPr>
          <a:xfrm>
            <a:off x="0" y="1517208"/>
            <a:ext cx="12192000" cy="0"/>
          </a:xfrm>
          <a:prstGeom prst="straightConnector1">
            <a:avLst/>
          </a:prstGeom>
          <a:noFill/>
          <a:ln w="19050" cap="flat" cmpd="sng">
            <a:solidFill>
              <a:srgbClr val="7C91B0"/>
            </a:solidFill>
            <a:prstDash val="solid"/>
            <a:miter lim="800000"/>
            <a:headEnd type="none" w="sm" len="sm"/>
            <a:tailEnd type="none" w="sm" len="sm"/>
          </a:ln>
        </p:spPr>
      </p:cxnSp>
      <p:sp>
        <p:nvSpPr>
          <p:cNvPr id="12" name="Google Shape;12;p2"/>
          <p:cNvSpPr txBox="1">
            <a:spLocks noGrp="1"/>
          </p:cNvSpPr>
          <p:nvPr>
            <p:ph type="body" idx="1"/>
          </p:nvPr>
        </p:nvSpPr>
        <p:spPr>
          <a:xfrm>
            <a:off x="904874" y="1901227"/>
            <a:ext cx="10230888" cy="3838669"/>
          </a:xfrm>
          <a:prstGeom prst="rect">
            <a:avLst/>
          </a:prstGeom>
          <a:noFill/>
          <a:ln>
            <a:noFill/>
          </a:ln>
        </p:spPr>
        <p:txBody>
          <a:bodyPr spcFirstLastPara="1" wrap="square" lIns="91425" tIns="45700" rIns="91425" bIns="45700" anchor="t" anchorCtr="0"/>
          <a:lstStyle>
            <a:lvl1pPr marL="457200" marR="0" lvl="0" indent="-228600" algn="l" rtl="0">
              <a:lnSpc>
                <a:spcPct val="112500"/>
              </a:lnSpc>
              <a:spcBef>
                <a:spcPts val="0"/>
              </a:spcBef>
              <a:spcAft>
                <a:spcPts val="0"/>
              </a:spcAft>
              <a:buClr>
                <a:srgbClr val="0C2547"/>
              </a:buClr>
              <a:buSzPts val="3200"/>
              <a:buFont typeface="Arial"/>
              <a:buNone/>
              <a:defRPr sz="3200" b="0" i="0" u="none" strike="noStrike" cap="none">
                <a:solidFill>
                  <a:srgbClr val="0C2547"/>
                </a:solidFill>
                <a:latin typeface="Calibri"/>
                <a:ea typeface="Calibri"/>
                <a:cs typeface="Calibri"/>
                <a:sym typeface="Calibri"/>
              </a:defRPr>
            </a:lvl1pPr>
            <a:lvl2pPr marL="914400" marR="0" lvl="1" indent="-381000" algn="l" rtl="0">
              <a:lnSpc>
                <a:spcPct val="90000"/>
              </a:lnSpc>
              <a:spcBef>
                <a:spcPts val="2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rgbClr val="7FA2C2"/>
              </a:buClr>
              <a:buSzPts val="4400"/>
              <a:buFont typeface="Calibri"/>
              <a:buNone/>
              <a:defRPr sz="4400" b="0" i="0" u="none" strike="noStrike" cap="none">
                <a:solidFill>
                  <a:srgbClr val="7FA2C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3"/>
          <p:cNvSpPr txBox="1">
            <a:spLocks noGrp="1"/>
          </p:cNvSpPr>
          <p:nvPr>
            <p:ph type="ctrTitle"/>
          </p:nvPr>
        </p:nvSpPr>
        <p:spPr>
          <a:xfrm>
            <a:off x="685800" y="1301265"/>
            <a:ext cx="10803833" cy="23876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rgbClr val="7C91B0"/>
              </a:buClr>
              <a:buSzPts val="6000"/>
              <a:buFont typeface="Calibri"/>
              <a:buNone/>
              <a:defRPr sz="6000" b="0" i="0" u="none" strike="noStrike" cap="none">
                <a:solidFill>
                  <a:srgbClr val="7C91B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3"/>
          <p:cNvSpPr txBox="1">
            <a:spLocks noGrp="1"/>
          </p:cNvSpPr>
          <p:nvPr>
            <p:ph type="subTitle" idx="1"/>
          </p:nvPr>
        </p:nvSpPr>
        <p:spPr>
          <a:xfrm>
            <a:off x="685800" y="4556913"/>
            <a:ext cx="9144000" cy="165576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C2547"/>
              </a:buClr>
              <a:buSzPts val="4800"/>
              <a:buFont typeface="Arial"/>
              <a:buNone/>
              <a:defRPr sz="4800" b="0" i="0" u="none" strike="noStrike" cap="none">
                <a:solidFill>
                  <a:srgbClr val="0C2547"/>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pic>
        <p:nvPicPr>
          <p:cNvPr id="17" name="Google Shape;17;p3" descr="Yale Digital Conference 2019"/>
          <p:cNvPicPr preferRelativeResize="0"/>
          <p:nvPr/>
        </p:nvPicPr>
        <p:blipFill rotWithShape="1">
          <a:blip r:embed="rId2">
            <a:alphaModFix/>
          </a:blip>
          <a:srcRect/>
          <a:stretch/>
        </p:blipFill>
        <p:spPr>
          <a:xfrm>
            <a:off x="0" y="6302126"/>
            <a:ext cx="12192000" cy="55587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838200" y="535414"/>
            <a:ext cx="10515600" cy="843473"/>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rgbClr val="7C91B0"/>
              </a:buClr>
              <a:buSzPts val="5200"/>
              <a:buFont typeface="Calibri"/>
              <a:buNone/>
              <a:defRPr sz="5200" b="0" i="0" u="none" strike="noStrike" cap="none">
                <a:solidFill>
                  <a:srgbClr val="7C91B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20" name="Google Shape;20;p4"/>
          <p:cNvCxnSpPr/>
          <p:nvPr/>
        </p:nvCxnSpPr>
        <p:spPr>
          <a:xfrm>
            <a:off x="0" y="1517208"/>
            <a:ext cx="12192000" cy="0"/>
          </a:xfrm>
          <a:prstGeom prst="straightConnector1">
            <a:avLst/>
          </a:prstGeom>
          <a:noFill/>
          <a:ln w="19050" cap="flat" cmpd="sng">
            <a:solidFill>
              <a:srgbClr val="7C91B0"/>
            </a:solidFill>
            <a:prstDash val="solid"/>
            <a:miter lim="800000"/>
            <a:headEnd type="none" w="sm" len="sm"/>
            <a:tailEnd type="none" w="sm" len="sm"/>
          </a:ln>
        </p:spPr>
      </p:cxnSp>
      <p:sp>
        <p:nvSpPr>
          <p:cNvPr id="21" name="Google Shape;21;p4"/>
          <p:cNvSpPr txBox="1">
            <a:spLocks noGrp="1"/>
          </p:cNvSpPr>
          <p:nvPr>
            <p:ph type="body" idx="1"/>
          </p:nvPr>
        </p:nvSpPr>
        <p:spPr>
          <a:xfrm>
            <a:off x="904874" y="1901227"/>
            <a:ext cx="10230888" cy="3838669"/>
          </a:xfrm>
          <a:prstGeom prst="rect">
            <a:avLst/>
          </a:prstGeom>
          <a:noFill/>
          <a:ln>
            <a:noFill/>
          </a:ln>
        </p:spPr>
        <p:txBody>
          <a:bodyPr spcFirstLastPara="1" wrap="square" lIns="91425" tIns="45700" rIns="91425" bIns="45700" anchor="t" anchorCtr="0"/>
          <a:lstStyle>
            <a:lvl1pPr marL="457200" marR="0" lvl="0" indent="-228600" algn="l" rtl="0">
              <a:lnSpc>
                <a:spcPct val="112500"/>
              </a:lnSpc>
              <a:spcBef>
                <a:spcPts val="0"/>
              </a:spcBef>
              <a:spcAft>
                <a:spcPts val="0"/>
              </a:spcAft>
              <a:buClr>
                <a:srgbClr val="0C2547"/>
              </a:buClr>
              <a:buSzPts val="3200"/>
              <a:buFont typeface="Arial"/>
              <a:buNone/>
              <a:defRPr sz="3200" b="0" i="0" u="none" strike="noStrike" cap="none">
                <a:solidFill>
                  <a:srgbClr val="0C2547"/>
                </a:solidFill>
                <a:latin typeface="Calibri"/>
                <a:ea typeface="Calibri"/>
                <a:cs typeface="Calibri"/>
                <a:sym typeface="Calibri"/>
              </a:defRPr>
            </a:lvl1pPr>
            <a:lvl2pPr marL="914400" marR="0" lvl="1" indent="-381000" algn="l" rtl="0">
              <a:lnSpc>
                <a:spcPct val="90000"/>
              </a:lnSpc>
              <a:spcBef>
                <a:spcPts val="2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2" name="Google Shape;22;p4" descr="Yale Digital Conference 2019"/>
          <p:cNvPicPr preferRelativeResize="0"/>
          <p:nvPr/>
        </p:nvPicPr>
        <p:blipFill rotWithShape="1">
          <a:blip r:embed="rId2">
            <a:alphaModFix/>
          </a:blip>
          <a:srcRect/>
          <a:stretch/>
        </p:blipFill>
        <p:spPr>
          <a:xfrm>
            <a:off x="0" y="6302126"/>
            <a:ext cx="12192000" cy="55587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drive.google.com/file/d/1lMWT2hRcr1no4DesW1aCwCdCLcVOcsnL/view"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hyperlink" Target="http://drive.google.com/file/d/1F_0qkc7aWzTXYRuKrplOC9HiIszafNZv/view"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uxresearchlab.yale.edu"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FA2C2"/>
              </a:buClr>
              <a:buSzPts val="4400"/>
              <a:buFont typeface="Calibri"/>
              <a:buNone/>
            </a:pPr>
            <a:r>
              <a:rPr lang="en-US"/>
              <a:t>Yale Digital Conference 2019</a:t>
            </a:r>
            <a:endParaRPr/>
          </a:p>
        </p:txBody>
      </p:sp>
      <p:pic>
        <p:nvPicPr>
          <p:cNvPr id="28" name="Google Shape;28;p5"/>
          <p:cNvPicPr preferRelativeResize="0"/>
          <p:nvPr/>
        </p:nvPicPr>
        <p:blipFill rotWithShape="1">
          <a:blip r:embed="rId3">
            <a:alphaModFix/>
          </a:blip>
          <a:srcRect l="866" t="1423"/>
          <a:stretch/>
        </p:blipFill>
        <p:spPr>
          <a:xfrm>
            <a:off x="0" y="0"/>
            <a:ext cx="12200910" cy="4706754"/>
          </a:xfrm>
          <a:prstGeom prst="rect">
            <a:avLst/>
          </a:prstGeom>
          <a:noFill/>
          <a:ln>
            <a:noFill/>
          </a:ln>
        </p:spPr>
      </p:pic>
      <p:sp>
        <p:nvSpPr>
          <p:cNvPr id="29" name="Google Shape;29;p5"/>
          <p:cNvSpPr txBox="1"/>
          <p:nvPr/>
        </p:nvSpPr>
        <p:spPr>
          <a:xfrm>
            <a:off x="667899" y="5176300"/>
            <a:ext cx="7084200" cy="1385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a:solidFill>
                  <a:srgbClr val="0C2547"/>
                </a:solidFill>
                <a:latin typeface="Calibri"/>
                <a:ea typeface="Calibri"/>
                <a:cs typeface="Calibri"/>
                <a:sym typeface="Calibri"/>
              </a:rPr>
              <a:t>Jenn Nolte</a:t>
            </a:r>
            <a:endParaRPr/>
          </a:p>
          <a:p>
            <a:pPr marL="0" marR="0" lvl="0" indent="0" algn="l" rtl="0">
              <a:spcBef>
                <a:spcPts val="0"/>
              </a:spcBef>
              <a:spcAft>
                <a:spcPts val="0"/>
              </a:spcAft>
              <a:buNone/>
            </a:pPr>
            <a:r>
              <a:rPr lang="en-US" sz="3600">
                <a:solidFill>
                  <a:srgbClr val="0C2547"/>
                </a:solidFill>
                <a:latin typeface="Calibri"/>
                <a:ea typeface="Calibri"/>
                <a:cs typeface="Calibri"/>
                <a:sym typeface="Calibri"/>
              </a:rPr>
              <a:t>User Experience Research Librarian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4"/>
          <p:cNvSpPr txBox="1">
            <a:spLocks noGrp="1"/>
          </p:cNvSpPr>
          <p:nvPr>
            <p:ph type="title"/>
          </p:nvPr>
        </p:nvSpPr>
        <p:spPr>
          <a:xfrm>
            <a:off x="838200" y="535414"/>
            <a:ext cx="10515600" cy="843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7C91B0"/>
              </a:buClr>
              <a:buSzPts val="5200"/>
              <a:buFont typeface="Calibri"/>
              <a:buNone/>
            </a:pPr>
            <a:r>
              <a:rPr lang="en-US"/>
              <a:t>Addressing constraints</a:t>
            </a:r>
            <a:endParaRPr/>
          </a:p>
          <a:p>
            <a:pPr marL="0" lvl="0" indent="0" algn="l" rtl="0">
              <a:spcBef>
                <a:spcPts val="0"/>
              </a:spcBef>
              <a:spcAft>
                <a:spcPts val="0"/>
              </a:spcAft>
              <a:buClr>
                <a:srgbClr val="7C91B0"/>
              </a:buClr>
              <a:buSzPts val="5200"/>
              <a:buFont typeface="Calibri"/>
              <a:buNone/>
            </a:pPr>
            <a:endParaRPr/>
          </a:p>
          <a:p>
            <a:pPr marL="0" lvl="0" indent="0" algn="l" rtl="0">
              <a:spcBef>
                <a:spcPts val="0"/>
              </a:spcBef>
              <a:spcAft>
                <a:spcPts val="0"/>
              </a:spcAft>
              <a:buNone/>
            </a:pPr>
            <a:endParaRPr/>
          </a:p>
        </p:txBody>
      </p:sp>
      <p:sp>
        <p:nvSpPr>
          <p:cNvPr id="122" name="Google Shape;122;p14"/>
          <p:cNvSpPr txBox="1">
            <a:spLocks noGrp="1"/>
          </p:cNvSpPr>
          <p:nvPr>
            <p:ph type="body" idx="1"/>
          </p:nvPr>
        </p:nvSpPr>
        <p:spPr>
          <a:xfrm>
            <a:off x="904874" y="1901227"/>
            <a:ext cx="10230900" cy="3838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Goal:</a:t>
            </a:r>
            <a:endParaRPr/>
          </a:p>
          <a:p>
            <a:pPr marL="0" lvl="0" indent="0" algn="l" rtl="0">
              <a:spcBef>
                <a:spcPts val="2000"/>
              </a:spcBef>
              <a:spcAft>
                <a:spcPts val="0"/>
              </a:spcAft>
              <a:buNone/>
            </a:pPr>
            <a:r>
              <a:rPr lang="en-US"/>
              <a:t>Collect quantitative data automatically from test participants during the test</a:t>
            </a:r>
            <a:endParaRPr/>
          </a:p>
          <a:p>
            <a:pPr marL="0" lvl="0" indent="0" algn="l" rtl="0">
              <a:spcBef>
                <a:spcPts val="2000"/>
              </a:spcBef>
              <a:spcAft>
                <a:spcPts val="0"/>
              </a:spcAft>
              <a:buNone/>
            </a:pPr>
            <a:endParaRPr/>
          </a:p>
          <a:p>
            <a:pPr marL="0" lvl="0" indent="0" algn="l" rtl="0">
              <a:spcBef>
                <a:spcPts val="2000"/>
              </a:spcBef>
              <a:spcAft>
                <a:spcPts val="20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5"/>
          <p:cNvSpPr txBox="1">
            <a:spLocks noGrp="1"/>
          </p:cNvSpPr>
          <p:nvPr>
            <p:ph type="title"/>
          </p:nvPr>
        </p:nvSpPr>
        <p:spPr>
          <a:xfrm>
            <a:off x="838200" y="535414"/>
            <a:ext cx="10515600" cy="843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Addressing constraints</a:t>
            </a:r>
            <a:endParaRPr/>
          </a:p>
        </p:txBody>
      </p:sp>
      <p:sp>
        <p:nvSpPr>
          <p:cNvPr id="129" name="Google Shape;129;p15"/>
          <p:cNvSpPr txBox="1">
            <a:spLocks noGrp="1"/>
          </p:cNvSpPr>
          <p:nvPr>
            <p:ph type="body" idx="1"/>
          </p:nvPr>
        </p:nvSpPr>
        <p:spPr>
          <a:xfrm>
            <a:off x="904875" y="1901225"/>
            <a:ext cx="6552300" cy="3838800"/>
          </a:xfrm>
          <a:prstGeom prst="rect">
            <a:avLst/>
          </a:prstGeom>
        </p:spPr>
        <p:txBody>
          <a:bodyPr spcFirstLastPara="1" wrap="square" lIns="91425" tIns="45700" rIns="91425" bIns="45700" anchor="t" anchorCtr="0">
            <a:noAutofit/>
          </a:bodyPr>
          <a:lstStyle/>
          <a:p>
            <a:pPr marL="457200" lvl="0" indent="-381000" algn="l" rtl="0">
              <a:spcBef>
                <a:spcPts val="0"/>
              </a:spcBef>
              <a:spcAft>
                <a:spcPts val="0"/>
              </a:spcAft>
              <a:buSzPts val="2400"/>
              <a:buChar char="❏"/>
            </a:pPr>
            <a:r>
              <a:rPr lang="en-US" sz="2400"/>
              <a:t>Enterprise web usability testing platform</a:t>
            </a:r>
            <a:endParaRPr sz="2400"/>
          </a:p>
          <a:p>
            <a:pPr marL="457200" lvl="0" indent="-381000" algn="l" rtl="0">
              <a:spcBef>
                <a:spcPts val="0"/>
              </a:spcBef>
              <a:spcAft>
                <a:spcPts val="0"/>
              </a:spcAft>
              <a:buSzPts val="2400"/>
              <a:buChar char="❏"/>
            </a:pPr>
            <a:r>
              <a:rPr lang="en-US" sz="2400"/>
              <a:t>Facilitates remote unmoderated user testing</a:t>
            </a:r>
            <a:endParaRPr sz="2400"/>
          </a:p>
          <a:p>
            <a:pPr marL="457200" lvl="0" indent="-381000" algn="l" rtl="0">
              <a:spcBef>
                <a:spcPts val="0"/>
              </a:spcBef>
              <a:spcAft>
                <a:spcPts val="0"/>
              </a:spcAft>
              <a:buSzPts val="2400"/>
              <a:buChar char="❏"/>
            </a:pPr>
            <a:r>
              <a:rPr lang="en-US" sz="2400"/>
              <a:t>Maintains a wide roster of on-call test participants</a:t>
            </a:r>
            <a:endParaRPr sz="2400"/>
          </a:p>
          <a:p>
            <a:pPr marL="457200" lvl="0" indent="-381000" algn="l" rtl="0">
              <a:spcBef>
                <a:spcPts val="0"/>
              </a:spcBef>
              <a:spcAft>
                <a:spcPts val="0"/>
              </a:spcAft>
              <a:buSzPts val="2400"/>
              <a:buChar char="❏"/>
            </a:pPr>
            <a:r>
              <a:rPr lang="en-US" sz="2400"/>
              <a:t>In-test analytics</a:t>
            </a:r>
            <a:endParaRPr sz="2400"/>
          </a:p>
          <a:p>
            <a:pPr marL="457200" lvl="0" indent="-381000" algn="l" rtl="0">
              <a:spcBef>
                <a:spcPts val="0"/>
              </a:spcBef>
              <a:spcAft>
                <a:spcPts val="0"/>
              </a:spcAft>
              <a:buSzPts val="2400"/>
              <a:buChar char="❏"/>
            </a:pPr>
            <a:r>
              <a:rPr lang="en-US" sz="2400"/>
              <a:t>On-staff review panels</a:t>
            </a:r>
            <a:endParaRPr sz="2400"/>
          </a:p>
          <a:p>
            <a:pPr marL="457200" lvl="0" indent="-381000" algn="l" rtl="0">
              <a:spcBef>
                <a:spcPts val="0"/>
              </a:spcBef>
              <a:spcAft>
                <a:spcPts val="0"/>
              </a:spcAft>
              <a:buSzPts val="2400"/>
              <a:buChar char="❏"/>
            </a:pPr>
            <a:r>
              <a:rPr lang="en-US" sz="2400"/>
              <a:t>Pay-per-test or license.</a:t>
            </a:r>
            <a:endParaRPr sz="2400"/>
          </a:p>
        </p:txBody>
      </p:sp>
      <p:pic>
        <p:nvPicPr>
          <p:cNvPr id="130" name="Google Shape;130;p15"/>
          <p:cNvPicPr preferRelativeResize="0"/>
          <p:nvPr/>
        </p:nvPicPr>
        <p:blipFill>
          <a:blip r:embed="rId3">
            <a:alphaModFix/>
          </a:blip>
          <a:stretch>
            <a:fillRect/>
          </a:stretch>
        </p:blipFill>
        <p:spPr>
          <a:xfrm>
            <a:off x="7507875" y="2352138"/>
            <a:ext cx="3845925" cy="2153725"/>
          </a:xfrm>
          <a:prstGeom prst="rect">
            <a:avLst/>
          </a:prstGeom>
          <a:noFill/>
          <a:ln>
            <a:noFill/>
          </a:ln>
        </p:spPr>
      </p:pic>
      <p:pic>
        <p:nvPicPr>
          <p:cNvPr id="131" name="Google Shape;131;p15"/>
          <p:cNvPicPr preferRelativeResize="0"/>
          <p:nvPr/>
        </p:nvPicPr>
        <p:blipFill>
          <a:blip r:embed="rId4">
            <a:alphaModFix/>
          </a:blip>
          <a:stretch>
            <a:fillRect/>
          </a:stretch>
        </p:blipFill>
        <p:spPr>
          <a:xfrm>
            <a:off x="4978787" y="3468663"/>
            <a:ext cx="1143000" cy="1143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6"/>
          <p:cNvSpPr txBox="1">
            <a:spLocks noGrp="1"/>
          </p:cNvSpPr>
          <p:nvPr>
            <p:ph type="title"/>
          </p:nvPr>
        </p:nvSpPr>
        <p:spPr>
          <a:xfrm>
            <a:off x="838200" y="535414"/>
            <a:ext cx="10515600" cy="843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Addressing constraints</a:t>
            </a:r>
            <a:endParaRPr/>
          </a:p>
        </p:txBody>
      </p:sp>
      <p:sp>
        <p:nvSpPr>
          <p:cNvPr id="138" name="Google Shape;138;p16"/>
          <p:cNvSpPr txBox="1">
            <a:spLocks noGrp="1"/>
          </p:cNvSpPr>
          <p:nvPr>
            <p:ph type="body" idx="1"/>
          </p:nvPr>
        </p:nvSpPr>
        <p:spPr>
          <a:xfrm>
            <a:off x="904875" y="1901225"/>
            <a:ext cx="6552300" cy="1823400"/>
          </a:xfrm>
          <a:prstGeom prst="rect">
            <a:avLst/>
          </a:prstGeom>
        </p:spPr>
        <p:txBody>
          <a:bodyPr spcFirstLastPara="1" wrap="square" lIns="91425" tIns="45700" rIns="91425" bIns="45700" anchor="t" anchorCtr="0">
            <a:noAutofit/>
          </a:bodyPr>
          <a:lstStyle/>
          <a:p>
            <a:pPr marL="457200" lvl="0" indent="-381000" algn="l" rtl="0">
              <a:spcBef>
                <a:spcPts val="0"/>
              </a:spcBef>
              <a:spcAft>
                <a:spcPts val="0"/>
              </a:spcAft>
              <a:buSzPts val="2400"/>
              <a:buChar char="❏"/>
            </a:pPr>
            <a:r>
              <a:rPr lang="en-US" sz="2400"/>
              <a:t>Expensive!</a:t>
            </a:r>
            <a:endParaRPr sz="2400"/>
          </a:p>
          <a:p>
            <a:pPr marL="457200" lvl="0" indent="-381000" algn="l" rtl="0">
              <a:spcBef>
                <a:spcPts val="0"/>
              </a:spcBef>
              <a:spcAft>
                <a:spcPts val="0"/>
              </a:spcAft>
              <a:buSzPts val="2400"/>
              <a:buChar char="❏"/>
            </a:pPr>
            <a:r>
              <a:rPr lang="en-US" sz="2400"/>
              <a:t>Would not sign a license agreement</a:t>
            </a:r>
            <a:endParaRPr sz="2400"/>
          </a:p>
          <a:p>
            <a:pPr marL="457200" lvl="0" indent="-381000" algn="l" rtl="0">
              <a:spcBef>
                <a:spcPts val="0"/>
              </a:spcBef>
              <a:spcAft>
                <a:spcPts val="0"/>
              </a:spcAft>
              <a:buSzPts val="2400"/>
              <a:buChar char="❏"/>
            </a:pPr>
            <a:r>
              <a:rPr lang="en-US" sz="2400"/>
              <a:t>Concern about exposing Yale community members to an outside company</a:t>
            </a:r>
            <a:endParaRPr sz="2400"/>
          </a:p>
        </p:txBody>
      </p:sp>
      <p:pic>
        <p:nvPicPr>
          <p:cNvPr id="139" name="Google Shape;139;p16"/>
          <p:cNvPicPr preferRelativeResize="0"/>
          <p:nvPr/>
        </p:nvPicPr>
        <p:blipFill>
          <a:blip r:embed="rId3">
            <a:alphaModFix/>
          </a:blip>
          <a:stretch>
            <a:fillRect/>
          </a:stretch>
        </p:blipFill>
        <p:spPr>
          <a:xfrm>
            <a:off x="7507875" y="2352138"/>
            <a:ext cx="3845925" cy="2153725"/>
          </a:xfrm>
          <a:prstGeom prst="rect">
            <a:avLst/>
          </a:prstGeom>
          <a:noFill/>
          <a:ln>
            <a:noFill/>
          </a:ln>
        </p:spPr>
      </p:pic>
      <p:pic>
        <p:nvPicPr>
          <p:cNvPr id="140" name="Google Shape;140;p16"/>
          <p:cNvPicPr preferRelativeResize="0"/>
          <p:nvPr/>
        </p:nvPicPr>
        <p:blipFill>
          <a:blip r:embed="rId4">
            <a:alphaModFix/>
          </a:blip>
          <a:stretch>
            <a:fillRect/>
          </a:stretch>
        </p:blipFill>
        <p:spPr>
          <a:xfrm>
            <a:off x="1491687" y="3871038"/>
            <a:ext cx="1143000" cy="1143000"/>
          </a:xfrm>
          <a:prstGeom prst="rect">
            <a:avLst/>
          </a:prstGeom>
          <a:noFill/>
          <a:ln>
            <a:noFill/>
          </a:ln>
        </p:spPr>
      </p:pic>
      <p:pic>
        <p:nvPicPr>
          <p:cNvPr id="141" name="Google Shape;141;p16"/>
          <p:cNvPicPr preferRelativeResize="0"/>
          <p:nvPr/>
        </p:nvPicPr>
        <p:blipFill>
          <a:blip r:embed="rId4">
            <a:alphaModFix/>
          </a:blip>
          <a:stretch>
            <a:fillRect/>
          </a:stretch>
        </p:blipFill>
        <p:spPr>
          <a:xfrm>
            <a:off x="2960075" y="3871038"/>
            <a:ext cx="1143000" cy="1143000"/>
          </a:xfrm>
          <a:prstGeom prst="rect">
            <a:avLst/>
          </a:prstGeom>
          <a:noFill/>
          <a:ln>
            <a:noFill/>
          </a:ln>
        </p:spPr>
      </p:pic>
      <p:pic>
        <p:nvPicPr>
          <p:cNvPr id="142" name="Google Shape;142;p16"/>
          <p:cNvPicPr preferRelativeResize="0"/>
          <p:nvPr/>
        </p:nvPicPr>
        <p:blipFill>
          <a:blip r:embed="rId4">
            <a:alphaModFix/>
          </a:blip>
          <a:stretch>
            <a:fillRect/>
          </a:stretch>
        </p:blipFill>
        <p:spPr>
          <a:xfrm>
            <a:off x="4428475" y="3871038"/>
            <a:ext cx="1143000" cy="1143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7"/>
          <p:cNvSpPr txBox="1">
            <a:spLocks noGrp="1"/>
          </p:cNvSpPr>
          <p:nvPr>
            <p:ph type="title"/>
          </p:nvPr>
        </p:nvSpPr>
        <p:spPr>
          <a:xfrm>
            <a:off x="838200" y="535414"/>
            <a:ext cx="10515600" cy="843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Addressing constraints</a:t>
            </a:r>
            <a:endParaRPr b="1"/>
          </a:p>
        </p:txBody>
      </p:sp>
      <p:sp>
        <p:nvSpPr>
          <p:cNvPr id="149" name="Google Shape;149;p17"/>
          <p:cNvSpPr txBox="1">
            <a:spLocks noGrp="1"/>
          </p:cNvSpPr>
          <p:nvPr>
            <p:ph type="body" idx="1"/>
          </p:nvPr>
        </p:nvSpPr>
        <p:spPr>
          <a:xfrm>
            <a:off x="904875" y="1901225"/>
            <a:ext cx="5121600" cy="3838800"/>
          </a:xfrm>
          <a:prstGeom prst="rect">
            <a:avLst/>
          </a:prstGeom>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SzPts val="2400"/>
              <a:buChar char="❏"/>
            </a:pPr>
            <a:r>
              <a:rPr lang="en-US" sz="2400"/>
              <a:t>Another enterprise web usability testing platform</a:t>
            </a:r>
            <a:endParaRPr sz="2400"/>
          </a:p>
          <a:p>
            <a:pPr marL="457200" lvl="0" indent="-381000" algn="l" rtl="0">
              <a:lnSpc>
                <a:spcPct val="100000"/>
              </a:lnSpc>
              <a:spcBef>
                <a:spcPts val="0"/>
              </a:spcBef>
              <a:spcAft>
                <a:spcPts val="0"/>
              </a:spcAft>
              <a:buSzPts val="2400"/>
              <a:buChar char="❏"/>
            </a:pPr>
            <a:r>
              <a:rPr lang="en-US" sz="2400"/>
              <a:t>Maintains a wide roster of on-call test participants</a:t>
            </a:r>
            <a:endParaRPr sz="2400"/>
          </a:p>
          <a:p>
            <a:pPr marL="457200" lvl="0" indent="-381000" algn="l" rtl="0">
              <a:lnSpc>
                <a:spcPct val="100000"/>
              </a:lnSpc>
              <a:spcBef>
                <a:spcPts val="0"/>
              </a:spcBef>
              <a:spcAft>
                <a:spcPts val="0"/>
              </a:spcAft>
              <a:buSzPts val="2400"/>
              <a:buChar char="❏"/>
            </a:pPr>
            <a:r>
              <a:rPr lang="en-US" sz="2400"/>
              <a:t>In-test analytics</a:t>
            </a:r>
            <a:endParaRPr sz="2400"/>
          </a:p>
          <a:p>
            <a:pPr marL="457200" lvl="0" indent="-381000" algn="l" rtl="0">
              <a:lnSpc>
                <a:spcPct val="100000"/>
              </a:lnSpc>
              <a:spcBef>
                <a:spcPts val="0"/>
              </a:spcBef>
              <a:spcAft>
                <a:spcPts val="0"/>
              </a:spcAft>
              <a:buSzPts val="2400"/>
              <a:buChar char="❏"/>
            </a:pPr>
            <a:r>
              <a:rPr lang="en-US" sz="2400"/>
              <a:t>Analysis from on-staff review panels</a:t>
            </a:r>
            <a:endParaRPr sz="2400"/>
          </a:p>
        </p:txBody>
      </p:sp>
      <p:pic>
        <p:nvPicPr>
          <p:cNvPr id="150" name="Google Shape;150;p17"/>
          <p:cNvPicPr preferRelativeResize="0"/>
          <p:nvPr/>
        </p:nvPicPr>
        <p:blipFill>
          <a:blip r:embed="rId3">
            <a:alphaModFix/>
          </a:blip>
          <a:stretch>
            <a:fillRect/>
          </a:stretch>
        </p:blipFill>
        <p:spPr>
          <a:xfrm>
            <a:off x="7102000" y="2792825"/>
            <a:ext cx="4049225" cy="1272325"/>
          </a:xfrm>
          <a:prstGeom prst="rect">
            <a:avLst/>
          </a:prstGeom>
          <a:noFill/>
          <a:ln>
            <a:noFill/>
          </a:ln>
        </p:spPr>
      </p:pic>
      <p:pic>
        <p:nvPicPr>
          <p:cNvPr id="151" name="Google Shape;151;p17"/>
          <p:cNvPicPr preferRelativeResize="0"/>
          <p:nvPr/>
        </p:nvPicPr>
        <p:blipFill>
          <a:blip r:embed="rId4">
            <a:alphaModFix/>
          </a:blip>
          <a:stretch>
            <a:fillRect/>
          </a:stretch>
        </p:blipFill>
        <p:spPr>
          <a:xfrm>
            <a:off x="2894187" y="4344913"/>
            <a:ext cx="1143000" cy="1143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8"/>
          <p:cNvSpPr txBox="1">
            <a:spLocks noGrp="1"/>
          </p:cNvSpPr>
          <p:nvPr>
            <p:ph type="title"/>
          </p:nvPr>
        </p:nvSpPr>
        <p:spPr>
          <a:xfrm>
            <a:off x="838200" y="535414"/>
            <a:ext cx="10515600" cy="843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Addressing constraints</a:t>
            </a:r>
            <a:endParaRPr/>
          </a:p>
        </p:txBody>
      </p:sp>
      <p:sp>
        <p:nvSpPr>
          <p:cNvPr id="158" name="Google Shape;158;p18"/>
          <p:cNvSpPr txBox="1">
            <a:spLocks noGrp="1"/>
          </p:cNvSpPr>
          <p:nvPr>
            <p:ph type="body" idx="1"/>
          </p:nvPr>
        </p:nvSpPr>
        <p:spPr>
          <a:xfrm>
            <a:off x="904875" y="1901225"/>
            <a:ext cx="5103600" cy="3838800"/>
          </a:xfrm>
          <a:prstGeom prst="rect">
            <a:avLst/>
          </a:prstGeom>
        </p:spPr>
        <p:txBody>
          <a:bodyPr spcFirstLastPara="1" wrap="square" lIns="91425" tIns="45700" rIns="91425" bIns="45700" anchor="t" anchorCtr="0">
            <a:noAutofit/>
          </a:bodyPr>
          <a:lstStyle/>
          <a:p>
            <a:pPr marL="457200" lvl="0" indent="-381000" algn="l" rtl="0">
              <a:spcBef>
                <a:spcPts val="0"/>
              </a:spcBef>
              <a:spcAft>
                <a:spcPts val="0"/>
              </a:spcAft>
              <a:buSzPts val="2400"/>
              <a:buChar char="❏"/>
            </a:pPr>
            <a:r>
              <a:rPr lang="en-US" sz="2400"/>
              <a:t>Not as expensive… but still expensive</a:t>
            </a:r>
            <a:endParaRPr sz="2400"/>
          </a:p>
          <a:p>
            <a:pPr marL="457200" lvl="0" indent="-381000" algn="l" rtl="0">
              <a:spcBef>
                <a:spcPts val="0"/>
              </a:spcBef>
              <a:spcAft>
                <a:spcPts val="0"/>
              </a:spcAft>
              <a:buSzPts val="2400"/>
              <a:buChar char="❏"/>
            </a:pPr>
            <a:r>
              <a:rPr lang="en-US" sz="2400"/>
              <a:t>Willing to sign license agreements</a:t>
            </a:r>
            <a:endParaRPr sz="2400"/>
          </a:p>
          <a:p>
            <a:pPr marL="457200" lvl="0" indent="-381000" algn="l" rtl="0">
              <a:spcBef>
                <a:spcPts val="0"/>
              </a:spcBef>
              <a:spcAft>
                <a:spcPts val="0"/>
              </a:spcAft>
              <a:buSzPts val="2400"/>
              <a:buChar char="❏"/>
            </a:pPr>
            <a:r>
              <a:rPr lang="en-US" sz="2400"/>
              <a:t>Had to move on from enterprise solutions</a:t>
            </a:r>
            <a:endParaRPr sz="2400"/>
          </a:p>
          <a:p>
            <a:pPr marL="0" lvl="0" indent="0" algn="l" rtl="0">
              <a:spcBef>
                <a:spcPts val="2000"/>
              </a:spcBef>
              <a:spcAft>
                <a:spcPts val="2000"/>
              </a:spcAft>
              <a:buNone/>
            </a:pPr>
            <a:endParaRPr sz="2400"/>
          </a:p>
        </p:txBody>
      </p:sp>
      <p:pic>
        <p:nvPicPr>
          <p:cNvPr id="159" name="Google Shape;159;p18"/>
          <p:cNvPicPr preferRelativeResize="0"/>
          <p:nvPr/>
        </p:nvPicPr>
        <p:blipFill>
          <a:blip r:embed="rId3">
            <a:alphaModFix/>
          </a:blip>
          <a:stretch>
            <a:fillRect/>
          </a:stretch>
        </p:blipFill>
        <p:spPr>
          <a:xfrm>
            <a:off x="2689812" y="4597013"/>
            <a:ext cx="1143000" cy="1143000"/>
          </a:xfrm>
          <a:prstGeom prst="rect">
            <a:avLst/>
          </a:prstGeom>
          <a:noFill/>
          <a:ln>
            <a:noFill/>
          </a:ln>
        </p:spPr>
      </p:pic>
      <p:pic>
        <p:nvPicPr>
          <p:cNvPr id="160" name="Google Shape;160;p18"/>
          <p:cNvPicPr preferRelativeResize="0"/>
          <p:nvPr/>
        </p:nvPicPr>
        <p:blipFill>
          <a:blip r:embed="rId4">
            <a:alphaModFix/>
          </a:blip>
          <a:stretch>
            <a:fillRect/>
          </a:stretch>
        </p:blipFill>
        <p:spPr>
          <a:xfrm>
            <a:off x="7200350" y="2792838"/>
            <a:ext cx="4049225" cy="12723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9"/>
          <p:cNvSpPr txBox="1">
            <a:spLocks noGrp="1"/>
          </p:cNvSpPr>
          <p:nvPr>
            <p:ph type="body" idx="1"/>
          </p:nvPr>
        </p:nvSpPr>
        <p:spPr>
          <a:xfrm>
            <a:off x="770774" y="1784977"/>
            <a:ext cx="10230900" cy="38388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endParaRPr sz="4800"/>
          </a:p>
          <a:p>
            <a:pPr marL="0" lvl="0" indent="0" algn="ctr" rtl="0">
              <a:spcBef>
                <a:spcPts val="2000"/>
              </a:spcBef>
              <a:spcAft>
                <a:spcPts val="0"/>
              </a:spcAft>
              <a:buNone/>
            </a:pPr>
            <a:r>
              <a:rPr lang="en-US" sz="4800"/>
              <a:t>Could I recreate the user testing platform experience…</a:t>
            </a:r>
            <a:endParaRPr sz="4800"/>
          </a:p>
          <a:p>
            <a:pPr marL="0" lvl="0" indent="0" algn="ctr" rtl="0">
              <a:spcBef>
                <a:spcPts val="2000"/>
              </a:spcBef>
              <a:spcAft>
                <a:spcPts val="2000"/>
              </a:spcAft>
              <a:buNone/>
            </a:pPr>
            <a:r>
              <a:rPr lang="en-US" sz="4800"/>
              <a:t>myself?</a:t>
            </a:r>
            <a:endParaRPr sz="4800"/>
          </a:p>
        </p:txBody>
      </p:sp>
      <p:pic>
        <p:nvPicPr>
          <p:cNvPr id="167" name="Google Shape;167;p19"/>
          <p:cNvPicPr preferRelativeResize="0"/>
          <p:nvPr/>
        </p:nvPicPr>
        <p:blipFill>
          <a:blip r:embed="rId3">
            <a:alphaModFix/>
          </a:blip>
          <a:stretch>
            <a:fillRect/>
          </a:stretch>
        </p:blipFill>
        <p:spPr>
          <a:xfrm>
            <a:off x="1580775" y="208025"/>
            <a:ext cx="1143000" cy="1143000"/>
          </a:xfrm>
          <a:prstGeom prst="rect">
            <a:avLst/>
          </a:prstGeom>
          <a:noFill/>
          <a:ln>
            <a:noFill/>
          </a:ln>
        </p:spPr>
      </p:pic>
      <p:pic>
        <p:nvPicPr>
          <p:cNvPr id="168" name="Google Shape;168;p19"/>
          <p:cNvPicPr preferRelativeResize="0"/>
          <p:nvPr/>
        </p:nvPicPr>
        <p:blipFill>
          <a:blip r:embed="rId3">
            <a:alphaModFix/>
          </a:blip>
          <a:stretch>
            <a:fillRect/>
          </a:stretch>
        </p:blipFill>
        <p:spPr>
          <a:xfrm>
            <a:off x="4209925" y="208019"/>
            <a:ext cx="1143000" cy="1143000"/>
          </a:xfrm>
          <a:prstGeom prst="rect">
            <a:avLst/>
          </a:prstGeom>
          <a:noFill/>
          <a:ln>
            <a:noFill/>
          </a:ln>
        </p:spPr>
      </p:pic>
      <p:pic>
        <p:nvPicPr>
          <p:cNvPr id="169" name="Google Shape;169;p19"/>
          <p:cNvPicPr preferRelativeResize="0"/>
          <p:nvPr/>
        </p:nvPicPr>
        <p:blipFill>
          <a:blip r:embed="rId3">
            <a:alphaModFix/>
          </a:blip>
          <a:stretch>
            <a:fillRect/>
          </a:stretch>
        </p:blipFill>
        <p:spPr>
          <a:xfrm>
            <a:off x="6839075" y="208033"/>
            <a:ext cx="1143000" cy="1143000"/>
          </a:xfrm>
          <a:prstGeom prst="rect">
            <a:avLst/>
          </a:prstGeom>
          <a:noFill/>
          <a:ln>
            <a:noFill/>
          </a:ln>
        </p:spPr>
      </p:pic>
      <p:pic>
        <p:nvPicPr>
          <p:cNvPr id="170" name="Google Shape;170;p19"/>
          <p:cNvPicPr preferRelativeResize="0"/>
          <p:nvPr/>
        </p:nvPicPr>
        <p:blipFill>
          <a:blip r:embed="rId3">
            <a:alphaModFix/>
          </a:blip>
          <a:stretch>
            <a:fillRect/>
          </a:stretch>
        </p:blipFill>
        <p:spPr>
          <a:xfrm>
            <a:off x="9468225" y="208014"/>
            <a:ext cx="1143000" cy="1143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0"/>
          <p:cNvSpPr txBox="1">
            <a:spLocks noGrp="1"/>
          </p:cNvSpPr>
          <p:nvPr>
            <p:ph type="title"/>
          </p:nvPr>
        </p:nvSpPr>
        <p:spPr>
          <a:xfrm>
            <a:off x="838200" y="535414"/>
            <a:ext cx="10515600" cy="843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method</a:t>
            </a:r>
            <a:endParaRPr/>
          </a:p>
        </p:txBody>
      </p:sp>
      <p:sp>
        <p:nvSpPr>
          <p:cNvPr id="177" name="Google Shape;177;p20"/>
          <p:cNvSpPr txBox="1">
            <a:spLocks noGrp="1"/>
          </p:cNvSpPr>
          <p:nvPr>
            <p:ph type="body" idx="1"/>
          </p:nvPr>
        </p:nvSpPr>
        <p:spPr>
          <a:xfrm>
            <a:off x="904875" y="1901225"/>
            <a:ext cx="5121600" cy="3838800"/>
          </a:xfrm>
          <a:prstGeom prst="rect">
            <a:avLst/>
          </a:prstGeom>
        </p:spPr>
        <p:txBody>
          <a:bodyPr spcFirstLastPara="1" wrap="square" lIns="91425" tIns="45700" rIns="91425" bIns="45700" anchor="t" anchorCtr="0">
            <a:noAutofit/>
          </a:bodyPr>
          <a:lstStyle/>
          <a:p>
            <a:pPr marL="457200" lvl="0" indent="-381000" algn="l" rtl="0">
              <a:spcBef>
                <a:spcPts val="0"/>
              </a:spcBef>
              <a:spcAft>
                <a:spcPts val="0"/>
              </a:spcAft>
              <a:buSzPts val="2400"/>
              <a:buChar char="❏"/>
            </a:pPr>
            <a:r>
              <a:rPr lang="en-US" sz="2400"/>
              <a:t>Automatic recording</a:t>
            </a:r>
            <a:endParaRPr sz="2400"/>
          </a:p>
          <a:p>
            <a:pPr marL="457200" lvl="0" indent="-381000" algn="l" rtl="0">
              <a:spcBef>
                <a:spcPts val="0"/>
              </a:spcBef>
              <a:spcAft>
                <a:spcPts val="0"/>
              </a:spcAft>
              <a:buSzPts val="2400"/>
              <a:buChar char="❏"/>
            </a:pPr>
            <a:r>
              <a:rPr lang="en-US" sz="2400"/>
              <a:t>Cloud storage</a:t>
            </a:r>
            <a:endParaRPr sz="2400"/>
          </a:p>
          <a:p>
            <a:pPr marL="457200" lvl="0" indent="-381000" algn="l" rtl="0">
              <a:spcBef>
                <a:spcPts val="0"/>
              </a:spcBef>
              <a:spcAft>
                <a:spcPts val="0"/>
              </a:spcAft>
              <a:buSzPts val="2400"/>
              <a:buChar char="❏"/>
            </a:pPr>
            <a:r>
              <a:rPr lang="en-US" sz="2400"/>
              <a:t>Join before host</a:t>
            </a:r>
            <a:endParaRPr sz="2400"/>
          </a:p>
          <a:p>
            <a:pPr marL="457200" lvl="0" indent="-381000" algn="l" rtl="0">
              <a:spcBef>
                <a:spcPts val="0"/>
              </a:spcBef>
              <a:spcAft>
                <a:spcPts val="0"/>
              </a:spcAft>
              <a:buSzPts val="2400"/>
              <a:buChar char="❏"/>
            </a:pPr>
            <a:r>
              <a:rPr lang="en-US" sz="2400"/>
              <a:t>Easy, fast download, install</a:t>
            </a:r>
            <a:endParaRPr sz="2400"/>
          </a:p>
          <a:p>
            <a:pPr marL="457200" lvl="0" indent="-381000" algn="l" rtl="0">
              <a:spcBef>
                <a:spcPts val="0"/>
              </a:spcBef>
              <a:spcAft>
                <a:spcPts val="0"/>
              </a:spcAft>
              <a:buSzPts val="2400"/>
              <a:buChar char="❏"/>
            </a:pPr>
            <a:r>
              <a:rPr lang="en-US" sz="2400"/>
              <a:t>Mobile testing</a:t>
            </a:r>
            <a:endParaRPr sz="2400"/>
          </a:p>
          <a:p>
            <a:pPr marL="457200" lvl="0" indent="-381000" algn="l" rtl="0">
              <a:spcBef>
                <a:spcPts val="0"/>
              </a:spcBef>
              <a:spcAft>
                <a:spcPts val="0"/>
              </a:spcAft>
              <a:buSzPts val="2400"/>
              <a:buChar char="❏"/>
            </a:pPr>
            <a:r>
              <a:rPr lang="en-US" sz="2400"/>
              <a:t>Verification of settings</a:t>
            </a:r>
            <a:endParaRPr sz="2400"/>
          </a:p>
          <a:p>
            <a:pPr marL="0" lvl="0" indent="0" algn="l" rtl="0">
              <a:spcBef>
                <a:spcPts val="2000"/>
              </a:spcBef>
              <a:spcAft>
                <a:spcPts val="2000"/>
              </a:spcAft>
              <a:buNone/>
            </a:pPr>
            <a:endParaRPr sz="2400"/>
          </a:p>
        </p:txBody>
      </p:sp>
      <p:pic>
        <p:nvPicPr>
          <p:cNvPr id="178" name="Google Shape;178;p20"/>
          <p:cNvPicPr preferRelativeResize="0"/>
          <p:nvPr/>
        </p:nvPicPr>
        <p:blipFill>
          <a:blip r:embed="rId3">
            <a:alphaModFix/>
          </a:blip>
          <a:stretch>
            <a:fillRect/>
          </a:stretch>
        </p:blipFill>
        <p:spPr>
          <a:xfrm>
            <a:off x="6341650" y="2848813"/>
            <a:ext cx="5105625" cy="11603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1"/>
          <p:cNvSpPr txBox="1">
            <a:spLocks noGrp="1"/>
          </p:cNvSpPr>
          <p:nvPr>
            <p:ph type="title"/>
          </p:nvPr>
        </p:nvSpPr>
        <p:spPr>
          <a:xfrm>
            <a:off x="838200" y="535414"/>
            <a:ext cx="10515600" cy="843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The method</a:t>
            </a:r>
            <a:endParaRPr/>
          </a:p>
        </p:txBody>
      </p:sp>
      <p:pic>
        <p:nvPicPr>
          <p:cNvPr id="185" name="Google Shape;185;p21"/>
          <p:cNvPicPr preferRelativeResize="0"/>
          <p:nvPr/>
        </p:nvPicPr>
        <p:blipFill rotWithShape="1">
          <a:blip r:embed="rId3">
            <a:alphaModFix/>
          </a:blip>
          <a:srcRect l="12676" r="12406" b="7330"/>
          <a:stretch/>
        </p:blipFill>
        <p:spPr>
          <a:xfrm>
            <a:off x="2808138" y="1629375"/>
            <a:ext cx="6447476" cy="4484001"/>
          </a:xfrm>
          <a:prstGeom prst="rect">
            <a:avLst/>
          </a:prstGeom>
          <a:noFill/>
          <a:ln>
            <a:noFill/>
          </a:ln>
          <a:effectLst>
            <a:outerShdw blurRad="271463" dist="95250" dir="1980000" algn="bl" rotWithShape="0">
              <a:srgbClr val="000000">
                <a:alpha val="50000"/>
              </a:srgbClr>
            </a:outerShdw>
          </a:effectLst>
        </p:spPr>
      </p:pic>
      <p:sp>
        <p:nvSpPr>
          <p:cNvPr id="186" name="Google Shape;186;p21"/>
          <p:cNvSpPr/>
          <p:nvPr/>
        </p:nvSpPr>
        <p:spPr>
          <a:xfrm rot="4675989">
            <a:off x="2156038" y="4797148"/>
            <a:ext cx="1376208" cy="458953"/>
          </a:xfrm>
          <a:prstGeom prst="rightArrow">
            <a:avLst>
              <a:gd name="adj1" fmla="val 50000"/>
              <a:gd name="adj2" fmla="val 50000"/>
            </a:avLst>
          </a:prstGeom>
          <a:solidFill>
            <a:srgbClr val="FF00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1"/>
          <p:cNvSpPr/>
          <p:nvPr/>
        </p:nvSpPr>
        <p:spPr>
          <a:xfrm rot="7140729">
            <a:off x="5785658" y="4865011"/>
            <a:ext cx="1376303" cy="458991"/>
          </a:xfrm>
          <a:prstGeom prst="rightArrow">
            <a:avLst>
              <a:gd name="adj1" fmla="val 50000"/>
              <a:gd name="adj2" fmla="val 50000"/>
            </a:avLst>
          </a:prstGeom>
          <a:solidFill>
            <a:srgbClr val="FF00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1"/>
          <p:cNvSpPr/>
          <p:nvPr/>
        </p:nvSpPr>
        <p:spPr>
          <a:xfrm rot="4675989">
            <a:off x="8063163" y="4797148"/>
            <a:ext cx="1376208" cy="458953"/>
          </a:xfrm>
          <a:prstGeom prst="rightArrow">
            <a:avLst>
              <a:gd name="adj1" fmla="val 50000"/>
              <a:gd name="adj2" fmla="val 50000"/>
            </a:avLst>
          </a:prstGeom>
          <a:solidFill>
            <a:srgbClr val="FF00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1"/>
          <p:cNvSpPr/>
          <p:nvPr/>
        </p:nvSpPr>
        <p:spPr>
          <a:xfrm rot="-6751369">
            <a:off x="2625456" y="2682714"/>
            <a:ext cx="1376056" cy="458908"/>
          </a:xfrm>
          <a:prstGeom prst="rightArrow">
            <a:avLst>
              <a:gd name="adj1" fmla="val 50000"/>
              <a:gd name="adj2" fmla="val 50000"/>
            </a:avLst>
          </a:prstGeom>
          <a:solidFill>
            <a:srgbClr val="FF00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1"/>
          <p:cNvSpPr txBox="1"/>
          <p:nvPr/>
        </p:nvSpPr>
        <p:spPr>
          <a:xfrm>
            <a:off x="7384163" y="2165200"/>
            <a:ext cx="2475000" cy="1134900"/>
          </a:xfrm>
          <a:prstGeom prst="rect">
            <a:avLst/>
          </a:prstGeom>
          <a:gradFill>
            <a:gsLst>
              <a:gs pos="0">
                <a:srgbClr val="F5FF83"/>
              </a:gs>
              <a:gs pos="100000">
                <a:srgbClr val="E3F609"/>
              </a:gs>
            </a:gsLst>
            <a:path path="circle">
              <a:fillToRect l="50000" t="50000" r="50000" b="50000"/>
            </a:path>
            <a:tileRect/>
          </a:gradFill>
          <a:ln>
            <a:noFill/>
          </a:ln>
          <a:effectLst>
            <a:outerShdw blurRad="385763" dist="57150" dir="534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US"/>
              <a:t>Clearly identifiable settings in session window make unmoderated testing possible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2"/>
          <p:cNvSpPr txBox="1">
            <a:spLocks noGrp="1"/>
          </p:cNvSpPr>
          <p:nvPr>
            <p:ph type="body" idx="1"/>
          </p:nvPr>
        </p:nvSpPr>
        <p:spPr>
          <a:xfrm>
            <a:off x="770774" y="1784977"/>
            <a:ext cx="10230900" cy="38388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endParaRPr sz="4800"/>
          </a:p>
          <a:p>
            <a:pPr marL="0" lvl="0" indent="0" algn="ctr" rtl="0">
              <a:spcBef>
                <a:spcPts val="2000"/>
              </a:spcBef>
              <a:spcAft>
                <a:spcPts val="0"/>
              </a:spcAft>
              <a:buNone/>
            </a:pPr>
            <a:r>
              <a:rPr lang="en-US" sz="4800"/>
              <a:t>How do you get test participants into the recording session?</a:t>
            </a:r>
            <a:endParaRPr sz="4800"/>
          </a:p>
          <a:p>
            <a:pPr marL="0" lvl="0" indent="0" algn="ctr" rtl="0">
              <a:spcBef>
                <a:spcPts val="2000"/>
              </a:spcBef>
              <a:spcAft>
                <a:spcPts val="2000"/>
              </a:spcAft>
              <a:buNone/>
            </a:pPr>
            <a:endParaRPr sz="4800"/>
          </a:p>
        </p:txBody>
      </p:sp>
      <p:pic>
        <p:nvPicPr>
          <p:cNvPr id="197" name="Google Shape;197;p22"/>
          <p:cNvPicPr preferRelativeResize="0"/>
          <p:nvPr/>
        </p:nvPicPr>
        <p:blipFill>
          <a:blip r:embed="rId3">
            <a:alphaModFix/>
          </a:blip>
          <a:stretch>
            <a:fillRect/>
          </a:stretch>
        </p:blipFill>
        <p:spPr>
          <a:xfrm>
            <a:off x="1580775" y="208025"/>
            <a:ext cx="1143000" cy="1143000"/>
          </a:xfrm>
          <a:prstGeom prst="rect">
            <a:avLst/>
          </a:prstGeom>
          <a:noFill/>
          <a:ln>
            <a:noFill/>
          </a:ln>
        </p:spPr>
      </p:pic>
      <p:pic>
        <p:nvPicPr>
          <p:cNvPr id="198" name="Google Shape;198;p22"/>
          <p:cNvPicPr preferRelativeResize="0"/>
          <p:nvPr/>
        </p:nvPicPr>
        <p:blipFill>
          <a:blip r:embed="rId3">
            <a:alphaModFix/>
          </a:blip>
          <a:stretch>
            <a:fillRect/>
          </a:stretch>
        </p:blipFill>
        <p:spPr>
          <a:xfrm>
            <a:off x="4209925" y="208019"/>
            <a:ext cx="1143000" cy="1143000"/>
          </a:xfrm>
          <a:prstGeom prst="rect">
            <a:avLst/>
          </a:prstGeom>
          <a:noFill/>
          <a:ln>
            <a:noFill/>
          </a:ln>
        </p:spPr>
      </p:pic>
      <p:pic>
        <p:nvPicPr>
          <p:cNvPr id="199" name="Google Shape;199;p22"/>
          <p:cNvPicPr preferRelativeResize="0"/>
          <p:nvPr/>
        </p:nvPicPr>
        <p:blipFill>
          <a:blip r:embed="rId3">
            <a:alphaModFix/>
          </a:blip>
          <a:stretch>
            <a:fillRect/>
          </a:stretch>
        </p:blipFill>
        <p:spPr>
          <a:xfrm>
            <a:off x="6839075" y="208033"/>
            <a:ext cx="1143000" cy="1143000"/>
          </a:xfrm>
          <a:prstGeom prst="rect">
            <a:avLst/>
          </a:prstGeom>
          <a:noFill/>
          <a:ln>
            <a:noFill/>
          </a:ln>
        </p:spPr>
      </p:pic>
      <p:pic>
        <p:nvPicPr>
          <p:cNvPr id="200" name="Google Shape;200;p22"/>
          <p:cNvPicPr preferRelativeResize="0"/>
          <p:nvPr/>
        </p:nvPicPr>
        <p:blipFill>
          <a:blip r:embed="rId3">
            <a:alphaModFix/>
          </a:blip>
          <a:stretch>
            <a:fillRect/>
          </a:stretch>
        </p:blipFill>
        <p:spPr>
          <a:xfrm>
            <a:off x="9468225" y="208014"/>
            <a:ext cx="1143000" cy="1143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3"/>
          <p:cNvSpPr txBox="1">
            <a:spLocks noGrp="1"/>
          </p:cNvSpPr>
          <p:nvPr>
            <p:ph type="title"/>
          </p:nvPr>
        </p:nvSpPr>
        <p:spPr>
          <a:xfrm>
            <a:off x="838200" y="535414"/>
            <a:ext cx="10515600" cy="843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method</a:t>
            </a:r>
            <a:endParaRPr/>
          </a:p>
        </p:txBody>
      </p:sp>
      <p:sp>
        <p:nvSpPr>
          <p:cNvPr id="207" name="Google Shape;207;p23"/>
          <p:cNvSpPr txBox="1">
            <a:spLocks noGrp="1"/>
          </p:cNvSpPr>
          <p:nvPr>
            <p:ph type="body" idx="1"/>
          </p:nvPr>
        </p:nvSpPr>
        <p:spPr>
          <a:xfrm>
            <a:off x="904875" y="1901225"/>
            <a:ext cx="5112600" cy="3838800"/>
          </a:xfrm>
          <a:prstGeom prst="rect">
            <a:avLst/>
          </a:prstGeom>
        </p:spPr>
        <p:txBody>
          <a:bodyPr spcFirstLastPara="1" wrap="square" lIns="91425" tIns="45700" rIns="91425" bIns="45700" anchor="t" anchorCtr="0">
            <a:noAutofit/>
          </a:bodyPr>
          <a:lstStyle/>
          <a:p>
            <a:pPr marL="457200" lvl="0" indent="-381000" algn="l" rtl="0">
              <a:spcBef>
                <a:spcPts val="0"/>
              </a:spcBef>
              <a:spcAft>
                <a:spcPts val="0"/>
              </a:spcAft>
              <a:buSzPts val="2400"/>
              <a:buChar char="❏"/>
            </a:pPr>
            <a:r>
              <a:rPr lang="en-US" sz="2400"/>
              <a:t>Qualtrics survey leads test participants into Zoom session</a:t>
            </a:r>
            <a:br>
              <a:rPr lang="en-US" sz="2400"/>
            </a:br>
            <a:endParaRPr sz="2400"/>
          </a:p>
          <a:p>
            <a:pPr marL="457200" lvl="0" indent="-381000" algn="l" rtl="0">
              <a:spcBef>
                <a:spcPts val="0"/>
              </a:spcBef>
              <a:spcAft>
                <a:spcPts val="0"/>
              </a:spcAft>
              <a:buSzPts val="2400"/>
              <a:buChar char="❏"/>
            </a:pPr>
            <a:r>
              <a:rPr lang="en-US" sz="2400"/>
              <a:t>Guides testers through brief set up</a:t>
            </a:r>
            <a:br>
              <a:rPr lang="en-US" sz="2400"/>
            </a:br>
            <a:endParaRPr sz="2400"/>
          </a:p>
          <a:p>
            <a:pPr marL="457200" lvl="0" indent="-381000" algn="l" rtl="0">
              <a:spcBef>
                <a:spcPts val="0"/>
              </a:spcBef>
              <a:spcAft>
                <a:spcPts val="0"/>
              </a:spcAft>
              <a:buSzPts val="2400"/>
              <a:buChar char="❏"/>
            </a:pPr>
            <a:r>
              <a:rPr lang="en-US" sz="2400"/>
              <a:t>Collect participant consent</a:t>
            </a:r>
            <a:br>
              <a:rPr lang="en-US" sz="2400"/>
            </a:br>
            <a:endParaRPr sz="2400"/>
          </a:p>
          <a:p>
            <a:pPr marL="457200" lvl="0" indent="-381000" algn="l" rtl="0">
              <a:spcBef>
                <a:spcPts val="0"/>
              </a:spcBef>
              <a:spcAft>
                <a:spcPts val="0"/>
              </a:spcAft>
              <a:buSzPts val="2400"/>
              <a:buChar char="❏"/>
            </a:pPr>
            <a:r>
              <a:rPr lang="en-US" sz="2400"/>
              <a:t>Collect quantitative data simultaneously</a:t>
            </a:r>
            <a:endParaRPr sz="2400"/>
          </a:p>
        </p:txBody>
      </p:sp>
      <p:pic>
        <p:nvPicPr>
          <p:cNvPr id="208" name="Google Shape;208;p23"/>
          <p:cNvPicPr preferRelativeResize="0"/>
          <p:nvPr/>
        </p:nvPicPr>
        <p:blipFill>
          <a:blip r:embed="rId3">
            <a:alphaModFix/>
          </a:blip>
          <a:stretch>
            <a:fillRect/>
          </a:stretch>
        </p:blipFill>
        <p:spPr>
          <a:xfrm>
            <a:off x="7537548" y="2585628"/>
            <a:ext cx="3657525" cy="2058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Google Shape;34;p6"/>
          <p:cNvSpPr txBox="1">
            <a:spLocks noGrp="1"/>
          </p:cNvSpPr>
          <p:nvPr>
            <p:ph type="ctrTitle"/>
          </p:nvPr>
        </p:nvSpPr>
        <p:spPr>
          <a:xfrm>
            <a:off x="685800" y="429625"/>
            <a:ext cx="5975400" cy="2586000"/>
          </a:xfrm>
          <a:prstGeom prst="rect">
            <a:avLst/>
          </a:prstGeom>
          <a:noFill/>
          <a:ln>
            <a:noFill/>
          </a:ln>
        </p:spPr>
        <p:txBody>
          <a:bodyPr spcFirstLastPara="1" wrap="square" lIns="91425" tIns="45700" rIns="91425" bIns="45700" anchor="b" anchorCtr="0">
            <a:noAutofit/>
          </a:bodyPr>
          <a:lstStyle/>
          <a:p>
            <a:pPr marL="0" lvl="0" indent="0" algn="l" rtl="0">
              <a:lnSpc>
                <a:spcPct val="110000"/>
              </a:lnSpc>
              <a:spcBef>
                <a:spcPts val="0"/>
              </a:spcBef>
              <a:spcAft>
                <a:spcPts val="0"/>
              </a:spcAft>
              <a:buClr>
                <a:srgbClr val="7C91B0"/>
              </a:buClr>
              <a:buSzPts val="6000"/>
              <a:buFont typeface="Calibri"/>
              <a:buNone/>
            </a:pPr>
            <a:r>
              <a:rPr lang="en-US"/>
              <a:t>You Can Do It! </a:t>
            </a:r>
            <a:endParaRPr/>
          </a:p>
          <a:p>
            <a:pPr marL="0" lvl="0" indent="0" algn="l" rtl="0">
              <a:lnSpc>
                <a:spcPct val="110000"/>
              </a:lnSpc>
              <a:spcBef>
                <a:spcPts val="0"/>
              </a:spcBef>
              <a:spcAft>
                <a:spcPts val="0"/>
              </a:spcAft>
              <a:buClr>
                <a:srgbClr val="7C91B0"/>
              </a:buClr>
              <a:buSzPts val="6000"/>
              <a:buFont typeface="Calibri"/>
              <a:buNone/>
            </a:pPr>
            <a:r>
              <a:rPr lang="en-US" sz="3600"/>
              <a:t>Remote Unmoderated User Testing on a Budget</a:t>
            </a:r>
            <a:endParaRPr sz="3600"/>
          </a:p>
        </p:txBody>
      </p:sp>
      <p:sp>
        <p:nvSpPr>
          <p:cNvPr id="35" name="Google Shape;35;p6"/>
          <p:cNvSpPr txBox="1">
            <a:spLocks noGrp="1"/>
          </p:cNvSpPr>
          <p:nvPr>
            <p:ph type="subTitle" idx="1"/>
          </p:nvPr>
        </p:nvSpPr>
        <p:spPr>
          <a:xfrm>
            <a:off x="685800" y="4193475"/>
            <a:ext cx="6297300" cy="201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Font typeface="Arial"/>
              <a:buNone/>
            </a:pPr>
            <a:r>
              <a:rPr lang="en-US"/>
              <a:t>Jenn Nolte</a:t>
            </a:r>
            <a:endParaRPr sz="1400">
              <a:solidFill>
                <a:schemeClr val="dk1"/>
              </a:solidFill>
              <a:latin typeface="Arial"/>
              <a:ea typeface="Arial"/>
              <a:cs typeface="Arial"/>
              <a:sym typeface="Arial"/>
            </a:endParaRPr>
          </a:p>
          <a:p>
            <a:pPr marL="0" lvl="0" indent="0" algn="l" rtl="0">
              <a:lnSpc>
                <a:spcPct val="100000"/>
              </a:lnSpc>
              <a:spcBef>
                <a:spcPts val="0"/>
              </a:spcBef>
              <a:spcAft>
                <a:spcPts val="0"/>
              </a:spcAft>
              <a:buClr>
                <a:schemeClr val="dk1"/>
              </a:buClr>
              <a:buNone/>
            </a:pPr>
            <a:r>
              <a:rPr lang="en-US" sz="3000"/>
              <a:t>User Experience Research Librarian</a:t>
            </a:r>
            <a:endParaRPr sz="3000"/>
          </a:p>
        </p:txBody>
      </p:sp>
      <p:pic>
        <p:nvPicPr>
          <p:cNvPr id="36" name="Google Shape;36;p6"/>
          <p:cNvPicPr preferRelativeResize="0"/>
          <p:nvPr/>
        </p:nvPicPr>
        <p:blipFill>
          <a:blip r:embed="rId3">
            <a:alphaModFix/>
          </a:blip>
          <a:stretch>
            <a:fillRect/>
          </a:stretch>
        </p:blipFill>
        <p:spPr>
          <a:xfrm>
            <a:off x="7036851" y="429625"/>
            <a:ext cx="4402400" cy="5601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4"/>
          <p:cNvSpPr txBox="1">
            <a:spLocks noGrp="1"/>
          </p:cNvSpPr>
          <p:nvPr>
            <p:ph type="title"/>
          </p:nvPr>
        </p:nvSpPr>
        <p:spPr>
          <a:xfrm>
            <a:off x="838200" y="535414"/>
            <a:ext cx="10515600" cy="843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method</a:t>
            </a:r>
            <a:endParaRPr/>
          </a:p>
        </p:txBody>
      </p:sp>
      <p:pic>
        <p:nvPicPr>
          <p:cNvPr id="215" name="Google Shape;215;p24" title="GMT20180305-020745_DEMO---Qui_1600x800.mp4">
            <a:hlinkClick r:id="rId3"/>
          </p:cNvPr>
          <p:cNvPicPr preferRelativeResize="0"/>
          <p:nvPr/>
        </p:nvPicPr>
        <p:blipFill>
          <a:blip r:embed="rId4">
            <a:alphaModFix/>
          </a:blip>
          <a:stretch>
            <a:fillRect/>
          </a:stretch>
        </p:blipFill>
        <p:spPr>
          <a:xfrm>
            <a:off x="3222038" y="1715675"/>
            <a:ext cx="5747924" cy="431095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5"/>
          <p:cNvSpPr txBox="1">
            <a:spLocks noGrp="1"/>
          </p:cNvSpPr>
          <p:nvPr>
            <p:ph type="title"/>
          </p:nvPr>
        </p:nvSpPr>
        <p:spPr>
          <a:xfrm>
            <a:off x="838200" y="535414"/>
            <a:ext cx="10515600" cy="843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method</a:t>
            </a:r>
            <a:endParaRPr/>
          </a:p>
        </p:txBody>
      </p:sp>
      <p:pic>
        <p:nvPicPr>
          <p:cNvPr id="222" name="Google Shape;222;p25" title="GMT20180305-020931_DEMO---Qui_1280x800.mp4">
            <a:hlinkClick r:id="rId3"/>
          </p:cNvPr>
          <p:cNvPicPr preferRelativeResize="0"/>
          <p:nvPr/>
        </p:nvPicPr>
        <p:blipFill>
          <a:blip r:embed="rId4">
            <a:alphaModFix/>
          </a:blip>
          <a:stretch>
            <a:fillRect/>
          </a:stretch>
        </p:blipFill>
        <p:spPr>
          <a:xfrm>
            <a:off x="3209725" y="1710178"/>
            <a:ext cx="5772550" cy="432940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6"/>
          <p:cNvSpPr txBox="1">
            <a:spLocks noGrp="1"/>
          </p:cNvSpPr>
          <p:nvPr>
            <p:ph type="title"/>
          </p:nvPr>
        </p:nvSpPr>
        <p:spPr>
          <a:xfrm>
            <a:off x="838200" y="535425"/>
            <a:ext cx="10676400" cy="843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What went well, what didn’t go so well</a:t>
            </a:r>
            <a:endParaRPr/>
          </a:p>
        </p:txBody>
      </p:sp>
      <p:pic>
        <p:nvPicPr>
          <p:cNvPr id="229" name="Google Shape;229;p26"/>
          <p:cNvPicPr preferRelativeResize="0"/>
          <p:nvPr/>
        </p:nvPicPr>
        <p:blipFill rotWithShape="1">
          <a:blip r:embed="rId3">
            <a:alphaModFix/>
          </a:blip>
          <a:srcRect l="7484" t="13072" r="21102" b="20802"/>
          <a:stretch/>
        </p:blipFill>
        <p:spPr>
          <a:xfrm>
            <a:off x="2215088" y="1829200"/>
            <a:ext cx="7761824" cy="4041026"/>
          </a:xfrm>
          <a:prstGeom prst="rect">
            <a:avLst/>
          </a:prstGeom>
          <a:noFill/>
          <a:ln>
            <a:noFill/>
          </a:ln>
          <a:effectLst>
            <a:outerShdw blurRad="271463" dist="19050" dir="5400000" algn="bl" rotWithShape="0">
              <a:srgbClr val="000000">
                <a:alpha val="50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7"/>
          <p:cNvSpPr txBox="1">
            <a:spLocks noGrp="1"/>
          </p:cNvSpPr>
          <p:nvPr>
            <p:ph type="title"/>
          </p:nvPr>
        </p:nvSpPr>
        <p:spPr>
          <a:xfrm>
            <a:off x="838200" y="535425"/>
            <a:ext cx="10676400" cy="843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What went well, what didn’t go so well</a:t>
            </a:r>
            <a:endParaRPr/>
          </a:p>
        </p:txBody>
      </p:sp>
      <p:pic>
        <p:nvPicPr>
          <p:cNvPr id="236" name="Google Shape;236;p27"/>
          <p:cNvPicPr preferRelativeResize="0"/>
          <p:nvPr/>
        </p:nvPicPr>
        <p:blipFill rotWithShape="1">
          <a:blip r:embed="rId3">
            <a:alphaModFix/>
          </a:blip>
          <a:srcRect l="2954" t="11610" r="2652" b="4440"/>
          <a:stretch/>
        </p:blipFill>
        <p:spPr>
          <a:xfrm>
            <a:off x="1725112" y="1743948"/>
            <a:ext cx="8741775" cy="4370874"/>
          </a:xfrm>
          <a:prstGeom prst="rect">
            <a:avLst/>
          </a:prstGeom>
          <a:noFill/>
          <a:ln>
            <a:noFill/>
          </a:ln>
          <a:effectLst>
            <a:outerShdw blurRad="142875" dist="19050" dir="5400000" algn="bl" rotWithShape="0">
              <a:srgbClr val="000000">
                <a:alpha val="50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8"/>
          <p:cNvSpPr txBox="1">
            <a:spLocks noGrp="1"/>
          </p:cNvSpPr>
          <p:nvPr>
            <p:ph type="title"/>
          </p:nvPr>
        </p:nvSpPr>
        <p:spPr>
          <a:xfrm>
            <a:off x="838200" y="535425"/>
            <a:ext cx="10676400" cy="843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What went well, what didn’t go so well</a:t>
            </a:r>
            <a:endParaRPr/>
          </a:p>
        </p:txBody>
      </p:sp>
      <p:pic>
        <p:nvPicPr>
          <p:cNvPr id="243" name="Google Shape;243;p28"/>
          <p:cNvPicPr preferRelativeResize="0"/>
          <p:nvPr/>
        </p:nvPicPr>
        <p:blipFill rotWithShape="1">
          <a:blip r:embed="rId3">
            <a:alphaModFix/>
          </a:blip>
          <a:srcRect l="3984" t="13058" r="3139" b="3608"/>
          <a:stretch/>
        </p:blipFill>
        <p:spPr>
          <a:xfrm>
            <a:off x="1789163" y="1684275"/>
            <a:ext cx="8613675" cy="4345876"/>
          </a:xfrm>
          <a:prstGeom prst="rect">
            <a:avLst/>
          </a:prstGeom>
          <a:noFill/>
          <a:ln>
            <a:noFill/>
          </a:ln>
          <a:effectLst>
            <a:outerShdw blurRad="114300" dist="19050" dir="5400000" algn="bl" rotWithShape="0">
              <a:srgbClr val="000000">
                <a:alpha val="50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9"/>
          <p:cNvSpPr txBox="1">
            <a:spLocks noGrp="1"/>
          </p:cNvSpPr>
          <p:nvPr>
            <p:ph type="title"/>
          </p:nvPr>
        </p:nvSpPr>
        <p:spPr>
          <a:xfrm>
            <a:off x="838200" y="535425"/>
            <a:ext cx="10676400" cy="843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What went well, what didn’t go so well</a:t>
            </a:r>
            <a:endParaRPr/>
          </a:p>
        </p:txBody>
      </p:sp>
      <p:pic>
        <p:nvPicPr>
          <p:cNvPr id="250" name="Google Shape;250;p29"/>
          <p:cNvPicPr preferRelativeResize="0"/>
          <p:nvPr/>
        </p:nvPicPr>
        <p:blipFill rotWithShape="1">
          <a:blip r:embed="rId3">
            <a:alphaModFix/>
          </a:blip>
          <a:srcRect l="2433" t="11824" r="2869" b="3837"/>
          <a:stretch/>
        </p:blipFill>
        <p:spPr>
          <a:xfrm>
            <a:off x="1582200" y="1631925"/>
            <a:ext cx="9027600" cy="4520500"/>
          </a:xfrm>
          <a:prstGeom prst="rect">
            <a:avLst/>
          </a:prstGeom>
          <a:noFill/>
          <a:ln>
            <a:noFill/>
          </a:ln>
          <a:effectLst>
            <a:outerShdw blurRad="142875" dist="19050" dir="5400000" algn="bl" rotWithShape="0">
              <a:srgbClr val="000000">
                <a:alpha val="50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0"/>
          <p:cNvSpPr txBox="1">
            <a:spLocks noGrp="1"/>
          </p:cNvSpPr>
          <p:nvPr>
            <p:ph type="title"/>
          </p:nvPr>
        </p:nvSpPr>
        <p:spPr>
          <a:xfrm>
            <a:off x="838200" y="535425"/>
            <a:ext cx="10676400" cy="843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What went well, what didn’t go so well</a:t>
            </a:r>
            <a:endParaRPr/>
          </a:p>
        </p:txBody>
      </p:sp>
      <p:sp>
        <p:nvSpPr>
          <p:cNvPr id="257" name="Google Shape;257;p30"/>
          <p:cNvSpPr txBox="1">
            <a:spLocks noGrp="1"/>
          </p:cNvSpPr>
          <p:nvPr>
            <p:ph type="body" idx="1"/>
          </p:nvPr>
        </p:nvSpPr>
        <p:spPr>
          <a:xfrm>
            <a:off x="904875" y="1901225"/>
            <a:ext cx="5106300" cy="3838800"/>
          </a:xfrm>
          <a:prstGeom prst="rect">
            <a:avLst/>
          </a:prstGeom>
        </p:spPr>
        <p:txBody>
          <a:bodyPr spcFirstLastPara="1" wrap="square" lIns="91425" tIns="45700" rIns="91425" bIns="45700" anchor="t" anchorCtr="0">
            <a:noAutofit/>
          </a:bodyPr>
          <a:lstStyle/>
          <a:p>
            <a:pPr marL="457200" lvl="0" indent="-342900" algn="l" rtl="0">
              <a:lnSpc>
                <a:spcPct val="150000"/>
              </a:lnSpc>
              <a:spcBef>
                <a:spcPts val="0"/>
              </a:spcBef>
              <a:spcAft>
                <a:spcPts val="0"/>
              </a:spcAft>
              <a:buSzPts val="1800"/>
              <a:buChar char="❏"/>
            </a:pPr>
            <a:r>
              <a:rPr lang="en-US" sz="1800"/>
              <a:t>Still the most laborious part of testing</a:t>
            </a:r>
            <a:endParaRPr sz="1800"/>
          </a:p>
          <a:p>
            <a:pPr marL="457200" lvl="0" indent="-342900" algn="l" rtl="0">
              <a:lnSpc>
                <a:spcPct val="150000"/>
              </a:lnSpc>
              <a:spcBef>
                <a:spcPts val="0"/>
              </a:spcBef>
              <a:spcAft>
                <a:spcPts val="0"/>
              </a:spcAft>
              <a:buSzPts val="1800"/>
              <a:buChar char="❏"/>
            </a:pPr>
            <a:r>
              <a:rPr lang="en-US" sz="1800"/>
              <a:t>Needed to optimize this as much as possible as well</a:t>
            </a:r>
            <a:endParaRPr sz="1800"/>
          </a:p>
          <a:p>
            <a:pPr marL="457200" lvl="0" indent="-342900" algn="l" rtl="0">
              <a:lnSpc>
                <a:spcPct val="150000"/>
              </a:lnSpc>
              <a:spcBef>
                <a:spcPts val="0"/>
              </a:spcBef>
              <a:spcAft>
                <a:spcPts val="0"/>
              </a:spcAft>
              <a:buSzPts val="1800"/>
              <a:buChar char="❏"/>
            </a:pPr>
            <a:r>
              <a:rPr lang="en-US" sz="1800"/>
              <a:t>Used Optimal Workshop’s Reframer tool</a:t>
            </a:r>
            <a:endParaRPr sz="1800"/>
          </a:p>
          <a:p>
            <a:pPr marL="457200" lvl="0" indent="-342900" algn="l" rtl="0">
              <a:lnSpc>
                <a:spcPct val="150000"/>
              </a:lnSpc>
              <a:spcBef>
                <a:spcPts val="0"/>
              </a:spcBef>
              <a:spcAft>
                <a:spcPts val="0"/>
              </a:spcAft>
              <a:buSzPts val="1800"/>
              <a:buChar char="❏"/>
            </a:pPr>
            <a:r>
              <a:rPr lang="en-US" sz="1800"/>
              <a:t>Each test session transcribed and tagged</a:t>
            </a:r>
            <a:endParaRPr sz="1800"/>
          </a:p>
        </p:txBody>
      </p:sp>
      <p:pic>
        <p:nvPicPr>
          <p:cNvPr id="258" name="Google Shape;258;p30"/>
          <p:cNvPicPr preferRelativeResize="0"/>
          <p:nvPr/>
        </p:nvPicPr>
        <p:blipFill>
          <a:blip r:embed="rId3">
            <a:alphaModFix/>
          </a:blip>
          <a:stretch>
            <a:fillRect/>
          </a:stretch>
        </p:blipFill>
        <p:spPr>
          <a:xfrm>
            <a:off x="6711075" y="3106625"/>
            <a:ext cx="4441425" cy="1428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1"/>
          <p:cNvSpPr txBox="1">
            <a:spLocks noGrp="1"/>
          </p:cNvSpPr>
          <p:nvPr>
            <p:ph type="title"/>
          </p:nvPr>
        </p:nvSpPr>
        <p:spPr>
          <a:xfrm>
            <a:off x="838200" y="535425"/>
            <a:ext cx="10676400" cy="843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What went well, what didn’t go so well</a:t>
            </a:r>
            <a:endParaRPr/>
          </a:p>
        </p:txBody>
      </p:sp>
      <p:sp>
        <p:nvSpPr>
          <p:cNvPr id="265" name="Google Shape;265;p31"/>
          <p:cNvSpPr txBox="1">
            <a:spLocks noGrp="1"/>
          </p:cNvSpPr>
          <p:nvPr>
            <p:ph type="body" idx="1"/>
          </p:nvPr>
        </p:nvSpPr>
        <p:spPr>
          <a:xfrm>
            <a:off x="904875" y="1901225"/>
            <a:ext cx="5370000" cy="3838800"/>
          </a:xfrm>
          <a:prstGeom prst="rect">
            <a:avLst/>
          </a:prstGeom>
        </p:spPr>
        <p:txBody>
          <a:bodyPr spcFirstLastPara="1" wrap="square" lIns="91425" tIns="45700" rIns="91425" bIns="45700" anchor="t" anchorCtr="0">
            <a:noAutofit/>
          </a:bodyPr>
          <a:lstStyle/>
          <a:p>
            <a:pPr marL="457200" lvl="0" indent="-381000" algn="l" rtl="0">
              <a:spcBef>
                <a:spcPts val="0"/>
              </a:spcBef>
              <a:spcAft>
                <a:spcPts val="0"/>
              </a:spcAft>
              <a:buSzPts val="2400"/>
              <a:buChar char="❏"/>
            </a:pPr>
            <a:r>
              <a:rPr lang="en-US" sz="2400"/>
              <a:t>Sending test out through social media</a:t>
            </a:r>
            <a:endParaRPr sz="2400"/>
          </a:p>
          <a:p>
            <a:pPr marL="457200" lvl="0" indent="-381000" algn="l" rtl="0">
              <a:spcBef>
                <a:spcPts val="0"/>
              </a:spcBef>
              <a:spcAft>
                <a:spcPts val="0"/>
              </a:spcAft>
              <a:buSzPts val="2400"/>
              <a:buChar char="❏"/>
            </a:pPr>
            <a:r>
              <a:rPr lang="en-US" sz="2400"/>
              <a:t>High bounce rate for tests</a:t>
            </a:r>
            <a:endParaRPr sz="2400"/>
          </a:p>
          <a:p>
            <a:pPr marL="457200" lvl="0" indent="-381000" algn="l" rtl="0">
              <a:spcBef>
                <a:spcPts val="0"/>
              </a:spcBef>
              <a:spcAft>
                <a:spcPts val="0"/>
              </a:spcAft>
              <a:buSzPts val="2400"/>
              <a:buChar char="❏"/>
            </a:pPr>
            <a:r>
              <a:rPr lang="en-US" sz="2400"/>
              <a:t>Technical setup still a hurdle</a:t>
            </a:r>
            <a:endParaRPr sz="2400"/>
          </a:p>
          <a:p>
            <a:pPr marL="457200" lvl="0" indent="-381000" algn="l" rtl="0">
              <a:spcBef>
                <a:spcPts val="0"/>
              </a:spcBef>
              <a:spcAft>
                <a:spcPts val="0"/>
              </a:spcAft>
              <a:buSzPts val="2400"/>
              <a:buChar char="❏"/>
            </a:pPr>
            <a:r>
              <a:rPr lang="en-US" sz="2400"/>
              <a:t>Sending test to outside researchers didn’t work</a:t>
            </a:r>
            <a:endParaRPr sz="2400"/>
          </a:p>
          <a:p>
            <a:pPr marL="457200" lvl="0" indent="-381000" algn="l" rtl="0">
              <a:spcBef>
                <a:spcPts val="0"/>
              </a:spcBef>
              <a:spcAft>
                <a:spcPts val="0"/>
              </a:spcAft>
              <a:buSzPts val="2400"/>
              <a:buChar char="❏"/>
            </a:pPr>
            <a:r>
              <a:rPr lang="en-US" sz="2400"/>
              <a:t>No opportunity to clarify statements from participants or to ask follow up questions</a:t>
            </a:r>
            <a:endParaRPr sz="2400"/>
          </a:p>
        </p:txBody>
      </p:sp>
      <p:pic>
        <p:nvPicPr>
          <p:cNvPr id="266" name="Google Shape;266;p31"/>
          <p:cNvPicPr preferRelativeResize="0"/>
          <p:nvPr/>
        </p:nvPicPr>
        <p:blipFill>
          <a:blip r:embed="rId3">
            <a:alphaModFix/>
          </a:blip>
          <a:stretch>
            <a:fillRect/>
          </a:stretch>
        </p:blipFill>
        <p:spPr>
          <a:xfrm>
            <a:off x="7930450" y="2594300"/>
            <a:ext cx="2452650" cy="24526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2"/>
          <p:cNvSpPr txBox="1">
            <a:spLocks noGrp="1"/>
          </p:cNvSpPr>
          <p:nvPr>
            <p:ph type="title"/>
          </p:nvPr>
        </p:nvSpPr>
        <p:spPr>
          <a:xfrm>
            <a:off x="838200" y="535425"/>
            <a:ext cx="10676400" cy="843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What went well, what didn’t go so well</a:t>
            </a:r>
            <a:endParaRPr/>
          </a:p>
        </p:txBody>
      </p:sp>
      <p:sp>
        <p:nvSpPr>
          <p:cNvPr id="273" name="Google Shape;273;p32"/>
          <p:cNvSpPr txBox="1">
            <a:spLocks noGrp="1"/>
          </p:cNvSpPr>
          <p:nvPr>
            <p:ph type="body" idx="1"/>
          </p:nvPr>
        </p:nvSpPr>
        <p:spPr>
          <a:xfrm>
            <a:off x="904875" y="1901225"/>
            <a:ext cx="6018900" cy="3838800"/>
          </a:xfrm>
          <a:prstGeom prst="rect">
            <a:avLst/>
          </a:prstGeom>
        </p:spPr>
        <p:txBody>
          <a:bodyPr spcFirstLastPara="1" wrap="square" lIns="91425" tIns="45700" rIns="91425" bIns="45700" anchor="t" anchorCtr="0">
            <a:noAutofit/>
          </a:bodyPr>
          <a:lstStyle/>
          <a:p>
            <a:pPr marL="457200" lvl="0" indent="-381000" algn="l" rtl="0">
              <a:spcBef>
                <a:spcPts val="0"/>
              </a:spcBef>
              <a:spcAft>
                <a:spcPts val="0"/>
              </a:spcAft>
              <a:buSzPts val="2400"/>
              <a:buChar char="❏"/>
            </a:pPr>
            <a:r>
              <a:rPr lang="en-US" sz="2400"/>
              <a:t>One complaint about Amazon gift cards</a:t>
            </a:r>
            <a:endParaRPr sz="2400"/>
          </a:p>
          <a:p>
            <a:pPr marL="457200" lvl="0" indent="-381000" algn="l" rtl="0">
              <a:spcBef>
                <a:spcPts val="0"/>
              </a:spcBef>
              <a:spcAft>
                <a:spcPts val="0"/>
              </a:spcAft>
              <a:buSzPts val="2400"/>
              <a:buChar char="❏"/>
            </a:pPr>
            <a:r>
              <a:rPr lang="en-US" sz="2400"/>
              <a:t>Had to create multiple Zoom meetings for the same test to load balance participant traffic</a:t>
            </a:r>
            <a:endParaRPr sz="2400"/>
          </a:p>
          <a:p>
            <a:pPr marL="457200" lvl="0" indent="-381000" algn="l" rtl="0">
              <a:spcBef>
                <a:spcPts val="0"/>
              </a:spcBef>
              <a:spcAft>
                <a:spcPts val="0"/>
              </a:spcAft>
              <a:buSzPts val="2400"/>
              <a:buChar char="❏"/>
            </a:pPr>
            <a:r>
              <a:rPr lang="en-US" sz="2400"/>
              <a:t>Sooo much data!</a:t>
            </a:r>
            <a:endParaRPr sz="2400"/>
          </a:p>
          <a:p>
            <a:pPr marL="457200" lvl="0" indent="-381000" algn="l" rtl="0">
              <a:spcBef>
                <a:spcPts val="0"/>
              </a:spcBef>
              <a:spcAft>
                <a:spcPts val="0"/>
              </a:spcAft>
              <a:buSzPts val="2400"/>
              <a:buChar char="❏"/>
            </a:pPr>
            <a:r>
              <a:rPr lang="en-US" sz="2400"/>
              <a:t>Sometimes hard to hear if participants were using their laptop mic</a:t>
            </a:r>
            <a:endParaRPr sz="2400"/>
          </a:p>
          <a:p>
            <a:pPr marL="457200" lvl="0" indent="-381000" algn="l" rtl="0">
              <a:spcBef>
                <a:spcPts val="0"/>
              </a:spcBef>
              <a:spcAft>
                <a:spcPts val="0"/>
              </a:spcAft>
              <a:buSzPts val="2400"/>
              <a:buChar char="❏"/>
            </a:pPr>
            <a:r>
              <a:rPr lang="en-US" sz="2400"/>
              <a:t>Not an accessible process</a:t>
            </a:r>
            <a:endParaRPr sz="2400"/>
          </a:p>
          <a:p>
            <a:pPr marL="0" lvl="0" indent="0" algn="l" rtl="0">
              <a:spcBef>
                <a:spcPts val="2000"/>
              </a:spcBef>
              <a:spcAft>
                <a:spcPts val="2000"/>
              </a:spcAft>
              <a:buNone/>
            </a:pPr>
            <a:endParaRPr sz="800"/>
          </a:p>
        </p:txBody>
      </p:sp>
      <p:pic>
        <p:nvPicPr>
          <p:cNvPr id="274" name="Google Shape;274;p32"/>
          <p:cNvPicPr preferRelativeResize="0"/>
          <p:nvPr/>
        </p:nvPicPr>
        <p:blipFill>
          <a:blip r:embed="rId3">
            <a:alphaModFix/>
          </a:blip>
          <a:stretch>
            <a:fillRect/>
          </a:stretch>
        </p:blipFill>
        <p:spPr>
          <a:xfrm>
            <a:off x="7831251" y="2450675"/>
            <a:ext cx="2739900" cy="27399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3"/>
          <p:cNvSpPr txBox="1">
            <a:spLocks noGrp="1"/>
          </p:cNvSpPr>
          <p:nvPr>
            <p:ph type="title"/>
          </p:nvPr>
        </p:nvSpPr>
        <p:spPr>
          <a:xfrm>
            <a:off x="838200" y="535425"/>
            <a:ext cx="10676400" cy="843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Variations on the method</a:t>
            </a:r>
            <a:endParaRPr/>
          </a:p>
        </p:txBody>
      </p:sp>
      <p:sp>
        <p:nvSpPr>
          <p:cNvPr id="281" name="Google Shape;281;p33"/>
          <p:cNvSpPr txBox="1">
            <a:spLocks noGrp="1"/>
          </p:cNvSpPr>
          <p:nvPr>
            <p:ph type="body" idx="1"/>
          </p:nvPr>
        </p:nvSpPr>
        <p:spPr>
          <a:xfrm>
            <a:off x="904874" y="1901227"/>
            <a:ext cx="10230900" cy="3838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t>Variation:</a:t>
            </a:r>
            <a:endParaRPr b="1"/>
          </a:p>
          <a:p>
            <a:pPr marL="0" lvl="0" indent="0" algn="l" rtl="0">
              <a:spcBef>
                <a:spcPts val="2000"/>
              </a:spcBef>
              <a:spcAft>
                <a:spcPts val="2000"/>
              </a:spcAft>
              <a:buNone/>
            </a:pPr>
            <a:r>
              <a:rPr lang="en-US"/>
              <a:t>Remote &amp; moderated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8200" y="535414"/>
            <a:ext cx="10515600" cy="84347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C91B0"/>
              </a:buClr>
              <a:buSzPts val="5200"/>
              <a:buFont typeface="Calibri"/>
              <a:buNone/>
            </a:pPr>
            <a:r>
              <a:rPr lang="en-US"/>
              <a:t>What are we talking about today?</a:t>
            </a:r>
            <a:endParaRPr/>
          </a:p>
          <a:p>
            <a:pPr marL="0" lvl="0" indent="0" algn="l" rtl="0">
              <a:lnSpc>
                <a:spcPct val="90000"/>
              </a:lnSpc>
              <a:spcBef>
                <a:spcPts val="0"/>
              </a:spcBef>
              <a:spcAft>
                <a:spcPts val="0"/>
              </a:spcAft>
              <a:buClr>
                <a:srgbClr val="7C91B0"/>
              </a:buClr>
              <a:buSzPts val="5200"/>
              <a:buFont typeface="Calibri"/>
              <a:buNone/>
            </a:pPr>
            <a:endParaRPr/>
          </a:p>
        </p:txBody>
      </p:sp>
      <p:sp>
        <p:nvSpPr>
          <p:cNvPr id="42" name="Google Shape;42;p7"/>
          <p:cNvSpPr txBox="1">
            <a:spLocks noGrp="1"/>
          </p:cNvSpPr>
          <p:nvPr>
            <p:ph type="body" idx="1"/>
          </p:nvPr>
        </p:nvSpPr>
        <p:spPr>
          <a:xfrm>
            <a:off x="904875" y="1901225"/>
            <a:ext cx="6713100" cy="3838800"/>
          </a:xfrm>
          <a:prstGeom prst="rect">
            <a:avLst/>
          </a:prstGeom>
          <a:noFill/>
          <a:ln>
            <a:noFill/>
          </a:ln>
        </p:spPr>
        <p:txBody>
          <a:bodyPr spcFirstLastPara="1" wrap="square" lIns="91425" tIns="45700" rIns="91425" bIns="45700" anchor="t" anchorCtr="0">
            <a:noAutofit/>
          </a:bodyPr>
          <a:lstStyle/>
          <a:p>
            <a:pPr marL="457200" marR="0" lvl="0" indent="-419100" algn="l" rtl="0">
              <a:lnSpc>
                <a:spcPct val="100000"/>
              </a:lnSpc>
              <a:spcBef>
                <a:spcPts val="2000"/>
              </a:spcBef>
              <a:spcAft>
                <a:spcPts val="0"/>
              </a:spcAft>
              <a:buSzPts val="3000"/>
              <a:buAutoNum type="romanUcPeriod"/>
            </a:pPr>
            <a:r>
              <a:rPr lang="en-US" sz="3000"/>
              <a:t>The part-time, solitary UX researcher</a:t>
            </a:r>
            <a:endParaRPr sz="3000"/>
          </a:p>
          <a:p>
            <a:pPr marL="457200" marR="0" lvl="0" indent="-419100" algn="l" rtl="0">
              <a:lnSpc>
                <a:spcPct val="100000"/>
              </a:lnSpc>
              <a:spcBef>
                <a:spcPts val="0"/>
              </a:spcBef>
              <a:spcAft>
                <a:spcPts val="0"/>
              </a:spcAft>
              <a:buSzPts val="3000"/>
              <a:buAutoNum type="romanUcPeriod"/>
            </a:pPr>
            <a:r>
              <a:rPr lang="en-US" sz="3000"/>
              <a:t>Addressing constraints</a:t>
            </a:r>
            <a:endParaRPr sz="3000"/>
          </a:p>
          <a:p>
            <a:pPr marL="457200" marR="0" lvl="0" indent="-419100" algn="l" rtl="0">
              <a:lnSpc>
                <a:spcPct val="100000"/>
              </a:lnSpc>
              <a:spcBef>
                <a:spcPts val="0"/>
              </a:spcBef>
              <a:spcAft>
                <a:spcPts val="0"/>
              </a:spcAft>
              <a:buSzPts val="3000"/>
              <a:buAutoNum type="romanUcPeriod"/>
            </a:pPr>
            <a:r>
              <a:rPr lang="en-US" sz="3000"/>
              <a:t>The method</a:t>
            </a:r>
            <a:endParaRPr sz="3000"/>
          </a:p>
          <a:p>
            <a:pPr marL="457200" marR="0" lvl="0" indent="-419100" algn="l" rtl="0">
              <a:lnSpc>
                <a:spcPct val="100000"/>
              </a:lnSpc>
              <a:spcBef>
                <a:spcPts val="0"/>
              </a:spcBef>
              <a:spcAft>
                <a:spcPts val="0"/>
              </a:spcAft>
              <a:buSzPts val="3000"/>
              <a:buAutoNum type="romanUcPeriod"/>
            </a:pPr>
            <a:r>
              <a:rPr lang="en-US" sz="3000"/>
              <a:t>What went well, what didn’t go so well</a:t>
            </a:r>
            <a:endParaRPr sz="3000"/>
          </a:p>
          <a:p>
            <a:pPr marL="457200" marR="0" lvl="0" indent="-419100" algn="l" rtl="0">
              <a:lnSpc>
                <a:spcPct val="100000"/>
              </a:lnSpc>
              <a:spcBef>
                <a:spcPts val="0"/>
              </a:spcBef>
              <a:spcAft>
                <a:spcPts val="0"/>
              </a:spcAft>
              <a:buSzPts val="3000"/>
              <a:buAutoNum type="romanUcPeriod"/>
            </a:pPr>
            <a:r>
              <a:rPr lang="en-US" sz="3000"/>
              <a:t>Variations on the method</a:t>
            </a:r>
            <a:endParaRPr sz="3000"/>
          </a:p>
        </p:txBody>
      </p:sp>
      <p:pic>
        <p:nvPicPr>
          <p:cNvPr id="43" name="Google Shape;43;p7"/>
          <p:cNvPicPr preferRelativeResize="0"/>
          <p:nvPr/>
        </p:nvPicPr>
        <p:blipFill>
          <a:blip r:embed="rId3">
            <a:alphaModFix/>
          </a:blip>
          <a:stretch>
            <a:fillRect/>
          </a:stretch>
        </p:blipFill>
        <p:spPr>
          <a:xfrm>
            <a:off x="7863650" y="1591975"/>
            <a:ext cx="3647150" cy="46401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4"/>
          <p:cNvSpPr txBox="1">
            <a:spLocks noGrp="1"/>
          </p:cNvSpPr>
          <p:nvPr>
            <p:ph type="title"/>
          </p:nvPr>
        </p:nvSpPr>
        <p:spPr>
          <a:xfrm>
            <a:off x="838200" y="535425"/>
            <a:ext cx="10676400" cy="843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Variations on the method</a:t>
            </a:r>
            <a:endParaRPr/>
          </a:p>
        </p:txBody>
      </p:sp>
      <p:sp>
        <p:nvSpPr>
          <p:cNvPr id="288" name="Google Shape;288;p34"/>
          <p:cNvSpPr txBox="1">
            <a:spLocks noGrp="1"/>
          </p:cNvSpPr>
          <p:nvPr>
            <p:ph type="body" idx="1"/>
          </p:nvPr>
        </p:nvSpPr>
        <p:spPr>
          <a:xfrm>
            <a:off x="904874" y="1901227"/>
            <a:ext cx="10230900" cy="3838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t>Variation:</a:t>
            </a:r>
            <a:endParaRPr b="1"/>
          </a:p>
          <a:p>
            <a:pPr marL="0" lvl="0" indent="0" algn="l" rtl="0">
              <a:spcBef>
                <a:spcPts val="2000"/>
              </a:spcBef>
              <a:spcAft>
                <a:spcPts val="2000"/>
              </a:spcAft>
              <a:buNone/>
            </a:pPr>
            <a:r>
              <a:rPr lang="en-US"/>
              <a:t>In-person, moderated &amp; scheduled</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5"/>
          <p:cNvSpPr txBox="1">
            <a:spLocks noGrp="1"/>
          </p:cNvSpPr>
          <p:nvPr>
            <p:ph type="title"/>
          </p:nvPr>
        </p:nvSpPr>
        <p:spPr>
          <a:xfrm>
            <a:off x="838200" y="535425"/>
            <a:ext cx="10676400" cy="843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Variations on the method</a:t>
            </a:r>
            <a:endParaRPr/>
          </a:p>
        </p:txBody>
      </p:sp>
      <p:sp>
        <p:nvSpPr>
          <p:cNvPr id="295" name="Google Shape;295;p35"/>
          <p:cNvSpPr txBox="1">
            <a:spLocks noGrp="1"/>
          </p:cNvSpPr>
          <p:nvPr>
            <p:ph type="body" idx="1"/>
          </p:nvPr>
        </p:nvSpPr>
        <p:spPr>
          <a:xfrm>
            <a:off x="904874" y="1901227"/>
            <a:ext cx="10230900" cy="3838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t>Variation:</a:t>
            </a:r>
            <a:endParaRPr b="1"/>
          </a:p>
          <a:p>
            <a:pPr marL="0" lvl="0" indent="0" algn="l" rtl="0">
              <a:spcBef>
                <a:spcPts val="2000"/>
              </a:spcBef>
              <a:spcAft>
                <a:spcPts val="2000"/>
              </a:spcAft>
              <a:buNone/>
            </a:pPr>
            <a:r>
              <a:rPr lang="en-US"/>
              <a:t>Card sorting or first click tests instead of survey questions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6"/>
          <p:cNvSpPr txBox="1">
            <a:spLocks noGrp="1"/>
          </p:cNvSpPr>
          <p:nvPr>
            <p:ph type="title"/>
          </p:nvPr>
        </p:nvSpPr>
        <p:spPr>
          <a:xfrm>
            <a:off x="838200" y="535425"/>
            <a:ext cx="10676400" cy="843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Variations on the method</a:t>
            </a:r>
            <a:endParaRPr/>
          </a:p>
        </p:txBody>
      </p:sp>
      <p:sp>
        <p:nvSpPr>
          <p:cNvPr id="302" name="Google Shape;302;p36"/>
          <p:cNvSpPr txBox="1">
            <a:spLocks noGrp="1"/>
          </p:cNvSpPr>
          <p:nvPr>
            <p:ph type="body" idx="1"/>
          </p:nvPr>
        </p:nvSpPr>
        <p:spPr>
          <a:xfrm>
            <a:off x="904874" y="1901227"/>
            <a:ext cx="10230900" cy="3838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t>Haven’t tried:</a:t>
            </a:r>
            <a:endParaRPr b="1"/>
          </a:p>
          <a:p>
            <a:pPr marL="0" lvl="0" indent="0" algn="l" rtl="0">
              <a:spcBef>
                <a:spcPts val="2000"/>
              </a:spcBef>
              <a:spcAft>
                <a:spcPts val="0"/>
              </a:spcAft>
              <a:buNone/>
            </a:pPr>
            <a:r>
              <a:rPr lang="en-US"/>
              <a:t>Screen annotation</a:t>
            </a:r>
            <a:endParaRPr/>
          </a:p>
          <a:p>
            <a:pPr marL="0" lvl="0" indent="0" algn="l" rtl="0">
              <a:spcBef>
                <a:spcPts val="2000"/>
              </a:spcBef>
              <a:spcAft>
                <a:spcPts val="200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7"/>
          <p:cNvSpPr txBox="1">
            <a:spLocks noGrp="1"/>
          </p:cNvSpPr>
          <p:nvPr>
            <p:ph type="title"/>
          </p:nvPr>
        </p:nvSpPr>
        <p:spPr>
          <a:xfrm>
            <a:off x="838200" y="535425"/>
            <a:ext cx="10676400" cy="843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Variations on the method</a:t>
            </a:r>
            <a:endParaRPr/>
          </a:p>
        </p:txBody>
      </p:sp>
      <p:pic>
        <p:nvPicPr>
          <p:cNvPr id="309" name="Google Shape;309;p37"/>
          <p:cNvPicPr preferRelativeResize="0"/>
          <p:nvPr/>
        </p:nvPicPr>
        <p:blipFill rotWithShape="1">
          <a:blip r:embed="rId3">
            <a:alphaModFix/>
          </a:blip>
          <a:srcRect l="26848" r="10580" b="55239"/>
          <a:stretch/>
        </p:blipFill>
        <p:spPr>
          <a:xfrm>
            <a:off x="1448448" y="1860201"/>
            <a:ext cx="9455899" cy="3803075"/>
          </a:xfrm>
          <a:prstGeom prst="rect">
            <a:avLst/>
          </a:prstGeom>
          <a:noFill/>
          <a:ln>
            <a:noFill/>
          </a:ln>
          <a:effectLst>
            <a:outerShdw blurRad="171450" dist="19050" dir="5400000" algn="bl" rotWithShape="0">
              <a:srgbClr val="000000">
                <a:alpha val="50000"/>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38"/>
          <p:cNvSpPr txBox="1">
            <a:spLocks noGrp="1"/>
          </p:cNvSpPr>
          <p:nvPr>
            <p:ph type="title"/>
          </p:nvPr>
        </p:nvSpPr>
        <p:spPr>
          <a:xfrm>
            <a:off x="838200" y="535425"/>
            <a:ext cx="10676400" cy="843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Variations on the method</a:t>
            </a:r>
            <a:endParaRPr/>
          </a:p>
        </p:txBody>
      </p:sp>
      <p:sp>
        <p:nvSpPr>
          <p:cNvPr id="316" name="Google Shape;316;p38"/>
          <p:cNvSpPr txBox="1">
            <a:spLocks noGrp="1"/>
          </p:cNvSpPr>
          <p:nvPr>
            <p:ph type="body" idx="1"/>
          </p:nvPr>
        </p:nvSpPr>
        <p:spPr>
          <a:xfrm>
            <a:off x="904874" y="1901227"/>
            <a:ext cx="10230900" cy="3838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t>Haven’t tried:</a:t>
            </a:r>
            <a:endParaRPr b="1"/>
          </a:p>
          <a:p>
            <a:pPr marL="0" lvl="0" indent="0" algn="l" rtl="0">
              <a:spcBef>
                <a:spcPts val="2000"/>
              </a:spcBef>
              <a:spcAft>
                <a:spcPts val="2000"/>
              </a:spcAft>
              <a:buNone/>
            </a:pPr>
            <a:r>
              <a:rPr lang="en-US"/>
              <a:t>Other video conferencing solutions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9"/>
          <p:cNvSpPr txBox="1">
            <a:spLocks noGrp="1"/>
          </p:cNvSpPr>
          <p:nvPr>
            <p:ph type="title"/>
          </p:nvPr>
        </p:nvSpPr>
        <p:spPr>
          <a:xfrm>
            <a:off x="838200" y="535425"/>
            <a:ext cx="10676400" cy="843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Variations on the method</a:t>
            </a:r>
            <a:endParaRPr/>
          </a:p>
        </p:txBody>
      </p:sp>
      <p:sp>
        <p:nvSpPr>
          <p:cNvPr id="323" name="Google Shape;323;p39"/>
          <p:cNvSpPr txBox="1">
            <a:spLocks noGrp="1"/>
          </p:cNvSpPr>
          <p:nvPr>
            <p:ph type="body" idx="1"/>
          </p:nvPr>
        </p:nvSpPr>
        <p:spPr>
          <a:xfrm>
            <a:off x="904874" y="1901227"/>
            <a:ext cx="10230900" cy="3838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t>Haven’t tried:</a:t>
            </a:r>
            <a:endParaRPr b="1"/>
          </a:p>
          <a:p>
            <a:pPr marL="0" lvl="0" indent="0" algn="l" rtl="0">
              <a:spcBef>
                <a:spcPts val="2000"/>
              </a:spcBef>
              <a:spcAft>
                <a:spcPts val="2000"/>
              </a:spcAft>
              <a:buNone/>
            </a:pPr>
            <a:r>
              <a:rPr lang="en-US"/>
              <a:t>Other surveying tools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0"/>
          <p:cNvSpPr txBox="1">
            <a:spLocks noGrp="1"/>
          </p:cNvSpPr>
          <p:nvPr>
            <p:ph type="title"/>
          </p:nvPr>
        </p:nvSpPr>
        <p:spPr>
          <a:xfrm>
            <a:off x="838200" y="535425"/>
            <a:ext cx="10676400" cy="843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Tomorrow!</a:t>
            </a:r>
            <a:endParaRPr/>
          </a:p>
        </p:txBody>
      </p:sp>
      <p:sp>
        <p:nvSpPr>
          <p:cNvPr id="330" name="Google Shape;330;p40"/>
          <p:cNvSpPr txBox="1">
            <a:spLocks noGrp="1"/>
          </p:cNvSpPr>
          <p:nvPr>
            <p:ph type="body" idx="1"/>
          </p:nvPr>
        </p:nvSpPr>
        <p:spPr>
          <a:xfrm>
            <a:off x="904874" y="1901227"/>
            <a:ext cx="10230900" cy="3838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Attend a presentation on the new </a:t>
            </a:r>
            <a:r>
              <a:rPr lang="en-US" b="1"/>
              <a:t>UX Research Lab at Yale</a:t>
            </a:r>
            <a:r>
              <a:rPr lang="en-US"/>
              <a:t>!</a:t>
            </a:r>
            <a:endParaRPr/>
          </a:p>
          <a:p>
            <a:pPr marL="0" lvl="0" indent="0" algn="l" rtl="0">
              <a:spcBef>
                <a:spcPts val="2000"/>
              </a:spcBef>
              <a:spcAft>
                <a:spcPts val="0"/>
              </a:spcAft>
              <a:buNone/>
            </a:pPr>
            <a:r>
              <a:rPr lang="en-US"/>
              <a:t>2pm in Room 319 Kroon Hall</a:t>
            </a:r>
            <a:endParaRPr/>
          </a:p>
          <a:p>
            <a:pPr marL="0" lvl="0" indent="0" algn="l" rtl="0">
              <a:spcBef>
                <a:spcPts val="2000"/>
              </a:spcBef>
              <a:spcAft>
                <a:spcPts val="2000"/>
              </a:spcAft>
              <a:buNone/>
            </a:pPr>
            <a:r>
              <a:rPr lang="en-US" u="sng">
                <a:solidFill>
                  <a:schemeClr val="hlink"/>
                </a:solidFill>
                <a:hlinkClick r:id="rId3"/>
              </a:rPr>
              <a:t>http://uxresearchlab.yale.edu</a:t>
            </a:r>
            <a:r>
              <a:rPr lang="en-US"/>
              <a:t>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1"/>
          <p:cNvSpPr txBox="1">
            <a:spLocks noGrp="1"/>
          </p:cNvSpPr>
          <p:nvPr>
            <p:ph type="title"/>
          </p:nvPr>
        </p:nvSpPr>
        <p:spPr>
          <a:xfrm>
            <a:off x="838200" y="535425"/>
            <a:ext cx="10676400" cy="843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UX Community of Practice</a:t>
            </a:r>
            <a:endParaRPr/>
          </a:p>
        </p:txBody>
      </p:sp>
      <p:sp>
        <p:nvSpPr>
          <p:cNvPr id="337" name="Google Shape;337;p41"/>
          <p:cNvSpPr txBox="1">
            <a:spLocks noGrp="1"/>
          </p:cNvSpPr>
          <p:nvPr>
            <p:ph type="body" idx="1"/>
          </p:nvPr>
        </p:nvSpPr>
        <p:spPr>
          <a:xfrm>
            <a:off x="904874" y="1901227"/>
            <a:ext cx="10230900" cy="3838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Join our community of practice - open to all community members interested or currently practicing UX</a:t>
            </a:r>
            <a:endParaRPr/>
          </a:p>
          <a:p>
            <a:pPr marL="457200" lvl="0" indent="-431800" algn="l" rtl="0">
              <a:spcBef>
                <a:spcPts val="2000"/>
              </a:spcBef>
              <a:spcAft>
                <a:spcPts val="0"/>
              </a:spcAft>
              <a:buSzPts val="3200"/>
              <a:buChar char="❏"/>
            </a:pPr>
            <a:r>
              <a:rPr lang="en-US"/>
              <a:t>This includes faculty and students!</a:t>
            </a:r>
            <a:endParaRPr/>
          </a:p>
          <a:p>
            <a:pPr marL="457200" lvl="0" indent="-431800" algn="l" rtl="0">
              <a:spcBef>
                <a:spcPts val="0"/>
              </a:spcBef>
              <a:spcAft>
                <a:spcPts val="0"/>
              </a:spcAft>
              <a:buSzPts val="3200"/>
              <a:buChar char="❏"/>
            </a:pPr>
            <a:r>
              <a:rPr lang="en-US"/>
              <a:t>Monthly lunchtime meetings</a:t>
            </a:r>
            <a:endParaRPr/>
          </a:p>
          <a:p>
            <a:pPr marL="0" lvl="0" indent="0" algn="ctr" rtl="0">
              <a:spcBef>
                <a:spcPts val="2000"/>
              </a:spcBef>
              <a:spcAft>
                <a:spcPts val="0"/>
              </a:spcAft>
              <a:buNone/>
            </a:pPr>
            <a:r>
              <a:rPr lang="en-US" sz="3600"/>
              <a:t>ux.cop@yale.edu</a:t>
            </a:r>
            <a:endParaRPr sz="3600"/>
          </a:p>
          <a:p>
            <a:pPr marL="0" lvl="0" indent="0" algn="l" rtl="0">
              <a:spcBef>
                <a:spcPts val="2000"/>
              </a:spcBef>
              <a:spcAft>
                <a:spcPts val="2000"/>
              </a:spcAft>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2"/>
          <p:cNvSpPr txBox="1">
            <a:spLocks noGrp="1"/>
          </p:cNvSpPr>
          <p:nvPr>
            <p:ph type="ctrTitle"/>
          </p:nvPr>
        </p:nvSpPr>
        <p:spPr>
          <a:xfrm>
            <a:off x="685800" y="429625"/>
            <a:ext cx="5975400" cy="1433100"/>
          </a:xfrm>
          <a:prstGeom prst="rect">
            <a:avLst/>
          </a:prstGeom>
          <a:noFill/>
          <a:ln>
            <a:noFill/>
          </a:ln>
        </p:spPr>
        <p:txBody>
          <a:bodyPr spcFirstLastPara="1" wrap="square" lIns="91425" tIns="45700" rIns="91425" bIns="45700" anchor="b" anchorCtr="0">
            <a:noAutofit/>
          </a:bodyPr>
          <a:lstStyle/>
          <a:p>
            <a:pPr marL="0" lvl="0" indent="0" algn="l" rtl="0">
              <a:lnSpc>
                <a:spcPct val="110000"/>
              </a:lnSpc>
              <a:spcBef>
                <a:spcPts val="0"/>
              </a:spcBef>
              <a:spcAft>
                <a:spcPts val="0"/>
              </a:spcAft>
              <a:buClr>
                <a:srgbClr val="7C91B0"/>
              </a:buClr>
              <a:buSzPts val="6000"/>
              <a:buFont typeface="Calibri"/>
              <a:buNone/>
            </a:pPr>
            <a:r>
              <a:rPr lang="en-US"/>
              <a:t>Thank you!</a:t>
            </a:r>
            <a:endParaRPr sz="3600"/>
          </a:p>
        </p:txBody>
      </p:sp>
      <p:sp>
        <p:nvSpPr>
          <p:cNvPr id="343" name="Google Shape;343;p42"/>
          <p:cNvSpPr txBox="1">
            <a:spLocks noGrp="1"/>
          </p:cNvSpPr>
          <p:nvPr>
            <p:ph type="subTitle" idx="1"/>
          </p:nvPr>
        </p:nvSpPr>
        <p:spPr>
          <a:xfrm>
            <a:off x="685800" y="4193475"/>
            <a:ext cx="6297300" cy="201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None/>
            </a:pPr>
            <a:r>
              <a:rPr lang="en-US"/>
              <a:t>Jenn Nolte</a:t>
            </a:r>
            <a:endParaRPr sz="1400">
              <a:solidFill>
                <a:schemeClr val="dk1"/>
              </a:solidFill>
              <a:latin typeface="Arial"/>
              <a:ea typeface="Arial"/>
              <a:cs typeface="Arial"/>
              <a:sym typeface="Arial"/>
            </a:endParaRPr>
          </a:p>
          <a:p>
            <a:pPr marL="0" lvl="0" indent="0" algn="l" rtl="0">
              <a:lnSpc>
                <a:spcPct val="100000"/>
              </a:lnSpc>
              <a:spcBef>
                <a:spcPts val="0"/>
              </a:spcBef>
              <a:spcAft>
                <a:spcPts val="0"/>
              </a:spcAft>
              <a:buClr>
                <a:schemeClr val="dk1"/>
              </a:buClr>
              <a:buNone/>
            </a:pPr>
            <a:r>
              <a:rPr lang="en-US" sz="3000"/>
              <a:t>User Experience Research Librarian</a:t>
            </a:r>
            <a:endParaRPr sz="3000"/>
          </a:p>
          <a:p>
            <a:pPr marL="0" lvl="0" indent="0" algn="l" rtl="0">
              <a:lnSpc>
                <a:spcPct val="100000"/>
              </a:lnSpc>
              <a:spcBef>
                <a:spcPts val="0"/>
              </a:spcBef>
              <a:spcAft>
                <a:spcPts val="0"/>
              </a:spcAft>
              <a:buClr>
                <a:schemeClr val="dk1"/>
              </a:buClr>
              <a:buNone/>
            </a:pPr>
            <a:r>
              <a:rPr lang="en-US" sz="3000"/>
              <a:t>jennifer.nolte@yale.edu</a:t>
            </a:r>
            <a:endParaRPr sz="3000"/>
          </a:p>
        </p:txBody>
      </p:sp>
      <p:pic>
        <p:nvPicPr>
          <p:cNvPr id="344" name="Google Shape;344;p42"/>
          <p:cNvPicPr preferRelativeResize="0"/>
          <p:nvPr/>
        </p:nvPicPr>
        <p:blipFill>
          <a:blip r:embed="rId3">
            <a:alphaModFix/>
          </a:blip>
          <a:stretch>
            <a:fillRect/>
          </a:stretch>
        </p:blipFill>
        <p:spPr>
          <a:xfrm>
            <a:off x="7036851" y="429625"/>
            <a:ext cx="4402400" cy="5601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8"/>
          <p:cNvSpPr txBox="1">
            <a:spLocks noGrp="1"/>
          </p:cNvSpPr>
          <p:nvPr>
            <p:ph type="title"/>
          </p:nvPr>
        </p:nvSpPr>
        <p:spPr>
          <a:xfrm>
            <a:off x="838200" y="535414"/>
            <a:ext cx="10515600" cy="843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part-time, solitary UX researcher</a:t>
            </a:r>
            <a:endParaRPr/>
          </a:p>
          <a:p>
            <a:pPr marL="0" lvl="0" indent="0" algn="l" rtl="0">
              <a:spcBef>
                <a:spcPts val="0"/>
              </a:spcBef>
              <a:spcAft>
                <a:spcPts val="0"/>
              </a:spcAft>
              <a:buNone/>
            </a:pPr>
            <a:endParaRPr/>
          </a:p>
        </p:txBody>
      </p:sp>
      <p:sp>
        <p:nvSpPr>
          <p:cNvPr id="50" name="Google Shape;50;p8"/>
          <p:cNvSpPr txBox="1">
            <a:spLocks noGrp="1"/>
          </p:cNvSpPr>
          <p:nvPr>
            <p:ph type="body" idx="1"/>
          </p:nvPr>
        </p:nvSpPr>
        <p:spPr>
          <a:xfrm>
            <a:off x="904874" y="1901227"/>
            <a:ext cx="10230900" cy="38388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Assessment &amp; UX Research</a:t>
            </a:r>
            <a:br>
              <a:rPr lang="en-US"/>
            </a:br>
            <a:r>
              <a:rPr lang="en-US" sz="2400"/>
              <a:t>at Yale University Library</a:t>
            </a:r>
            <a:endParaRPr sz="2400"/>
          </a:p>
          <a:p>
            <a:pPr marL="457200" lvl="0" indent="-381000" algn="l" rtl="0">
              <a:spcBef>
                <a:spcPts val="2000"/>
              </a:spcBef>
              <a:spcAft>
                <a:spcPts val="0"/>
              </a:spcAft>
              <a:buSzPts val="2400"/>
              <a:buChar char="❏"/>
            </a:pPr>
            <a:r>
              <a:rPr lang="en-US" sz="2400"/>
              <a:t>Usage statistics</a:t>
            </a:r>
            <a:endParaRPr sz="2400"/>
          </a:p>
          <a:p>
            <a:pPr marL="457200" lvl="0" indent="-381000" algn="l" rtl="0">
              <a:spcBef>
                <a:spcPts val="0"/>
              </a:spcBef>
              <a:spcAft>
                <a:spcPts val="0"/>
              </a:spcAft>
              <a:buSzPts val="2400"/>
              <a:buChar char="❏"/>
            </a:pPr>
            <a:r>
              <a:rPr lang="en-US" sz="2400"/>
              <a:t>Data visualization	</a:t>
            </a:r>
            <a:endParaRPr sz="2400"/>
          </a:p>
          <a:p>
            <a:pPr marL="457200" lvl="0" indent="-381000" algn="l" rtl="0">
              <a:spcBef>
                <a:spcPts val="0"/>
              </a:spcBef>
              <a:spcAft>
                <a:spcPts val="0"/>
              </a:spcAft>
              <a:buSzPts val="2400"/>
              <a:buChar char="❏"/>
            </a:pPr>
            <a:r>
              <a:rPr lang="en-US" sz="2400"/>
              <a:t>Dashboards	</a:t>
            </a:r>
            <a:endParaRPr sz="2400"/>
          </a:p>
          <a:p>
            <a:pPr marL="457200" lvl="0" indent="-381000" algn="l" rtl="0">
              <a:spcBef>
                <a:spcPts val="0"/>
              </a:spcBef>
              <a:spcAft>
                <a:spcPts val="0"/>
              </a:spcAft>
              <a:buSzPts val="2400"/>
              <a:buChar char="❏"/>
            </a:pPr>
            <a:r>
              <a:rPr lang="en-US" sz="2400"/>
              <a:t>Usability testing	</a:t>
            </a:r>
            <a:endParaRPr sz="2400"/>
          </a:p>
          <a:p>
            <a:pPr marL="457200" lvl="0" indent="-381000" algn="l" rtl="0">
              <a:spcBef>
                <a:spcPts val="0"/>
              </a:spcBef>
              <a:spcAft>
                <a:spcPts val="0"/>
              </a:spcAft>
              <a:buSzPts val="2400"/>
              <a:buChar char="❏"/>
            </a:pPr>
            <a:r>
              <a:rPr lang="en-US" sz="2400"/>
              <a:t>More soon!</a:t>
            </a:r>
            <a:endParaRPr sz="2400"/>
          </a:p>
          <a:p>
            <a:pPr marL="0" lvl="0" indent="0" algn="l" rtl="0">
              <a:spcBef>
                <a:spcPts val="2000"/>
              </a:spcBef>
              <a:spcAft>
                <a:spcPts val="2000"/>
              </a:spcAft>
              <a:buNone/>
            </a:pPr>
            <a:endParaRPr/>
          </a:p>
        </p:txBody>
      </p:sp>
      <p:pic>
        <p:nvPicPr>
          <p:cNvPr id="51" name="Google Shape;51;p8"/>
          <p:cNvPicPr preferRelativeResize="0"/>
          <p:nvPr/>
        </p:nvPicPr>
        <p:blipFill rotWithShape="1">
          <a:blip r:embed="rId3">
            <a:alphaModFix/>
          </a:blip>
          <a:srcRect b="9387"/>
          <a:stretch/>
        </p:blipFill>
        <p:spPr>
          <a:xfrm>
            <a:off x="7452225" y="1901225"/>
            <a:ext cx="3361901" cy="35684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838200" y="535414"/>
            <a:ext cx="10515600" cy="843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part-time, solitary UX researcher</a:t>
            </a:r>
            <a:endParaRPr/>
          </a:p>
        </p:txBody>
      </p:sp>
      <p:grpSp>
        <p:nvGrpSpPr>
          <p:cNvPr id="58" name="Google Shape;58;p9"/>
          <p:cNvGrpSpPr/>
          <p:nvPr/>
        </p:nvGrpSpPr>
        <p:grpSpPr>
          <a:xfrm>
            <a:off x="5674028" y="2274879"/>
            <a:ext cx="3491150" cy="2441473"/>
            <a:chOff x="4526679" y="1857810"/>
            <a:chExt cx="2480039" cy="1728843"/>
          </a:xfrm>
        </p:grpSpPr>
        <p:sp>
          <p:nvSpPr>
            <p:cNvPr id="59" name="Google Shape;59;p9"/>
            <p:cNvSpPr/>
            <p:nvPr/>
          </p:nvSpPr>
          <p:spPr>
            <a:xfrm>
              <a:off x="4849302" y="3079475"/>
              <a:ext cx="1958400" cy="133500"/>
            </a:xfrm>
            <a:prstGeom prst="rect">
              <a:avLst/>
            </a:prstGeom>
            <a:solidFill>
              <a:srgbClr val="307B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 name="Google Shape;60;p9"/>
            <p:cNvGrpSpPr/>
            <p:nvPr/>
          </p:nvGrpSpPr>
          <p:grpSpPr>
            <a:xfrm>
              <a:off x="4526679" y="1857810"/>
              <a:ext cx="2480039" cy="1728843"/>
              <a:chOff x="4526679" y="1857810"/>
              <a:chExt cx="2480039" cy="1728843"/>
            </a:xfrm>
          </p:grpSpPr>
          <p:grpSp>
            <p:nvGrpSpPr>
              <p:cNvPr id="61" name="Google Shape;61;p9"/>
              <p:cNvGrpSpPr/>
              <p:nvPr/>
            </p:nvGrpSpPr>
            <p:grpSpPr>
              <a:xfrm>
                <a:off x="4808316" y="2800065"/>
                <a:ext cx="92400" cy="411825"/>
                <a:chOff x="845575" y="2563700"/>
                <a:chExt cx="92400" cy="411825"/>
              </a:xfrm>
            </p:grpSpPr>
            <p:cxnSp>
              <p:nvCxnSpPr>
                <p:cNvPr id="62" name="Google Shape;62;p9"/>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63" name="Google Shape;63;p9"/>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 name="Google Shape;64;p9"/>
              <p:cNvSpPr txBox="1"/>
              <p:nvPr/>
            </p:nvSpPr>
            <p:spPr>
              <a:xfrm>
                <a:off x="4526679" y="3215253"/>
                <a:ext cx="6927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US" sz="1800" b="1">
                    <a:latin typeface="Roboto"/>
                    <a:ea typeface="Roboto"/>
                    <a:cs typeface="Roboto"/>
                    <a:sym typeface="Roboto"/>
                  </a:rPr>
                  <a:t>2015</a:t>
                </a:r>
                <a:endParaRPr sz="1800" b="1">
                  <a:latin typeface="Roboto"/>
                  <a:ea typeface="Roboto"/>
                  <a:cs typeface="Roboto"/>
                  <a:sym typeface="Roboto"/>
                </a:endParaRPr>
              </a:p>
            </p:txBody>
          </p:sp>
          <p:sp>
            <p:nvSpPr>
              <p:cNvPr id="65" name="Google Shape;65;p9"/>
              <p:cNvSpPr txBox="1"/>
              <p:nvPr/>
            </p:nvSpPr>
            <p:spPr>
              <a:xfrm>
                <a:off x="4715918" y="1857810"/>
                <a:ext cx="2290800" cy="9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b="1">
                    <a:latin typeface="Roboto"/>
                    <a:ea typeface="Roboto"/>
                    <a:cs typeface="Roboto"/>
                    <a:sym typeface="Roboto"/>
                  </a:rPr>
                  <a:t>Group testing</a:t>
                </a:r>
                <a:endParaRPr sz="1100" b="1">
                  <a:latin typeface="Roboto"/>
                  <a:ea typeface="Roboto"/>
                  <a:cs typeface="Roboto"/>
                  <a:sym typeface="Roboto"/>
                </a:endParaRPr>
              </a:p>
              <a:p>
                <a:pPr marL="0" lvl="0" indent="0" algn="l" rtl="0">
                  <a:spcBef>
                    <a:spcPts val="0"/>
                  </a:spcBef>
                  <a:spcAft>
                    <a:spcPts val="0"/>
                  </a:spcAft>
                  <a:buNone/>
                </a:pPr>
                <a:endParaRPr sz="1100" b="1">
                  <a:latin typeface="Roboto"/>
                  <a:ea typeface="Roboto"/>
                  <a:cs typeface="Roboto"/>
                  <a:sym typeface="Roboto"/>
                </a:endParaRPr>
              </a:p>
              <a:p>
                <a:pPr marL="0" lvl="0" indent="0" algn="l" rtl="0">
                  <a:spcBef>
                    <a:spcPts val="0"/>
                  </a:spcBef>
                  <a:spcAft>
                    <a:spcPts val="1600"/>
                  </a:spcAft>
                  <a:buNone/>
                </a:pPr>
                <a:r>
                  <a:rPr lang="en-US" sz="1100">
                    <a:latin typeface="Roboto"/>
                    <a:ea typeface="Roboto"/>
                    <a:cs typeface="Roboto"/>
                    <a:sym typeface="Roboto"/>
                  </a:rPr>
                  <a:t>My other stuff didn’t go away!</a:t>
                </a:r>
                <a:endParaRPr sz="1100" b="1">
                  <a:latin typeface="Roboto"/>
                  <a:ea typeface="Roboto"/>
                  <a:cs typeface="Roboto"/>
                  <a:sym typeface="Roboto"/>
                </a:endParaRPr>
              </a:p>
            </p:txBody>
          </p:sp>
        </p:grpSp>
      </p:grpSp>
      <p:grpSp>
        <p:nvGrpSpPr>
          <p:cNvPr id="66" name="Google Shape;66;p9"/>
          <p:cNvGrpSpPr/>
          <p:nvPr/>
        </p:nvGrpSpPr>
        <p:grpSpPr>
          <a:xfrm>
            <a:off x="8358028" y="3322587"/>
            <a:ext cx="3834031" cy="2596390"/>
            <a:chOff x="6433336" y="2599707"/>
            <a:chExt cx="2723614" cy="1838543"/>
          </a:xfrm>
        </p:grpSpPr>
        <p:sp>
          <p:nvSpPr>
            <p:cNvPr id="67" name="Google Shape;67;p9"/>
            <p:cNvSpPr/>
            <p:nvPr/>
          </p:nvSpPr>
          <p:spPr>
            <a:xfrm>
              <a:off x="6807650" y="3079475"/>
              <a:ext cx="2349300" cy="133500"/>
            </a:xfrm>
            <a:prstGeom prst="rect">
              <a:avLst/>
            </a:prstGeom>
            <a:solidFill>
              <a:srgbClr val="0944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 name="Google Shape;68;p9"/>
            <p:cNvGrpSpPr/>
            <p:nvPr/>
          </p:nvGrpSpPr>
          <p:grpSpPr>
            <a:xfrm>
              <a:off x="6433336" y="2599707"/>
              <a:ext cx="2497037" cy="1838543"/>
              <a:chOff x="6433336" y="2599707"/>
              <a:chExt cx="2497037" cy="1838543"/>
            </a:xfrm>
          </p:grpSpPr>
          <p:grpSp>
            <p:nvGrpSpPr>
              <p:cNvPr id="69" name="Google Shape;69;p9"/>
              <p:cNvGrpSpPr/>
              <p:nvPr/>
            </p:nvGrpSpPr>
            <p:grpSpPr>
              <a:xfrm rot="10800000">
                <a:off x="6760035" y="3079467"/>
                <a:ext cx="92400" cy="411825"/>
                <a:chOff x="2070100" y="2563700"/>
                <a:chExt cx="92400" cy="411825"/>
              </a:xfrm>
            </p:grpSpPr>
            <p:cxnSp>
              <p:nvCxnSpPr>
                <p:cNvPr id="70" name="Google Shape;70;p9"/>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71" name="Google Shape;71;p9"/>
                <p:cNvSpPr/>
                <p:nvPr/>
              </p:nvSpPr>
              <p:spPr>
                <a:xfrm>
                  <a:off x="2070100"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9"/>
              <p:cNvSpPr txBox="1"/>
              <p:nvPr/>
            </p:nvSpPr>
            <p:spPr>
              <a:xfrm>
                <a:off x="6433336" y="2599707"/>
                <a:ext cx="745800" cy="359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US" sz="1800" b="1">
                    <a:latin typeface="Roboto"/>
                    <a:ea typeface="Roboto"/>
                    <a:cs typeface="Roboto"/>
                    <a:sym typeface="Roboto"/>
                  </a:rPr>
                  <a:t>2016</a:t>
                </a:r>
                <a:endParaRPr sz="1800" b="1">
                  <a:latin typeface="Roboto"/>
                  <a:ea typeface="Roboto"/>
                  <a:cs typeface="Roboto"/>
                  <a:sym typeface="Roboto"/>
                </a:endParaRPr>
              </a:p>
            </p:txBody>
          </p:sp>
          <p:sp>
            <p:nvSpPr>
              <p:cNvPr id="73" name="Google Shape;73;p9"/>
              <p:cNvSpPr txBox="1"/>
              <p:nvPr/>
            </p:nvSpPr>
            <p:spPr>
              <a:xfrm>
                <a:off x="6676773" y="3494450"/>
                <a:ext cx="2253600" cy="9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b="1">
                    <a:latin typeface="Roboto"/>
                    <a:ea typeface="Roboto"/>
                    <a:cs typeface="Roboto"/>
                    <a:sym typeface="Roboto"/>
                  </a:rPr>
                  <a:t>Exploration</a:t>
                </a:r>
                <a:endParaRPr sz="1100" b="1">
                  <a:latin typeface="Roboto"/>
                  <a:ea typeface="Roboto"/>
                  <a:cs typeface="Roboto"/>
                  <a:sym typeface="Roboto"/>
                </a:endParaRPr>
              </a:p>
              <a:p>
                <a:pPr marL="0" lvl="0" indent="0" algn="l" rtl="0">
                  <a:spcBef>
                    <a:spcPts val="0"/>
                  </a:spcBef>
                  <a:spcAft>
                    <a:spcPts val="0"/>
                  </a:spcAft>
                  <a:buNone/>
                </a:pPr>
                <a:endParaRPr sz="1100" b="1">
                  <a:latin typeface="Roboto"/>
                  <a:ea typeface="Roboto"/>
                  <a:cs typeface="Roboto"/>
                  <a:sym typeface="Roboto"/>
                </a:endParaRPr>
              </a:p>
              <a:p>
                <a:pPr marL="0" lvl="0" indent="0" algn="l" rtl="0">
                  <a:spcBef>
                    <a:spcPts val="0"/>
                  </a:spcBef>
                  <a:spcAft>
                    <a:spcPts val="1600"/>
                  </a:spcAft>
                  <a:buNone/>
                </a:pPr>
                <a:r>
                  <a:rPr lang="en-US" sz="1100">
                    <a:latin typeface="Roboto"/>
                    <a:ea typeface="Roboto"/>
                    <a:cs typeface="Roboto"/>
                    <a:sym typeface="Roboto"/>
                  </a:rPr>
                  <a:t>Began investigation into gaining efficiency with usability testing</a:t>
                </a:r>
                <a:endParaRPr sz="1100" b="1">
                  <a:latin typeface="Roboto"/>
                  <a:ea typeface="Roboto"/>
                  <a:cs typeface="Roboto"/>
                  <a:sym typeface="Roboto"/>
                </a:endParaRPr>
              </a:p>
            </p:txBody>
          </p:sp>
        </p:grpSp>
      </p:grpSp>
      <p:grpSp>
        <p:nvGrpSpPr>
          <p:cNvPr id="74" name="Google Shape;74;p9"/>
          <p:cNvGrpSpPr/>
          <p:nvPr/>
        </p:nvGrpSpPr>
        <p:grpSpPr>
          <a:xfrm>
            <a:off x="28" y="2274878"/>
            <a:ext cx="3632881" cy="2441488"/>
            <a:chOff x="495991" y="1857809"/>
            <a:chExt cx="2580721" cy="1728854"/>
          </a:xfrm>
        </p:grpSpPr>
        <p:sp>
          <p:nvSpPr>
            <p:cNvPr id="75" name="Google Shape;75;p9"/>
            <p:cNvSpPr/>
            <p:nvPr/>
          </p:nvSpPr>
          <p:spPr>
            <a:xfrm>
              <a:off x="932600" y="3079475"/>
              <a:ext cx="1958400" cy="133500"/>
            </a:xfrm>
            <a:prstGeom prst="rect">
              <a:avLst/>
            </a:prstGeom>
            <a:solidFill>
              <a:srgbClr val="307B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76;p9"/>
            <p:cNvGrpSpPr/>
            <p:nvPr/>
          </p:nvGrpSpPr>
          <p:grpSpPr>
            <a:xfrm>
              <a:off x="495991" y="1857809"/>
              <a:ext cx="2580721" cy="1728854"/>
              <a:chOff x="495991" y="1857809"/>
              <a:chExt cx="2580721" cy="1728854"/>
            </a:xfrm>
          </p:grpSpPr>
          <p:sp>
            <p:nvSpPr>
              <p:cNvPr id="77" name="Google Shape;77;p9"/>
              <p:cNvSpPr txBox="1"/>
              <p:nvPr/>
            </p:nvSpPr>
            <p:spPr>
              <a:xfrm>
                <a:off x="495991" y="3215263"/>
                <a:ext cx="8712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US" sz="1800" b="1">
                    <a:latin typeface="Roboto"/>
                    <a:ea typeface="Roboto"/>
                    <a:cs typeface="Roboto"/>
                    <a:sym typeface="Roboto"/>
                  </a:rPr>
                  <a:t>2013</a:t>
                </a:r>
                <a:endParaRPr sz="1800" b="1">
                  <a:latin typeface="Roboto"/>
                  <a:ea typeface="Roboto"/>
                  <a:cs typeface="Roboto"/>
                  <a:sym typeface="Roboto"/>
                </a:endParaRPr>
              </a:p>
            </p:txBody>
          </p:sp>
          <p:grpSp>
            <p:nvGrpSpPr>
              <p:cNvPr id="78" name="Google Shape;78;p9"/>
              <p:cNvGrpSpPr/>
              <p:nvPr/>
            </p:nvGrpSpPr>
            <p:grpSpPr>
              <a:xfrm>
                <a:off x="881025" y="2800065"/>
                <a:ext cx="92400" cy="411825"/>
                <a:chOff x="845575" y="2563700"/>
                <a:chExt cx="92400" cy="411825"/>
              </a:xfrm>
            </p:grpSpPr>
            <p:cxnSp>
              <p:nvCxnSpPr>
                <p:cNvPr id="79" name="Google Shape;79;p9"/>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80" name="Google Shape;80;p9"/>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 name="Google Shape;81;p9"/>
              <p:cNvSpPr txBox="1"/>
              <p:nvPr/>
            </p:nvSpPr>
            <p:spPr>
              <a:xfrm>
                <a:off x="823111" y="1857809"/>
                <a:ext cx="2253600" cy="9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b="1">
                    <a:latin typeface="Roboto"/>
                    <a:ea typeface="Roboto"/>
                    <a:cs typeface="Roboto"/>
                    <a:sym typeface="Roboto"/>
                  </a:rPr>
                  <a:t>User Experience Group</a:t>
                </a:r>
                <a:endParaRPr sz="1100" b="1">
                  <a:latin typeface="Roboto"/>
                  <a:ea typeface="Roboto"/>
                  <a:cs typeface="Roboto"/>
                  <a:sym typeface="Roboto"/>
                </a:endParaRPr>
              </a:p>
              <a:p>
                <a:pPr marL="0" lvl="0" indent="0" algn="l" rtl="0">
                  <a:spcBef>
                    <a:spcPts val="0"/>
                  </a:spcBef>
                  <a:spcAft>
                    <a:spcPts val="0"/>
                  </a:spcAft>
                  <a:buNone/>
                </a:pPr>
                <a:endParaRPr sz="1100" b="1">
                  <a:latin typeface="Roboto"/>
                  <a:ea typeface="Roboto"/>
                  <a:cs typeface="Roboto"/>
                  <a:sym typeface="Roboto"/>
                </a:endParaRPr>
              </a:p>
              <a:p>
                <a:pPr marL="0" lvl="0" indent="0" algn="l" rtl="0">
                  <a:spcBef>
                    <a:spcPts val="0"/>
                  </a:spcBef>
                  <a:spcAft>
                    <a:spcPts val="1600"/>
                  </a:spcAft>
                  <a:buNone/>
                </a:pPr>
                <a:r>
                  <a:rPr lang="en-US" sz="1100">
                    <a:latin typeface="Roboto"/>
                    <a:ea typeface="Roboto"/>
                    <a:cs typeface="Roboto"/>
                    <a:sym typeface="Roboto"/>
                  </a:rPr>
                  <a:t>Assisted UX Librarian in organizing team usability testing</a:t>
                </a:r>
                <a:br>
                  <a:rPr lang="en-US" sz="1000" b="1">
                    <a:latin typeface="Roboto"/>
                    <a:ea typeface="Roboto"/>
                    <a:cs typeface="Roboto"/>
                    <a:sym typeface="Roboto"/>
                  </a:rPr>
                </a:br>
                <a:endParaRPr sz="1000" b="1">
                  <a:latin typeface="Roboto"/>
                  <a:ea typeface="Roboto"/>
                  <a:cs typeface="Roboto"/>
                  <a:sym typeface="Roboto"/>
                </a:endParaRPr>
              </a:p>
            </p:txBody>
          </p:sp>
        </p:grpSp>
      </p:grpSp>
      <p:grpSp>
        <p:nvGrpSpPr>
          <p:cNvPr id="82" name="Google Shape;82;p9"/>
          <p:cNvGrpSpPr/>
          <p:nvPr/>
        </p:nvGrpSpPr>
        <p:grpSpPr>
          <a:xfrm>
            <a:off x="2857092" y="3322582"/>
            <a:ext cx="3521168" cy="2596395"/>
            <a:chOff x="2525588" y="2599704"/>
            <a:chExt cx="2501362" cy="1838546"/>
          </a:xfrm>
        </p:grpSpPr>
        <p:sp>
          <p:nvSpPr>
            <p:cNvPr id="83" name="Google Shape;83;p9"/>
            <p:cNvSpPr/>
            <p:nvPr/>
          </p:nvSpPr>
          <p:spPr>
            <a:xfrm>
              <a:off x="2890952" y="3079475"/>
              <a:ext cx="1958400" cy="133500"/>
            </a:xfrm>
            <a:prstGeom prst="rect">
              <a:avLst/>
            </a:prstGeom>
            <a:solidFill>
              <a:srgbClr val="0944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 name="Google Shape;84;p9"/>
            <p:cNvGrpSpPr/>
            <p:nvPr/>
          </p:nvGrpSpPr>
          <p:grpSpPr>
            <a:xfrm>
              <a:off x="2525588" y="2599704"/>
              <a:ext cx="2501362" cy="1838546"/>
              <a:chOff x="2525588" y="2599704"/>
              <a:chExt cx="2501362" cy="1838546"/>
            </a:xfrm>
          </p:grpSpPr>
          <p:sp>
            <p:nvSpPr>
              <p:cNvPr id="85" name="Google Shape;85;p9"/>
              <p:cNvSpPr txBox="1"/>
              <p:nvPr/>
            </p:nvSpPr>
            <p:spPr>
              <a:xfrm>
                <a:off x="2525588" y="2599704"/>
                <a:ext cx="745800" cy="4743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US" sz="1800" b="1">
                    <a:latin typeface="Roboto"/>
                    <a:ea typeface="Roboto"/>
                    <a:cs typeface="Roboto"/>
                    <a:sym typeface="Roboto"/>
                  </a:rPr>
                  <a:t>2014</a:t>
                </a:r>
                <a:endParaRPr sz="1800" b="1">
                  <a:latin typeface="Roboto"/>
                  <a:ea typeface="Roboto"/>
                  <a:cs typeface="Roboto"/>
                  <a:sym typeface="Roboto"/>
                </a:endParaRPr>
              </a:p>
            </p:txBody>
          </p:sp>
          <p:grpSp>
            <p:nvGrpSpPr>
              <p:cNvPr id="86" name="Google Shape;86;p9"/>
              <p:cNvGrpSpPr/>
              <p:nvPr/>
            </p:nvGrpSpPr>
            <p:grpSpPr>
              <a:xfrm rot="10800000">
                <a:off x="2849073" y="3079467"/>
                <a:ext cx="92400" cy="411825"/>
                <a:chOff x="2070100" y="2563700"/>
                <a:chExt cx="92400" cy="411825"/>
              </a:xfrm>
            </p:grpSpPr>
            <p:cxnSp>
              <p:nvCxnSpPr>
                <p:cNvPr id="87" name="Google Shape;87;p9"/>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88" name="Google Shape;88;p9"/>
                <p:cNvSpPr/>
                <p:nvPr/>
              </p:nvSpPr>
              <p:spPr>
                <a:xfrm>
                  <a:off x="2070100"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9"/>
              <p:cNvSpPr txBox="1"/>
              <p:nvPr/>
            </p:nvSpPr>
            <p:spPr>
              <a:xfrm>
                <a:off x="2773350" y="3494450"/>
                <a:ext cx="2253600" cy="9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b="1">
                    <a:latin typeface="Roboto"/>
                    <a:ea typeface="Roboto"/>
                    <a:cs typeface="Roboto"/>
                    <a:sym typeface="Roboto"/>
                  </a:rPr>
                  <a:t>UX Librarian departure</a:t>
                </a:r>
                <a:br>
                  <a:rPr lang="en-US" sz="1100" b="1">
                    <a:latin typeface="Roboto"/>
                    <a:ea typeface="Roboto"/>
                    <a:cs typeface="Roboto"/>
                    <a:sym typeface="Roboto"/>
                  </a:rPr>
                </a:br>
                <a:endParaRPr sz="1100" b="1">
                  <a:latin typeface="Roboto"/>
                  <a:ea typeface="Roboto"/>
                  <a:cs typeface="Roboto"/>
                  <a:sym typeface="Roboto"/>
                </a:endParaRPr>
              </a:p>
              <a:p>
                <a:pPr marL="0" lvl="0" indent="0" algn="l" rtl="0">
                  <a:spcBef>
                    <a:spcPts val="0"/>
                  </a:spcBef>
                  <a:spcAft>
                    <a:spcPts val="1600"/>
                  </a:spcAft>
                  <a:buNone/>
                </a:pPr>
                <a:r>
                  <a:rPr lang="en-US" sz="1100">
                    <a:latin typeface="Roboto"/>
                    <a:ea typeface="Roboto"/>
                    <a:cs typeface="Roboto"/>
                    <a:sym typeface="Roboto"/>
                  </a:rPr>
                  <a:t>Assumed responsibility for usability testing activities</a:t>
                </a:r>
                <a:endParaRPr sz="1100">
                  <a:latin typeface="Roboto"/>
                  <a:ea typeface="Roboto"/>
                  <a:cs typeface="Roboto"/>
                  <a:sym typeface="Roboto"/>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0"/>
          <p:cNvSpPr txBox="1">
            <a:spLocks noGrp="1"/>
          </p:cNvSpPr>
          <p:nvPr>
            <p:ph type="title"/>
          </p:nvPr>
        </p:nvSpPr>
        <p:spPr>
          <a:xfrm>
            <a:off x="838200" y="535414"/>
            <a:ext cx="10515600" cy="843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C91B0"/>
              </a:buClr>
              <a:buSzPts val="5200"/>
              <a:buFont typeface="Calibri"/>
              <a:buNone/>
            </a:pPr>
            <a:r>
              <a:rPr lang="en-US"/>
              <a:t>Addressing constraints</a:t>
            </a:r>
            <a:endParaRPr/>
          </a:p>
          <a:p>
            <a:pPr marL="0" lvl="0" indent="0" algn="l" rtl="0">
              <a:lnSpc>
                <a:spcPct val="90000"/>
              </a:lnSpc>
              <a:spcBef>
                <a:spcPts val="0"/>
              </a:spcBef>
              <a:spcAft>
                <a:spcPts val="0"/>
              </a:spcAft>
              <a:buClr>
                <a:srgbClr val="7C91B0"/>
              </a:buClr>
              <a:buSzPts val="5200"/>
              <a:buFont typeface="Calibri"/>
              <a:buNone/>
            </a:pPr>
            <a:endParaRPr/>
          </a:p>
        </p:txBody>
      </p:sp>
      <p:graphicFrame>
        <p:nvGraphicFramePr>
          <p:cNvPr id="95" name="Google Shape;95;p10"/>
          <p:cNvGraphicFramePr/>
          <p:nvPr/>
        </p:nvGraphicFramePr>
        <p:xfrm>
          <a:off x="2410063" y="1728250"/>
          <a:ext cx="7371850" cy="4403850"/>
        </p:xfrm>
        <a:graphic>
          <a:graphicData uri="http://schemas.openxmlformats.org/drawingml/2006/table">
            <a:tbl>
              <a:tblPr>
                <a:noFill/>
                <a:tableStyleId>{5422BF83-0E72-41DE-8D09-BB06DB991F56}</a:tableStyleId>
              </a:tblPr>
              <a:tblGrid>
                <a:gridCol w="3326900">
                  <a:extLst>
                    <a:ext uri="{9D8B030D-6E8A-4147-A177-3AD203B41FA5}">
                      <a16:colId xmlns:a16="http://schemas.microsoft.com/office/drawing/2014/main" val="20000"/>
                    </a:ext>
                  </a:extLst>
                </a:gridCol>
                <a:gridCol w="1976025">
                  <a:extLst>
                    <a:ext uri="{9D8B030D-6E8A-4147-A177-3AD203B41FA5}">
                      <a16:colId xmlns:a16="http://schemas.microsoft.com/office/drawing/2014/main" val="20001"/>
                    </a:ext>
                  </a:extLst>
                </a:gridCol>
                <a:gridCol w="2068925">
                  <a:extLst>
                    <a:ext uri="{9D8B030D-6E8A-4147-A177-3AD203B41FA5}">
                      <a16:colId xmlns:a16="http://schemas.microsoft.com/office/drawing/2014/main" val="20002"/>
                    </a:ext>
                  </a:extLst>
                </a:gridCol>
              </a:tblGrid>
              <a:tr h="563550">
                <a:tc>
                  <a:txBody>
                    <a:bodyPr/>
                    <a:lstStyle/>
                    <a:p>
                      <a:pPr marL="0" lvl="0" indent="0" algn="ctr" rtl="0">
                        <a:spcBef>
                          <a:spcPts val="0"/>
                        </a:spcBef>
                        <a:spcAft>
                          <a:spcPts val="0"/>
                        </a:spcAft>
                        <a:buNone/>
                      </a:pPr>
                      <a:r>
                        <a:rPr lang="en-US" sz="2400"/>
                        <a:t>Time spent</a:t>
                      </a:r>
                      <a:endParaRPr sz="2400"/>
                    </a:p>
                  </a:txBody>
                  <a:tcPr marL="91425" marR="91425" marT="91425" marB="91425" anchor="ctr"/>
                </a:tc>
                <a:tc>
                  <a:txBody>
                    <a:bodyPr/>
                    <a:lstStyle/>
                    <a:p>
                      <a:pPr marL="0" lvl="0" indent="0" algn="ctr" rtl="0">
                        <a:spcBef>
                          <a:spcPts val="0"/>
                        </a:spcBef>
                        <a:spcAft>
                          <a:spcPts val="0"/>
                        </a:spcAft>
                        <a:buNone/>
                      </a:pPr>
                      <a:r>
                        <a:rPr lang="en-US"/>
                        <a:t>Team testing model</a:t>
                      </a:r>
                      <a:endParaRPr/>
                    </a:p>
                  </a:txBody>
                  <a:tcPr marL="91425" marR="91425" marT="91425" marB="91425" anchor="ctr"/>
                </a:tc>
                <a:tc>
                  <a:txBody>
                    <a:bodyPr/>
                    <a:lstStyle/>
                    <a:p>
                      <a:pPr marL="0" lvl="0" indent="0" algn="ctr" rtl="0">
                        <a:spcBef>
                          <a:spcPts val="0"/>
                        </a:spcBef>
                        <a:spcAft>
                          <a:spcPts val="0"/>
                        </a:spcAft>
                        <a:buNone/>
                      </a:pPr>
                      <a:r>
                        <a:rPr lang="en-US"/>
                        <a:t>Individual testing model</a:t>
                      </a:r>
                      <a:endParaRPr/>
                    </a:p>
                  </a:txBody>
                  <a:tcPr marL="91425" marR="91425" marT="91425" marB="91425" anchor="ctr"/>
                </a:tc>
                <a:extLst>
                  <a:ext uri="{0D108BD9-81ED-4DB2-BD59-A6C34878D82A}">
                    <a16:rowId xmlns:a16="http://schemas.microsoft.com/office/drawing/2014/main" val="10000"/>
                  </a:ext>
                </a:extLst>
              </a:tr>
              <a:tr h="461475">
                <a:tc>
                  <a:txBody>
                    <a:bodyPr/>
                    <a:lstStyle/>
                    <a:p>
                      <a:pPr marL="0" lvl="0" indent="0" algn="l" rtl="0">
                        <a:lnSpc>
                          <a:spcPct val="115000"/>
                        </a:lnSpc>
                        <a:spcBef>
                          <a:spcPts val="0"/>
                        </a:spcBef>
                        <a:spcAft>
                          <a:spcPts val="1600"/>
                        </a:spcAft>
                        <a:buClr>
                          <a:srgbClr val="000000"/>
                        </a:buClr>
                        <a:buSzPts val="1100"/>
                        <a:buFont typeface="Arial"/>
                        <a:buNone/>
                      </a:pPr>
                      <a:r>
                        <a:rPr lang="en-US"/>
                        <a:t>Organizing, scheduling staff</a:t>
                      </a:r>
                      <a:endParaRPr/>
                    </a:p>
                  </a:txBody>
                  <a:tcPr marL="91425" marR="91425" marT="91425" marB="91425">
                    <a:solidFill>
                      <a:srgbClr val="A4C2F4"/>
                    </a:solidFill>
                  </a:tcPr>
                </a:tc>
                <a:tc>
                  <a:txBody>
                    <a:bodyPr/>
                    <a:lstStyle/>
                    <a:p>
                      <a:pPr marL="0" lvl="0" indent="0" algn="ctr" rtl="0">
                        <a:spcBef>
                          <a:spcPts val="0"/>
                        </a:spcBef>
                        <a:spcAft>
                          <a:spcPts val="0"/>
                        </a:spcAft>
                        <a:buNone/>
                      </a:pPr>
                      <a:r>
                        <a:rPr lang="en-US" sz="3000"/>
                        <a:t>✔️</a:t>
                      </a:r>
                      <a:endParaRPr sz="3000"/>
                    </a:p>
                  </a:txBody>
                  <a:tcPr marL="91425" marR="91425" marT="91425" marB="91425"/>
                </a:tc>
                <a:tc>
                  <a:txBody>
                    <a:bodyPr/>
                    <a:lstStyle/>
                    <a:p>
                      <a:pPr marL="0" lvl="0" indent="0" algn="ctr"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636700">
                <a:tc>
                  <a:txBody>
                    <a:bodyPr/>
                    <a:lstStyle/>
                    <a:p>
                      <a:pPr marL="0" lvl="0" indent="0" algn="l" rtl="0">
                        <a:lnSpc>
                          <a:spcPct val="115000"/>
                        </a:lnSpc>
                        <a:spcBef>
                          <a:spcPts val="0"/>
                        </a:spcBef>
                        <a:spcAft>
                          <a:spcPts val="1600"/>
                        </a:spcAft>
                        <a:buNone/>
                      </a:pPr>
                      <a:r>
                        <a:rPr lang="en-US"/>
                        <a:t>Training staff </a:t>
                      </a: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n-US" sz="3000">
                          <a:solidFill>
                            <a:schemeClr val="dk1"/>
                          </a:solidFill>
                        </a:rPr>
                        <a:t>✔️</a:t>
                      </a: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590300">
                <a:tc>
                  <a:txBody>
                    <a:bodyPr/>
                    <a:lstStyle/>
                    <a:p>
                      <a:pPr marL="0" lvl="0" indent="0" algn="l" rtl="0">
                        <a:lnSpc>
                          <a:spcPct val="115000"/>
                        </a:lnSpc>
                        <a:spcBef>
                          <a:spcPts val="0"/>
                        </a:spcBef>
                        <a:spcAft>
                          <a:spcPts val="1600"/>
                        </a:spcAft>
                        <a:buClr>
                          <a:srgbClr val="000000"/>
                        </a:buClr>
                        <a:buSzPts val="1100"/>
                        <a:buFont typeface="Arial"/>
                        <a:buNone/>
                      </a:pPr>
                      <a:r>
                        <a:rPr lang="en-US"/>
                        <a:t>Debriefing staff</a:t>
                      </a:r>
                      <a:endParaRPr/>
                    </a:p>
                  </a:txBody>
                  <a:tcPr marL="91425" marR="91425" marT="91425" marB="91425">
                    <a:solidFill>
                      <a:srgbClr val="A4C2F4"/>
                    </a:solidFill>
                  </a:tcPr>
                </a:tc>
                <a:tc>
                  <a:txBody>
                    <a:bodyPr/>
                    <a:lstStyle/>
                    <a:p>
                      <a:pPr marL="0" lvl="0" indent="0" algn="ctr" rtl="0">
                        <a:spcBef>
                          <a:spcPts val="0"/>
                        </a:spcBef>
                        <a:spcAft>
                          <a:spcPts val="0"/>
                        </a:spcAft>
                        <a:buClr>
                          <a:schemeClr val="dk1"/>
                        </a:buClr>
                        <a:buSzPts val="1100"/>
                        <a:buFont typeface="Arial"/>
                        <a:buNone/>
                      </a:pPr>
                      <a:r>
                        <a:rPr lang="en-US" sz="3000">
                          <a:solidFill>
                            <a:schemeClr val="dk1"/>
                          </a:solidFill>
                        </a:rPr>
                        <a:t>✔️</a:t>
                      </a: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590300">
                <a:tc>
                  <a:txBody>
                    <a:bodyPr/>
                    <a:lstStyle/>
                    <a:p>
                      <a:pPr marL="0" lvl="0" indent="0" algn="l" rtl="0">
                        <a:lnSpc>
                          <a:spcPct val="115000"/>
                        </a:lnSpc>
                        <a:spcBef>
                          <a:spcPts val="0"/>
                        </a:spcBef>
                        <a:spcAft>
                          <a:spcPts val="1600"/>
                        </a:spcAft>
                        <a:buClr>
                          <a:srgbClr val="000000"/>
                        </a:buClr>
                        <a:buSzPts val="1100"/>
                        <a:buFont typeface="Arial"/>
                        <a:buNone/>
                      </a:pPr>
                      <a:r>
                        <a:rPr lang="en-US"/>
                        <a:t>Transcription, collation of test notes</a:t>
                      </a: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n-US" sz="3000">
                          <a:solidFill>
                            <a:schemeClr val="dk1"/>
                          </a:solidFill>
                        </a:rPr>
                        <a:t>✔️</a:t>
                      </a: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n-US" sz="3000">
                          <a:solidFill>
                            <a:schemeClr val="dk1"/>
                          </a:solidFill>
                        </a:rPr>
                        <a:t>✔️</a:t>
                      </a:r>
                      <a:endParaRPr/>
                    </a:p>
                  </a:txBody>
                  <a:tcPr marL="91425" marR="91425" marT="91425" marB="91425"/>
                </a:tc>
                <a:extLst>
                  <a:ext uri="{0D108BD9-81ED-4DB2-BD59-A6C34878D82A}">
                    <a16:rowId xmlns:a16="http://schemas.microsoft.com/office/drawing/2014/main" val="10004"/>
                  </a:ext>
                </a:extLst>
              </a:tr>
              <a:tr h="590300">
                <a:tc>
                  <a:txBody>
                    <a:bodyPr/>
                    <a:lstStyle/>
                    <a:p>
                      <a:pPr marL="0" lvl="0" indent="0" algn="l" rtl="0">
                        <a:lnSpc>
                          <a:spcPct val="115000"/>
                        </a:lnSpc>
                        <a:spcBef>
                          <a:spcPts val="0"/>
                        </a:spcBef>
                        <a:spcAft>
                          <a:spcPts val="1600"/>
                        </a:spcAft>
                        <a:buNone/>
                      </a:pPr>
                      <a:r>
                        <a:rPr lang="en-US"/>
                        <a:t>Recruiting</a:t>
                      </a:r>
                      <a:endParaRPr/>
                    </a:p>
                  </a:txBody>
                  <a:tcPr marL="91425" marR="91425" marT="91425" marB="91425">
                    <a:solidFill>
                      <a:srgbClr val="A4C2F4"/>
                    </a:solidFill>
                  </a:tcPr>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n-US" sz="3000">
                          <a:solidFill>
                            <a:schemeClr val="dk1"/>
                          </a:solidFill>
                        </a:rPr>
                        <a:t>✔️</a:t>
                      </a:r>
                      <a:endParaRPr/>
                    </a:p>
                  </a:txBody>
                  <a:tcPr marL="91425" marR="91425" marT="91425" marB="91425"/>
                </a:tc>
                <a:extLst>
                  <a:ext uri="{0D108BD9-81ED-4DB2-BD59-A6C34878D82A}">
                    <a16:rowId xmlns:a16="http://schemas.microsoft.com/office/drawing/2014/main" val="10005"/>
                  </a:ext>
                </a:extLst>
              </a:tr>
              <a:tr h="485650">
                <a:tc>
                  <a:txBody>
                    <a:bodyPr/>
                    <a:lstStyle/>
                    <a:p>
                      <a:pPr marL="0" lvl="0" indent="0" algn="l" rtl="0">
                        <a:lnSpc>
                          <a:spcPct val="115000"/>
                        </a:lnSpc>
                        <a:spcBef>
                          <a:spcPts val="0"/>
                        </a:spcBef>
                        <a:spcAft>
                          <a:spcPts val="1600"/>
                        </a:spcAft>
                        <a:buNone/>
                      </a:pPr>
                      <a:r>
                        <a:rPr lang="en-US"/>
                        <a:t>Moderating tests</a:t>
                      </a: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n-US" sz="3000">
                          <a:solidFill>
                            <a:schemeClr val="dk1"/>
                          </a:solidFill>
                        </a:rPr>
                        <a:t>✔️</a:t>
                      </a:r>
                      <a:endParaRPr/>
                    </a:p>
                  </a:txBody>
                  <a:tcPr marL="91425" marR="91425" marT="91425" marB="91425"/>
                </a:tc>
                <a:extLst>
                  <a:ext uri="{0D108BD9-81ED-4DB2-BD59-A6C34878D82A}">
                    <a16:rowId xmlns:a16="http://schemas.microsoft.com/office/drawing/2014/main" val="10006"/>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1"/>
          <p:cNvSpPr txBox="1">
            <a:spLocks noGrp="1"/>
          </p:cNvSpPr>
          <p:nvPr>
            <p:ph type="title"/>
          </p:nvPr>
        </p:nvSpPr>
        <p:spPr>
          <a:xfrm>
            <a:off x="838200" y="535414"/>
            <a:ext cx="10515600" cy="843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C91B0"/>
              </a:buClr>
              <a:buSzPts val="5200"/>
              <a:buFont typeface="Calibri"/>
              <a:buNone/>
            </a:pPr>
            <a:r>
              <a:rPr lang="en-US"/>
              <a:t>Addressing constraints</a:t>
            </a:r>
            <a:endParaRPr/>
          </a:p>
          <a:p>
            <a:pPr marL="0" lvl="0" indent="0" algn="l" rtl="0">
              <a:lnSpc>
                <a:spcPct val="90000"/>
              </a:lnSpc>
              <a:spcBef>
                <a:spcPts val="0"/>
              </a:spcBef>
              <a:spcAft>
                <a:spcPts val="0"/>
              </a:spcAft>
              <a:buClr>
                <a:srgbClr val="7C91B0"/>
              </a:buClr>
              <a:buSzPts val="5200"/>
              <a:buFont typeface="Calibri"/>
              <a:buNone/>
            </a:pPr>
            <a:endParaRPr/>
          </a:p>
        </p:txBody>
      </p:sp>
      <p:graphicFrame>
        <p:nvGraphicFramePr>
          <p:cNvPr id="101" name="Google Shape;101;p11"/>
          <p:cNvGraphicFramePr/>
          <p:nvPr/>
        </p:nvGraphicFramePr>
        <p:xfrm>
          <a:off x="2410063" y="1728250"/>
          <a:ext cx="7371850" cy="4403850"/>
        </p:xfrm>
        <a:graphic>
          <a:graphicData uri="http://schemas.openxmlformats.org/drawingml/2006/table">
            <a:tbl>
              <a:tblPr>
                <a:noFill/>
                <a:tableStyleId>{5422BF83-0E72-41DE-8D09-BB06DB991F56}</a:tableStyleId>
              </a:tblPr>
              <a:tblGrid>
                <a:gridCol w="3326900">
                  <a:extLst>
                    <a:ext uri="{9D8B030D-6E8A-4147-A177-3AD203B41FA5}">
                      <a16:colId xmlns:a16="http://schemas.microsoft.com/office/drawing/2014/main" val="20000"/>
                    </a:ext>
                  </a:extLst>
                </a:gridCol>
                <a:gridCol w="1976025">
                  <a:extLst>
                    <a:ext uri="{9D8B030D-6E8A-4147-A177-3AD203B41FA5}">
                      <a16:colId xmlns:a16="http://schemas.microsoft.com/office/drawing/2014/main" val="20001"/>
                    </a:ext>
                  </a:extLst>
                </a:gridCol>
                <a:gridCol w="2068925">
                  <a:extLst>
                    <a:ext uri="{9D8B030D-6E8A-4147-A177-3AD203B41FA5}">
                      <a16:colId xmlns:a16="http://schemas.microsoft.com/office/drawing/2014/main" val="20002"/>
                    </a:ext>
                  </a:extLst>
                </a:gridCol>
              </a:tblGrid>
              <a:tr h="563550">
                <a:tc>
                  <a:txBody>
                    <a:bodyPr/>
                    <a:lstStyle/>
                    <a:p>
                      <a:pPr marL="0" lvl="0" indent="0" algn="ctr" rtl="0">
                        <a:spcBef>
                          <a:spcPts val="0"/>
                        </a:spcBef>
                        <a:spcAft>
                          <a:spcPts val="0"/>
                        </a:spcAft>
                        <a:buNone/>
                      </a:pPr>
                      <a:r>
                        <a:rPr lang="en-US" sz="2400"/>
                        <a:t>Time spent</a:t>
                      </a:r>
                      <a:endParaRPr sz="2400"/>
                    </a:p>
                  </a:txBody>
                  <a:tcPr marL="91425" marR="91425" marT="91425" marB="91425" anchor="ctr"/>
                </a:tc>
                <a:tc>
                  <a:txBody>
                    <a:bodyPr/>
                    <a:lstStyle/>
                    <a:p>
                      <a:pPr marL="0" lvl="0" indent="0" algn="ctr" rtl="0">
                        <a:spcBef>
                          <a:spcPts val="0"/>
                        </a:spcBef>
                        <a:spcAft>
                          <a:spcPts val="0"/>
                        </a:spcAft>
                        <a:buNone/>
                      </a:pPr>
                      <a:r>
                        <a:rPr lang="en-US"/>
                        <a:t>Team testing model</a:t>
                      </a:r>
                      <a:endParaRPr/>
                    </a:p>
                  </a:txBody>
                  <a:tcPr marL="91425" marR="91425" marT="91425" marB="91425" anchor="ctr"/>
                </a:tc>
                <a:tc>
                  <a:txBody>
                    <a:bodyPr/>
                    <a:lstStyle/>
                    <a:p>
                      <a:pPr marL="0" lvl="0" indent="0" algn="ctr" rtl="0">
                        <a:spcBef>
                          <a:spcPts val="0"/>
                        </a:spcBef>
                        <a:spcAft>
                          <a:spcPts val="0"/>
                        </a:spcAft>
                        <a:buNone/>
                      </a:pPr>
                      <a:r>
                        <a:rPr lang="en-US"/>
                        <a:t>Individual testing model</a:t>
                      </a:r>
                      <a:endParaRPr/>
                    </a:p>
                  </a:txBody>
                  <a:tcPr marL="91425" marR="91425" marT="91425" marB="91425" anchor="ctr"/>
                </a:tc>
                <a:extLst>
                  <a:ext uri="{0D108BD9-81ED-4DB2-BD59-A6C34878D82A}">
                    <a16:rowId xmlns:a16="http://schemas.microsoft.com/office/drawing/2014/main" val="10000"/>
                  </a:ext>
                </a:extLst>
              </a:tr>
              <a:tr h="461475">
                <a:tc>
                  <a:txBody>
                    <a:bodyPr/>
                    <a:lstStyle/>
                    <a:p>
                      <a:pPr marL="0" lvl="0" indent="0" algn="l" rtl="0">
                        <a:lnSpc>
                          <a:spcPct val="115000"/>
                        </a:lnSpc>
                        <a:spcBef>
                          <a:spcPts val="0"/>
                        </a:spcBef>
                        <a:spcAft>
                          <a:spcPts val="1600"/>
                        </a:spcAft>
                        <a:buClr>
                          <a:srgbClr val="000000"/>
                        </a:buClr>
                        <a:buSzPts val="1100"/>
                        <a:buFont typeface="Arial"/>
                        <a:buNone/>
                      </a:pPr>
                      <a:r>
                        <a:rPr lang="en-US"/>
                        <a:t>Organizing, scheduling staff</a:t>
                      </a:r>
                      <a:endParaRPr/>
                    </a:p>
                  </a:txBody>
                  <a:tcPr marL="91425" marR="91425" marT="91425" marB="91425">
                    <a:solidFill>
                      <a:srgbClr val="A4C2F4"/>
                    </a:solidFill>
                  </a:tcPr>
                </a:tc>
                <a:tc>
                  <a:txBody>
                    <a:bodyPr/>
                    <a:lstStyle/>
                    <a:p>
                      <a:pPr marL="0" lvl="0" indent="0" algn="ctr" rtl="0">
                        <a:spcBef>
                          <a:spcPts val="0"/>
                        </a:spcBef>
                        <a:spcAft>
                          <a:spcPts val="0"/>
                        </a:spcAft>
                        <a:buNone/>
                      </a:pPr>
                      <a:r>
                        <a:rPr lang="en-US" sz="3000"/>
                        <a:t>✔️</a:t>
                      </a:r>
                      <a:endParaRPr sz="3000"/>
                    </a:p>
                  </a:txBody>
                  <a:tcPr marL="91425" marR="91425" marT="91425" marB="91425"/>
                </a:tc>
                <a:tc>
                  <a:txBody>
                    <a:bodyPr/>
                    <a:lstStyle/>
                    <a:p>
                      <a:pPr marL="0" lvl="0" indent="0" algn="ctr"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636700">
                <a:tc>
                  <a:txBody>
                    <a:bodyPr/>
                    <a:lstStyle/>
                    <a:p>
                      <a:pPr marL="0" lvl="0" indent="0" algn="l" rtl="0">
                        <a:lnSpc>
                          <a:spcPct val="115000"/>
                        </a:lnSpc>
                        <a:spcBef>
                          <a:spcPts val="0"/>
                        </a:spcBef>
                        <a:spcAft>
                          <a:spcPts val="1600"/>
                        </a:spcAft>
                        <a:buNone/>
                      </a:pPr>
                      <a:r>
                        <a:rPr lang="en-US"/>
                        <a:t>Training staff </a:t>
                      </a:r>
                      <a:endParaRPr/>
                    </a:p>
                  </a:txBody>
                  <a:tcPr marL="91425" marR="91425" marT="91425" marB="91425"/>
                </a:tc>
                <a:tc>
                  <a:txBody>
                    <a:bodyPr/>
                    <a:lstStyle/>
                    <a:p>
                      <a:pPr marL="0" lvl="0" indent="0" algn="ctr" rtl="0">
                        <a:spcBef>
                          <a:spcPts val="0"/>
                        </a:spcBef>
                        <a:spcAft>
                          <a:spcPts val="0"/>
                        </a:spcAft>
                        <a:buNone/>
                      </a:pPr>
                      <a:r>
                        <a:rPr lang="en-US" sz="3000">
                          <a:solidFill>
                            <a:schemeClr val="dk1"/>
                          </a:solidFill>
                        </a:rPr>
                        <a:t>✔️</a:t>
                      </a: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590300">
                <a:tc>
                  <a:txBody>
                    <a:bodyPr/>
                    <a:lstStyle/>
                    <a:p>
                      <a:pPr marL="0" lvl="0" indent="0" algn="l" rtl="0">
                        <a:lnSpc>
                          <a:spcPct val="115000"/>
                        </a:lnSpc>
                        <a:spcBef>
                          <a:spcPts val="0"/>
                        </a:spcBef>
                        <a:spcAft>
                          <a:spcPts val="1600"/>
                        </a:spcAft>
                        <a:buClr>
                          <a:srgbClr val="000000"/>
                        </a:buClr>
                        <a:buSzPts val="1100"/>
                        <a:buFont typeface="Arial"/>
                        <a:buNone/>
                      </a:pPr>
                      <a:r>
                        <a:rPr lang="en-US"/>
                        <a:t>Debriefing staff</a:t>
                      </a:r>
                      <a:endParaRPr/>
                    </a:p>
                  </a:txBody>
                  <a:tcPr marL="91425" marR="91425" marT="91425" marB="91425">
                    <a:solidFill>
                      <a:srgbClr val="A4C2F4"/>
                    </a:solidFill>
                  </a:tcPr>
                </a:tc>
                <a:tc>
                  <a:txBody>
                    <a:bodyPr/>
                    <a:lstStyle/>
                    <a:p>
                      <a:pPr marL="0" lvl="0" indent="0" algn="ctr" rtl="0">
                        <a:spcBef>
                          <a:spcPts val="0"/>
                        </a:spcBef>
                        <a:spcAft>
                          <a:spcPts val="0"/>
                        </a:spcAft>
                        <a:buNone/>
                      </a:pPr>
                      <a:r>
                        <a:rPr lang="en-US" sz="3000">
                          <a:solidFill>
                            <a:schemeClr val="dk1"/>
                          </a:solidFill>
                        </a:rPr>
                        <a:t>✔️</a:t>
                      </a:r>
                      <a:endParaRPr/>
                    </a:p>
                  </a:txBody>
                  <a:tcPr marL="91425" marR="91425" marT="91425" marB="91425">
                    <a:lnB w="152400" cap="flat" cmpd="sng">
                      <a:solidFill>
                        <a:srgbClr val="FF0000"/>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91425" marR="91425" marT="91425" marB="91425">
                    <a:lnB w="152400" cap="flat" cmpd="sng">
                      <a:solidFill>
                        <a:srgbClr val="FF0000"/>
                      </a:solidFill>
                      <a:prstDash val="solid"/>
                      <a:round/>
                      <a:headEnd type="none" w="sm" len="sm"/>
                      <a:tailEnd type="none" w="sm" len="sm"/>
                    </a:lnB>
                  </a:tcPr>
                </a:tc>
                <a:extLst>
                  <a:ext uri="{0D108BD9-81ED-4DB2-BD59-A6C34878D82A}">
                    <a16:rowId xmlns:a16="http://schemas.microsoft.com/office/drawing/2014/main" val="10003"/>
                  </a:ext>
                </a:extLst>
              </a:tr>
              <a:tr h="590300">
                <a:tc>
                  <a:txBody>
                    <a:bodyPr/>
                    <a:lstStyle/>
                    <a:p>
                      <a:pPr marL="0" lvl="0" indent="0" algn="l" rtl="0">
                        <a:lnSpc>
                          <a:spcPct val="115000"/>
                        </a:lnSpc>
                        <a:spcBef>
                          <a:spcPts val="0"/>
                        </a:spcBef>
                        <a:spcAft>
                          <a:spcPts val="1600"/>
                        </a:spcAft>
                        <a:buClr>
                          <a:srgbClr val="000000"/>
                        </a:buClr>
                        <a:buSzPts val="1100"/>
                        <a:buFont typeface="Arial"/>
                        <a:buNone/>
                      </a:pPr>
                      <a:r>
                        <a:rPr lang="en-US"/>
                        <a:t>Transcription, collation of test notes</a:t>
                      </a:r>
                      <a:endParaRPr/>
                    </a:p>
                  </a:txBody>
                  <a:tcPr marL="91425" marR="91425" marT="91425" marB="91425">
                    <a:lnR w="152400" cap="flat" cmpd="sng">
                      <a:solidFill>
                        <a:srgbClr val="FF0000"/>
                      </a:solidFill>
                      <a:prstDash val="solid"/>
                      <a:round/>
                      <a:headEnd type="none" w="sm" len="sm"/>
                      <a:tailEnd type="none" w="sm" len="sm"/>
                    </a:lnR>
                  </a:tcPr>
                </a:tc>
                <a:tc>
                  <a:txBody>
                    <a:bodyPr/>
                    <a:lstStyle/>
                    <a:p>
                      <a:pPr marL="0" lvl="0" indent="0" algn="ctr" rtl="0">
                        <a:spcBef>
                          <a:spcPts val="0"/>
                        </a:spcBef>
                        <a:spcAft>
                          <a:spcPts val="0"/>
                        </a:spcAft>
                        <a:buNone/>
                      </a:pPr>
                      <a:r>
                        <a:rPr lang="en-US" sz="3000">
                          <a:solidFill>
                            <a:schemeClr val="dk1"/>
                          </a:solidFill>
                        </a:rPr>
                        <a:t>✔️</a:t>
                      </a:r>
                      <a:endParaRPr/>
                    </a:p>
                  </a:txBody>
                  <a:tcPr marL="91425" marR="91425" marT="91425" marB="91425">
                    <a:lnL w="152400" cap="flat" cmpd="sng">
                      <a:solidFill>
                        <a:srgbClr val="FF0000"/>
                      </a:solidFill>
                      <a:prstDash val="solid"/>
                      <a:round/>
                      <a:headEnd type="none" w="sm" len="sm"/>
                      <a:tailEnd type="none" w="sm" len="sm"/>
                    </a:lnL>
                    <a:lnR w="152400" cap="flat" cmpd="sng">
                      <a:solidFill>
                        <a:srgbClr val="FF0000"/>
                      </a:solidFill>
                      <a:prstDash val="solid"/>
                      <a:round/>
                      <a:headEnd type="none" w="sm" len="sm"/>
                      <a:tailEnd type="none" w="sm" len="sm"/>
                    </a:lnR>
                    <a:lnT w="152400" cap="flat" cmpd="sng">
                      <a:solidFill>
                        <a:srgbClr val="FF0000"/>
                      </a:solidFill>
                      <a:prstDash val="solid"/>
                      <a:round/>
                      <a:headEnd type="none" w="sm" len="sm"/>
                      <a:tailEnd type="none" w="sm" len="sm"/>
                    </a:lnT>
                    <a:lnB w="152400" cap="flat" cmpd="sng">
                      <a:solidFill>
                        <a:srgbClr val="FF0000"/>
                      </a:solidFill>
                      <a:prstDash val="solid"/>
                      <a:round/>
                      <a:headEnd type="none" w="sm" len="sm"/>
                      <a:tailEnd type="none" w="sm" len="sm"/>
                    </a:lnB>
                  </a:tcPr>
                </a:tc>
                <a:tc>
                  <a:txBody>
                    <a:bodyPr/>
                    <a:lstStyle/>
                    <a:p>
                      <a:pPr marL="0" lvl="0" indent="0" algn="ctr" rtl="0">
                        <a:spcBef>
                          <a:spcPts val="0"/>
                        </a:spcBef>
                        <a:spcAft>
                          <a:spcPts val="0"/>
                        </a:spcAft>
                        <a:buNone/>
                      </a:pPr>
                      <a:r>
                        <a:rPr lang="en-US" sz="3000">
                          <a:solidFill>
                            <a:schemeClr val="dk1"/>
                          </a:solidFill>
                        </a:rPr>
                        <a:t>✔️</a:t>
                      </a:r>
                      <a:endParaRPr/>
                    </a:p>
                  </a:txBody>
                  <a:tcPr marL="91425" marR="91425" marT="91425" marB="91425">
                    <a:lnL w="152400" cap="flat" cmpd="sng">
                      <a:solidFill>
                        <a:srgbClr val="FF0000"/>
                      </a:solidFill>
                      <a:prstDash val="solid"/>
                      <a:round/>
                      <a:headEnd type="none" w="sm" len="sm"/>
                      <a:tailEnd type="none" w="sm" len="sm"/>
                    </a:lnL>
                    <a:lnR w="152400" cap="flat" cmpd="sng">
                      <a:solidFill>
                        <a:srgbClr val="FF0000"/>
                      </a:solidFill>
                      <a:prstDash val="solid"/>
                      <a:round/>
                      <a:headEnd type="none" w="sm" len="sm"/>
                      <a:tailEnd type="none" w="sm" len="sm"/>
                    </a:lnR>
                    <a:lnT w="152400" cap="flat" cmpd="sng">
                      <a:solidFill>
                        <a:srgbClr val="FF0000"/>
                      </a:solidFill>
                      <a:prstDash val="solid"/>
                      <a:round/>
                      <a:headEnd type="none" w="sm" len="sm"/>
                      <a:tailEnd type="none" w="sm" len="sm"/>
                    </a:lnT>
                    <a:lnB w="152400" cap="flat" cmpd="sng">
                      <a:solidFill>
                        <a:srgbClr val="FF0000"/>
                      </a:solidFill>
                      <a:prstDash val="solid"/>
                      <a:round/>
                      <a:headEnd type="none" w="sm" len="sm"/>
                      <a:tailEnd type="none" w="sm" len="sm"/>
                    </a:lnB>
                  </a:tcPr>
                </a:tc>
                <a:extLst>
                  <a:ext uri="{0D108BD9-81ED-4DB2-BD59-A6C34878D82A}">
                    <a16:rowId xmlns:a16="http://schemas.microsoft.com/office/drawing/2014/main" val="10004"/>
                  </a:ext>
                </a:extLst>
              </a:tr>
              <a:tr h="590300">
                <a:tc>
                  <a:txBody>
                    <a:bodyPr/>
                    <a:lstStyle/>
                    <a:p>
                      <a:pPr marL="0" lvl="0" indent="0" algn="l" rtl="0">
                        <a:lnSpc>
                          <a:spcPct val="115000"/>
                        </a:lnSpc>
                        <a:spcBef>
                          <a:spcPts val="0"/>
                        </a:spcBef>
                        <a:spcAft>
                          <a:spcPts val="1600"/>
                        </a:spcAft>
                        <a:buNone/>
                      </a:pPr>
                      <a:r>
                        <a:rPr lang="en-US"/>
                        <a:t>Recruiting</a:t>
                      </a:r>
                      <a:endParaRPr/>
                    </a:p>
                  </a:txBody>
                  <a:tcPr marL="91425" marR="91425" marT="91425" marB="91425">
                    <a:solidFill>
                      <a:srgbClr val="A4C2F4"/>
                    </a:solidFill>
                  </a:tcPr>
                </a:tc>
                <a:tc>
                  <a:txBody>
                    <a:bodyPr/>
                    <a:lstStyle/>
                    <a:p>
                      <a:pPr marL="0" lvl="0" indent="0" algn="ctr" rtl="0">
                        <a:spcBef>
                          <a:spcPts val="0"/>
                        </a:spcBef>
                        <a:spcAft>
                          <a:spcPts val="0"/>
                        </a:spcAft>
                        <a:buNone/>
                      </a:pPr>
                      <a:endParaRPr/>
                    </a:p>
                  </a:txBody>
                  <a:tcPr marL="91425" marR="91425" marT="91425" marB="91425">
                    <a:lnT w="152400" cap="flat" cmpd="sng">
                      <a:solidFill>
                        <a:srgbClr val="FF0000"/>
                      </a:solidFill>
                      <a:prstDash val="solid"/>
                      <a:round/>
                      <a:headEnd type="none" w="sm" len="sm"/>
                      <a:tailEnd type="none" w="sm" len="sm"/>
                    </a:lnT>
                  </a:tcPr>
                </a:tc>
                <a:tc>
                  <a:txBody>
                    <a:bodyPr/>
                    <a:lstStyle/>
                    <a:p>
                      <a:pPr marL="0" lvl="0" indent="0" algn="ctr" rtl="0">
                        <a:spcBef>
                          <a:spcPts val="0"/>
                        </a:spcBef>
                        <a:spcAft>
                          <a:spcPts val="0"/>
                        </a:spcAft>
                        <a:buNone/>
                      </a:pPr>
                      <a:r>
                        <a:rPr lang="en-US" sz="3000">
                          <a:solidFill>
                            <a:schemeClr val="dk1"/>
                          </a:solidFill>
                        </a:rPr>
                        <a:t>✔️</a:t>
                      </a:r>
                      <a:endParaRPr/>
                    </a:p>
                  </a:txBody>
                  <a:tcPr marL="91425" marR="91425" marT="91425" marB="91425">
                    <a:lnT w="152400" cap="flat" cmpd="sng">
                      <a:solidFill>
                        <a:srgbClr val="FF0000"/>
                      </a:solidFill>
                      <a:prstDash val="solid"/>
                      <a:round/>
                      <a:headEnd type="none" w="sm" len="sm"/>
                      <a:tailEnd type="none" w="sm" len="sm"/>
                    </a:lnT>
                  </a:tcPr>
                </a:tc>
                <a:extLst>
                  <a:ext uri="{0D108BD9-81ED-4DB2-BD59-A6C34878D82A}">
                    <a16:rowId xmlns:a16="http://schemas.microsoft.com/office/drawing/2014/main" val="10005"/>
                  </a:ext>
                </a:extLst>
              </a:tr>
              <a:tr h="485650">
                <a:tc>
                  <a:txBody>
                    <a:bodyPr/>
                    <a:lstStyle/>
                    <a:p>
                      <a:pPr marL="0" lvl="0" indent="0" algn="l" rtl="0">
                        <a:lnSpc>
                          <a:spcPct val="115000"/>
                        </a:lnSpc>
                        <a:spcBef>
                          <a:spcPts val="0"/>
                        </a:spcBef>
                        <a:spcAft>
                          <a:spcPts val="1600"/>
                        </a:spcAft>
                        <a:buNone/>
                      </a:pPr>
                      <a:r>
                        <a:rPr lang="en-US"/>
                        <a:t>Moderating tests</a:t>
                      </a: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en-US" sz="3000">
                          <a:solidFill>
                            <a:schemeClr val="dk1"/>
                          </a:solidFill>
                        </a:rPr>
                        <a:t>✔️</a:t>
                      </a:r>
                      <a:endParaRPr/>
                    </a:p>
                  </a:txBody>
                  <a:tcPr marL="91425" marR="91425" marT="91425" marB="91425"/>
                </a:tc>
                <a:extLst>
                  <a:ext uri="{0D108BD9-81ED-4DB2-BD59-A6C34878D82A}">
                    <a16:rowId xmlns:a16="http://schemas.microsoft.com/office/drawing/2014/main" val="10006"/>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2"/>
          <p:cNvSpPr txBox="1">
            <a:spLocks noGrp="1"/>
          </p:cNvSpPr>
          <p:nvPr>
            <p:ph type="title"/>
          </p:nvPr>
        </p:nvSpPr>
        <p:spPr>
          <a:xfrm>
            <a:off x="838200" y="535414"/>
            <a:ext cx="10515600" cy="843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Addressing constraints</a:t>
            </a:r>
            <a:endParaRPr/>
          </a:p>
        </p:txBody>
      </p:sp>
      <p:sp>
        <p:nvSpPr>
          <p:cNvPr id="108" name="Google Shape;108;p12"/>
          <p:cNvSpPr txBox="1">
            <a:spLocks noGrp="1"/>
          </p:cNvSpPr>
          <p:nvPr>
            <p:ph type="body" idx="1"/>
          </p:nvPr>
        </p:nvSpPr>
        <p:spPr>
          <a:xfrm>
            <a:off x="904874" y="1901227"/>
            <a:ext cx="10230900" cy="3838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Goal:</a:t>
            </a:r>
            <a:endParaRPr/>
          </a:p>
          <a:p>
            <a:pPr marL="0" lvl="0" indent="0" algn="l" rtl="0">
              <a:spcBef>
                <a:spcPts val="2000"/>
              </a:spcBef>
              <a:spcAft>
                <a:spcPts val="0"/>
              </a:spcAft>
              <a:buNone/>
            </a:pPr>
            <a:r>
              <a:rPr lang="en-US"/>
              <a:t>Conduct routine usability tests while minimizing time spent moderating and recruiting</a:t>
            </a:r>
            <a:endParaRPr/>
          </a:p>
          <a:p>
            <a:pPr marL="0" lvl="0" indent="0" algn="l" rtl="0">
              <a:spcBef>
                <a:spcPts val="2000"/>
              </a:spcBef>
              <a:spcAft>
                <a:spcPts val="20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3"/>
          <p:cNvSpPr txBox="1">
            <a:spLocks noGrp="1"/>
          </p:cNvSpPr>
          <p:nvPr>
            <p:ph type="title"/>
          </p:nvPr>
        </p:nvSpPr>
        <p:spPr>
          <a:xfrm>
            <a:off x="838200" y="535414"/>
            <a:ext cx="10515600" cy="843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7C91B0"/>
              </a:buClr>
              <a:buSzPts val="5200"/>
              <a:buFont typeface="Calibri"/>
              <a:buNone/>
            </a:pPr>
            <a:r>
              <a:rPr lang="en-US"/>
              <a:t>Addressing constraints</a:t>
            </a:r>
            <a:endParaRPr/>
          </a:p>
          <a:p>
            <a:pPr marL="0" lvl="0" indent="0" algn="l" rtl="0">
              <a:spcBef>
                <a:spcPts val="0"/>
              </a:spcBef>
              <a:spcAft>
                <a:spcPts val="0"/>
              </a:spcAft>
              <a:buClr>
                <a:srgbClr val="7C91B0"/>
              </a:buClr>
              <a:buSzPts val="5200"/>
              <a:buFont typeface="Calibri"/>
              <a:buNone/>
            </a:pPr>
            <a:endParaRPr/>
          </a:p>
          <a:p>
            <a:pPr marL="0" lvl="0" indent="0" algn="l" rtl="0">
              <a:spcBef>
                <a:spcPts val="0"/>
              </a:spcBef>
              <a:spcAft>
                <a:spcPts val="0"/>
              </a:spcAft>
              <a:buNone/>
            </a:pPr>
            <a:endParaRPr/>
          </a:p>
        </p:txBody>
      </p:sp>
      <p:sp>
        <p:nvSpPr>
          <p:cNvPr id="115" name="Google Shape;115;p13"/>
          <p:cNvSpPr txBox="1">
            <a:spLocks noGrp="1"/>
          </p:cNvSpPr>
          <p:nvPr>
            <p:ph type="body" idx="1"/>
          </p:nvPr>
        </p:nvSpPr>
        <p:spPr>
          <a:xfrm>
            <a:off x="904874" y="1901227"/>
            <a:ext cx="10230900" cy="3838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Goal:</a:t>
            </a:r>
            <a:endParaRPr/>
          </a:p>
          <a:p>
            <a:pPr marL="0" lvl="0" indent="0" algn="l" rtl="0">
              <a:spcBef>
                <a:spcPts val="2000"/>
              </a:spcBef>
              <a:spcAft>
                <a:spcPts val="2000"/>
              </a:spcAft>
              <a:buNone/>
            </a:pPr>
            <a:r>
              <a:rPr lang="en-US"/>
              <a:t>Collect quantitative data automatically from test participants during the test</a:t>
            </a:r>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1477</Words>
  <Application>Microsoft Macintosh PowerPoint</Application>
  <PresentationFormat>Widescreen</PresentationFormat>
  <Paragraphs>232</Paragraphs>
  <Slides>38</Slides>
  <Notes>38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Roboto</vt:lpstr>
      <vt:lpstr>Calibri</vt:lpstr>
      <vt:lpstr>Arial</vt:lpstr>
      <vt:lpstr>Office Theme</vt:lpstr>
      <vt:lpstr>Yale Digital Conference 2019</vt:lpstr>
      <vt:lpstr>You Can Do It!  Remote Unmoderated User Testing on a Budget</vt:lpstr>
      <vt:lpstr>What are we talking about today? </vt:lpstr>
      <vt:lpstr>The part-time, solitary UX researcher </vt:lpstr>
      <vt:lpstr>The part-time, solitary UX researcher</vt:lpstr>
      <vt:lpstr>Addressing constraints </vt:lpstr>
      <vt:lpstr>Addressing constraints </vt:lpstr>
      <vt:lpstr>Addressing constraints</vt:lpstr>
      <vt:lpstr>Addressing constraints  </vt:lpstr>
      <vt:lpstr>Addressing constraints  </vt:lpstr>
      <vt:lpstr>Addressing constraints</vt:lpstr>
      <vt:lpstr>Addressing constraints</vt:lpstr>
      <vt:lpstr>Addressing constraints</vt:lpstr>
      <vt:lpstr>Addressing constraints</vt:lpstr>
      <vt:lpstr>PowerPoint Presentation</vt:lpstr>
      <vt:lpstr>The method</vt:lpstr>
      <vt:lpstr>The method</vt:lpstr>
      <vt:lpstr>PowerPoint Presentation</vt:lpstr>
      <vt:lpstr>The method</vt:lpstr>
      <vt:lpstr>The method</vt:lpstr>
      <vt:lpstr>The method</vt:lpstr>
      <vt:lpstr>What went well, what didn’t go so well</vt:lpstr>
      <vt:lpstr>What went well, what didn’t go so well</vt:lpstr>
      <vt:lpstr>What went well, what didn’t go so well</vt:lpstr>
      <vt:lpstr>What went well, what didn’t go so well</vt:lpstr>
      <vt:lpstr>What went well, what didn’t go so well</vt:lpstr>
      <vt:lpstr>What went well, what didn’t go so well</vt:lpstr>
      <vt:lpstr>What went well, what didn’t go so well</vt:lpstr>
      <vt:lpstr>Variations on the method</vt:lpstr>
      <vt:lpstr>Variations on the method</vt:lpstr>
      <vt:lpstr>Variations on the method</vt:lpstr>
      <vt:lpstr>Variations on the method</vt:lpstr>
      <vt:lpstr>Variations on the method</vt:lpstr>
      <vt:lpstr>Variations on the method</vt:lpstr>
      <vt:lpstr>Variations on the method</vt:lpstr>
      <vt:lpstr>Tomorrow!</vt:lpstr>
      <vt:lpstr>UX Community of Practice</vt:lpstr>
      <vt:lpstr>Thank you!</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Yale Digital Conference 2019</dc:title>
  <cp:lastModifiedBy>Ramaccia, Julie</cp:lastModifiedBy>
  <cp:revision>1</cp:revision>
  <dcterms:modified xsi:type="dcterms:W3CDTF">2019-05-29T16:54:25Z</dcterms:modified>
</cp:coreProperties>
</file>