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2" r:id="rId3"/>
    <p:sldId id="265" r:id="rId4"/>
    <p:sldId id="270" r:id="rId5"/>
    <p:sldId id="266" r:id="rId6"/>
    <p:sldId id="263" r:id="rId7"/>
    <p:sldId id="268" r:id="rId8"/>
    <p:sldId id="267" r:id="rId9"/>
    <p:sldId id="260" r:id="rId10"/>
    <p:sldId id="258" r:id="rId11"/>
    <p:sldId id="259" r:id="rId12"/>
    <p:sldId id="26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6860FF"/>
    <a:srgbClr val="1CDEDB"/>
    <a:srgbClr val="008080"/>
    <a:srgbClr val="FF6FCF"/>
    <a:srgbClr val="C1BD03"/>
    <a:srgbClr val="133763"/>
    <a:srgbClr val="1F3857"/>
    <a:srgbClr val="18385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192" autoAdjust="0"/>
  </p:normalViewPr>
  <p:slideViewPr>
    <p:cSldViewPr>
      <p:cViewPr varScale="1">
        <p:scale>
          <a:sx n="77" d="100"/>
          <a:sy n="77" d="100"/>
        </p:scale>
        <p:origin x="-17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E59EB-AEF5-4A52-B208-D39467865898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B452A-ACAF-4F62-99CE-A88ACA2785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434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</a:t>
            </a:r>
            <a:r>
              <a:rPr lang="en-US" baseline="0" dirty="0" smtClean="0"/>
              <a:t> because you or a loved one need your cite to flexibly manage publications.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Introduce self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err="1" smtClean="0"/>
              <a:t>YaleSites</a:t>
            </a:r>
            <a:r>
              <a:rPr lang="en-US" baseline="0" dirty="0" smtClean="0"/>
              <a:t> Publications feature</a:t>
            </a:r>
          </a:p>
          <a:p>
            <a:r>
              <a:rPr lang="en-US" baseline="0" dirty="0" err="1" smtClean="0"/>
              <a:t>YaleSites</a:t>
            </a:r>
            <a:r>
              <a:rPr lang="en-US" baseline="0" dirty="0" smtClean="0"/>
              <a:t> faculty publications is a good start, but doesn’t work play well with varied publication types. </a:t>
            </a:r>
            <a:r>
              <a:rPr lang="en-US" baseline="0" dirty="0" err="1" smtClean="0"/>
              <a:t>Biblio</a:t>
            </a:r>
            <a:r>
              <a:rPr lang="en-US" baseline="0" dirty="0" smtClean="0"/>
              <a:t> is a </a:t>
            </a:r>
            <a:r>
              <a:rPr lang="en-US" baseline="0" dirty="0" err="1" smtClean="0"/>
              <a:t>YaleSites</a:t>
            </a:r>
            <a:r>
              <a:rPr lang="en-US" baseline="0" dirty="0" smtClean="0"/>
              <a:t>-enabled module that can help us get there.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452A-ACAF-4F62-99CE-A88ACA27850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should Drupal</a:t>
            </a:r>
            <a:r>
              <a:rPr lang="en-US" baseline="0" dirty="0" smtClean="0"/>
              <a:t> developers and admins in higher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care about publication handling? Same reasons why faculty and researchers care about them.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these reasons, up-to-date publications lists are probably the most important feature for lab websites and faculty websites. Many funders and collaborators come to these websites specifically to look at recent publications.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However, labs rarely have time or funding to hire web developers. To gain widespread adoption of </a:t>
            </a:r>
            <a:r>
              <a:rPr lang="en-US" baseline="0" dirty="0" err="1" smtClean="0"/>
              <a:t>YaleSites</a:t>
            </a:r>
            <a:r>
              <a:rPr lang="en-US" baseline="0" dirty="0" smtClean="0"/>
              <a:t> among labs and scholars, a flexible, easily managed publications module must be a core feature.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452A-ACAF-4F62-99CE-A88ACA27850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58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So let’s look at a basic citation to see what we’re dealing with. On its face a simple text string. </a:t>
            </a:r>
          </a:p>
          <a:p>
            <a:endParaRPr lang="en-US" baseline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452A-ACAF-4F62-99CE-A88ACA27850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977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Consider</a:t>
            </a:r>
            <a:r>
              <a:rPr lang="en-US" baseline="0" dirty="0" smtClean="0"/>
              <a:t> two fairly similar publication types.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452A-ACAF-4F62-99CE-A88ACA27850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06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Syntactical differences are pervasive, exacting, and extremely pedantic.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Note differences in:</a:t>
            </a:r>
          </a:p>
          <a:p>
            <a:r>
              <a:rPr lang="en-US" baseline="0" dirty="0" smtClean="0"/>
              <a:t>Field order</a:t>
            </a:r>
          </a:p>
          <a:p>
            <a:r>
              <a:rPr lang="en-US" baseline="0" dirty="0" smtClean="0"/>
              <a:t>Punctuation &amp; capitalization</a:t>
            </a:r>
          </a:p>
          <a:p>
            <a:endParaRPr lang="en-US" baseline="0" dirty="0" smtClean="0"/>
          </a:p>
          <a:p>
            <a:r>
              <a:rPr lang="en-US" baseline="0" dirty="0" smtClean="0"/>
              <a:t>Bad news: </a:t>
            </a:r>
            <a:r>
              <a:rPr lang="en-US" baseline="0" dirty="0" err="1" smtClean="0"/>
              <a:t>YaleSites</a:t>
            </a:r>
            <a:r>
              <a:rPr lang="en-US" baseline="0" dirty="0" smtClean="0"/>
              <a:t> Faculty Publications doesn’t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Good news: Problem is</a:t>
            </a:r>
            <a:r>
              <a:rPr lang="en-US" baseline="0" dirty="0" smtClean="0"/>
              <a:t> widely recognized and lots of brave developers dealing with the tedium. Lots of Open Source applications that are dealing with this. </a:t>
            </a:r>
            <a:r>
              <a:rPr lang="en-US" baseline="0" dirty="0" err="1" smtClean="0"/>
              <a:t>Zotero</a:t>
            </a:r>
            <a:r>
              <a:rPr lang="en-US" baseline="0" dirty="0" smtClean="0"/>
              <a:t> (online citation management), </a:t>
            </a:r>
            <a:r>
              <a:rPr lang="en-US" baseline="0" dirty="0" err="1" smtClean="0"/>
              <a:t>BibTex</a:t>
            </a:r>
            <a:r>
              <a:rPr lang="en-US" baseline="0" dirty="0" smtClean="0"/>
              <a:t> (reference management software for </a:t>
            </a:r>
            <a:r>
              <a:rPr lang="en-US" baseline="0" dirty="0" err="1" smtClean="0"/>
              <a:t>LaTeX</a:t>
            </a:r>
            <a:r>
              <a:rPr lang="en-US" baseline="0" dirty="0" smtClean="0"/>
              <a:t>).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452A-ACAF-4F62-99CE-A88ACA27850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997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452A-ACAF-4F62-99CE-A88ACA27850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1590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Demo steps: 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Poke around urban.yale.edu/</a:t>
            </a:r>
            <a:r>
              <a:rPr lang="en-US" baseline="0" dirty="0" err="1" smtClean="0"/>
              <a:t>biblio</a:t>
            </a:r>
            <a:endParaRPr lang="en-US" baseline="0" dirty="0" smtClean="0"/>
          </a:p>
          <a:p>
            <a:pPr marL="685800" lvl="1" indent="-228600">
              <a:buAutoNum type="arabicPeriod"/>
            </a:pPr>
            <a:r>
              <a:rPr lang="en-US" baseline="0" dirty="0" smtClean="0"/>
              <a:t>Demonstrate publication upload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Browse </a:t>
            </a:r>
            <a:r>
              <a:rPr lang="en-US" baseline="0" dirty="0" err="1" smtClean="0"/>
              <a:t>Biblio</a:t>
            </a:r>
            <a:r>
              <a:rPr lang="en-US" baseline="0" dirty="0" smtClean="0"/>
              <a:t> settings</a:t>
            </a:r>
          </a:p>
          <a:p>
            <a:pPr marL="685800" lvl="1" indent="-228600">
              <a:buAutoNum type="arabicPeriod"/>
            </a:pP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Move to urban.yale.edu/publications</a:t>
            </a:r>
          </a:p>
          <a:p>
            <a:pPr marL="228600" lvl="0" indent="-228600">
              <a:buAutoNum type="arabicPeriod"/>
            </a:pPr>
            <a:r>
              <a:rPr lang="en-US" baseline="0" dirty="0" smtClean="0"/>
              <a:t>Move to research themes</a:t>
            </a:r>
          </a:p>
          <a:p>
            <a:pPr marL="685800" lvl="1" indent="-228600">
              <a:buAutoNum type="arabicPeriod"/>
            </a:pPr>
            <a:r>
              <a:rPr lang="en-US" baseline="0" dirty="0" smtClean="0"/>
              <a:t>Show views accordion and sorting</a:t>
            </a:r>
          </a:p>
          <a:p>
            <a:pPr marL="228600" lvl="0" indent="-228600"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B452A-ACAF-4F62-99CE-A88ACA278506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53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497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17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11 March 2014</a:t>
            </a:r>
          </a:p>
        </p:txBody>
      </p:sp>
    </p:spTree>
    <p:extLst>
      <p:ext uri="{BB962C8B-B14F-4D97-AF65-F5344CB8AC3E}">
        <p14:creationId xmlns:p14="http://schemas.microsoft.com/office/powerpoint/2010/main" val="2091848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60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8866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626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413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160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7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947F-1D23-40C5-BAC9-0A5E5B5F47D2}" type="datetimeFigureOut">
              <a:rPr lang="en-US" smtClean="0"/>
              <a:t>3/11/14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7124D-A38C-460C-A020-79D563013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783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 11 March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398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YaleAdmin-Roman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extBox 32"/>
          <p:cNvSpPr txBox="1"/>
          <p:nvPr/>
        </p:nvSpPr>
        <p:spPr>
          <a:xfrm>
            <a:off x="2145629" y="3053233"/>
            <a:ext cx="359720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original_publication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949102" y="4589669"/>
            <a:ext cx="220605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[call number]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8301" y="1135508"/>
            <a:ext cx="14285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[volume]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6800" y="1426816"/>
            <a:ext cx="1273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[title]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65851" y="222396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[year]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200" y="1771181"/>
            <a:ext cx="14285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[editor]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857" y="4191000"/>
            <a:ext cx="14285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[author]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3511" y="3162276"/>
            <a:ext cx="1739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filetype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14774" y="708463"/>
            <a:ext cx="96212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[DOI]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326768" y="1082836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[ISBN]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9494" y="493019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[ISSN]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00729" y="896055"/>
            <a:ext cx="1273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[pages]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2459" y="1694308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[date]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379233" y="277576"/>
            <a:ext cx="1895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[permalink]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67083" y="199838"/>
            <a:ext cx="23562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author_first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60260" y="4006334"/>
            <a:ext cx="1739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[abstract]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7342" y="5272876"/>
            <a:ext cx="1273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[image]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56225" y="6119287"/>
            <a:ext cx="1895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[publisher]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25044" y="6096000"/>
            <a:ext cx="22011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short_title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633867" y="6125913"/>
            <a:ext cx="220116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author_last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869835" y="5488320"/>
            <a:ext cx="15840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[edition]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266406" y="5546899"/>
            <a:ext cx="1739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[location]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597108" y="4805112"/>
            <a:ext cx="17395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[keywords]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148299" y="1909752"/>
            <a:ext cx="18950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[accession]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414068" y="4841989"/>
            <a:ext cx="158408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[section]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81200" y="3657600"/>
            <a:ext cx="25114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chapter_title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470414" y="2340638"/>
            <a:ext cx="297674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publication_type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378094" y="3448159"/>
            <a:ext cx="28216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</a:t>
            </a:r>
            <a:r>
              <a:rPr lang="en-US" sz="2200" dirty="0" err="1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conference_name</a:t>
            </a:r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743200"/>
            <a:ext cx="8305800" cy="384175"/>
          </a:xfrm>
        </p:spPr>
        <p:txBody>
          <a:bodyPr>
            <a:normAutofit fontScale="90000"/>
          </a:bodyPr>
          <a:lstStyle/>
          <a:p>
            <a:r>
              <a:rPr lang="en-US" smtClean="0">
                <a:solidFill>
                  <a:schemeClr val="tx1">
                    <a:lumMod val="75000"/>
                  </a:schemeClr>
                </a:solidFill>
                <a:latin typeface="YaleDesign-Roman"/>
                <a:cs typeface="YaleDesign-Roman"/>
              </a:rPr>
              <a:t>Wrangling the [Biblio] Module</a:t>
            </a:r>
            <a:endParaRPr lang="en-US" dirty="0">
              <a:solidFill>
                <a:schemeClr val="tx1">
                  <a:lumMod val="75000"/>
                </a:schemeClr>
              </a:solidFill>
              <a:latin typeface="YaleDesign-Roman"/>
              <a:cs typeface="YaleDesign-Roman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57600"/>
            <a:ext cx="6400800" cy="22098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YaleDesign-Roman"/>
                <a:cs typeface="YaleDesign-Roman"/>
              </a:rPr>
              <a:t>Nick Allen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>
                <a:latin typeface="YaleDesign-Roman"/>
                <a:cs typeface="YaleDesign-Roman"/>
              </a:rPr>
              <a:t>Research Assistant </a:t>
            </a:r>
          </a:p>
          <a:p>
            <a:pPr>
              <a:lnSpc>
                <a:spcPts val="1800"/>
              </a:lnSpc>
              <a:spcBef>
                <a:spcPts val="0"/>
              </a:spcBef>
            </a:pPr>
            <a:r>
              <a:rPr lang="en-US" sz="2000" dirty="0" smtClean="0">
                <a:latin typeface="YaleDesign-Roman"/>
                <a:cs typeface="YaleDesign-Roman"/>
              </a:rPr>
              <a:t>Forestry School</a:t>
            </a:r>
          </a:p>
          <a:p>
            <a:endParaRPr lang="en-US" sz="1600" dirty="0" smtClean="0">
              <a:latin typeface="YaleDesign-Roman"/>
              <a:cs typeface="YaleDesign-Roman"/>
            </a:endParaRPr>
          </a:p>
          <a:p>
            <a:r>
              <a:rPr lang="en-US" sz="1800" dirty="0" err="1" smtClean="0">
                <a:latin typeface="YaleDesign-Roman"/>
                <a:cs typeface="YaleDesign-Roman"/>
              </a:rPr>
              <a:t>YaleSites</a:t>
            </a:r>
            <a:r>
              <a:rPr lang="en-US" sz="1800" dirty="0" smtClean="0">
                <a:latin typeface="YaleDesign-Roman"/>
                <a:cs typeface="YaleDesign-Roman"/>
              </a:rPr>
              <a:t> </a:t>
            </a:r>
            <a:r>
              <a:rPr lang="en-US" sz="1800" dirty="0" err="1" smtClean="0">
                <a:latin typeface="YaleDesign-Roman"/>
                <a:cs typeface="YaleDesign-Roman"/>
              </a:rPr>
              <a:t>DrupalCamp</a:t>
            </a:r>
            <a:endParaRPr lang="en-US" sz="1800" dirty="0" smtClean="0">
              <a:latin typeface="YaleDesign-Roman"/>
              <a:cs typeface="YaleDesign-Roman"/>
            </a:endParaRPr>
          </a:p>
          <a:p>
            <a:r>
              <a:rPr lang="en-US" sz="1800" dirty="0" smtClean="0">
                <a:latin typeface="YaleDesign-Roman"/>
                <a:cs typeface="YaleDesign-Roman"/>
              </a:rPr>
              <a:t>11 March 2014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490966" y="833011"/>
            <a:ext cx="127310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>
                <a:solidFill>
                  <a:schemeClr val="accent1">
                    <a:alpha val="60000"/>
                  </a:schemeClr>
                </a:solidFill>
                <a:latin typeface="Consolas" pitchFamily="49" charset="0"/>
                <a:cs typeface="Consolas" pitchFamily="49" charset="0"/>
              </a:rPr>
              <a:t>[issue]</a:t>
            </a:r>
            <a:endParaRPr lang="en-US" sz="2200" dirty="0">
              <a:solidFill>
                <a:schemeClr val="accent1">
                  <a:alpha val="60000"/>
                </a:schemeClr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082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69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39" name="Group 38"/>
          <p:cNvGrpSpPr/>
          <p:nvPr/>
        </p:nvGrpSpPr>
        <p:grpSpPr>
          <a:xfrm>
            <a:off x="152400" y="5791200"/>
            <a:ext cx="1828800" cy="276999"/>
            <a:chOff x="152400" y="5791200"/>
            <a:chExt cx="1828800" cy="276999"/>
          </a:xfrm>
        </p:grpSpPr>
        <p:sp>
          <p:nvSpPr>
            <p:cNvPr id="10" name="TextBox 9"/>
            <p:cNvSpPr txBox="1"/>
            <p:nvPr/>
          </p:nvSpPr>
          <p:spPr>
            <a:xfrm>
              <a:off x="152400" y="5791200"/>
              <a:ext cx="1297984" cy="276999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YaleDesign-Roman"/>
                  <a:ea typeface="Verdana" pitchFamily="34" charset="0"/>
                  <a:cs typeface="YaleDesign-Roman"/>
                </a:rPr>
                <a:t>Sorted by Year</a:t>
              </a:r>
              <a:endParaRPr lang="en-US" sz="1200" dirty="0"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953792" y="6068199"/>
              <a:ext cx="1027408" cy="0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Group 33"/>
          <p:cNvGrpSpPr/>
          <p:nvPr/>
        </p:nvGrpSpPr>
        <p:grpSpPr>
          <a:xfrm>
            <a:off x="152399" y="1905000"/>
            <a:ext cx="1981201" cy="461665"/>
            <a:chOff x="152399" y="1905000"/>
            <a:chExt cx="1981201" cy="461665"/>
          </a:xfrm>
        </p:grpSpPr>
        <p:sp>
          <p:nvSpPr>
            <p:cNvPr id="21" name="TextBox 20"/>
            <p:cNvSpPr txBox="1"/>
            <p:nvPr/>
          </p:nvSpPr>
          <p:spPr>
            <a:xfrm>
              <a:off x="152399" y="1905000"/>
              <a:ext cx="1274091" cy="461665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YaleDesign-Roman"/>
                  <a:ea typeface="Verdana" pitchFamily="34" charset="0"/>
                  <a:cs typeface="YaleDesign-Roman"/>
                </a:rPr>
                <a:t>Filtered by Publication Type</a:t>
              </a:r>
              <a:endParaRPr lang="en-US" sz="1200" dirty="0"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22" name="Straight Connector 21"/>
            <p:cNvCxnSpPr/>
            <p:nvPr/>
          </p:nvCxnSpPr>
          <p:spPr>
            <a:xfrm>
              <a:off x="1029992" y="2364082"/>
              <a:ext cx="1103608" cy="2583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7" name="Group 36"/>
          <p:cNvGrpSpPr/>
          <p:nvPr/>
        </p:nvGrpSpPr>
        <p:grpSpPr>
          <a:xfrm>
            <a:off x="6400800" y="1463319"/>
            <a:ext cx="2660542" cy="646331"/>
            <a:chOff x="6400800" y="1463319"/>
            <a:chExt cx="2660542" cy="646331"/>
          </a:xfrm>
        </p:grpSpPr>
        <p:sp>
          <p:nvSpPr>
            <p:cNvPr id="25" name="TextBox 24"/>
            <p:cNvSpPr txBox="1"/>
            <p:nvPr/>
          </p:nvSpPr>
          <p:spPr>
            <a:xfrm>
              <a:off x="7765942" y="1463319"/>
              <a:ext cx="1295400" cy="646331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YaleDesign-Roman"/>
                  <a:ea typeface="Verdana" pitchFamily="34" charset="0"/>
                  <a:cs typeface="YaleDesign-Roman"/>
                </a:rPr>
                <a:t>All recent publications in sidebar</a:t>
              </a:r>
              <a:endParaRPr lang="en-US" sz="1200" dirty="0"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26" name="Straight Connector 25"/>
            <p:cNvCxnSpPr/>
            <p:nvPr/>
          </p:nvCxnSpPr>
          <p:spPr>
            <a:xfrm>
              <a:off x="6400800" y="2109650"/>
              <a:ext cx="1419386" cy="0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Group 37"/>
          <p:cNvGrpSpPr/>
          <p:nvPr/>
        </p:nvGrpSpPr>
        <p:grpSpPr>
          <a:xfrm>
            <a:off x="5943600" y="2630269"/>
            <a:ext cx="3103535" cy="646331"/>
            <a:chOff x="5943600" y="2630269"/>
            <a:chExt cx="3103535" cy="646331"/>
          </a:xfrm>
        </p:grpSpPr>
        <p:sp>
          <p:nvSpPr>
            <p:cNvPr id="28" name="TextBox 27"/>
            <p:cNvSpPr txBox="1"/>
            <p:nvPr/>
          </p:nvSpPr>
          <p:spPr>
            <a:xfrm>
              <a:off x="7751735" y="2630269"/>
              <a:ext cx="1295400" cy="646331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YaleDesign-Roman"/>
                  <a:ea typeface="Verdana" pitchFamily="34" charset="0"/>
                  <a:cs typeface="YaleDesign-Roman"/>
                </a:rPr>
                <a:t>Metadata export for bibliography software</a:t>
              </a:r>
              <a:endParaRPr lang="en-US" sz="1200" dirty="0"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29" name="Straight Connector 28"/>
            <p:cNvCxnSpPr/>
            <p:nvPr/>
          </p:nvCxnSpPr>
          <p:spPr>
            <a:xfrm>
              <a:off x="5943600" y="2630269"/>
              <a:ext cx="2028986" cy="0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Group 34"/>
          <p:cNvGrpSpPr/>
          <p:nvPr/>
        </p:nvGrpSpPr>
        <p:grpSpPr>
          <a:xfrm>
            <a:off x="142713" y="3286626"/>
            <a:ext cx="5549685" cy="461665"/>
            <a:chOff x="142713" y="3286626"/>
            <a:chExt cx="5549685" cy="461665"/>
          </a:xfrm>
        </p:grpSpPr>
        <p:sp>
          <p:nvSpPr>
            <p:cNvPr id="31" name="TextBox 30"/>
            <p:cNvSpPr txBox="1"/>
            <p:nvPr/>
          </p:nvSpPr>
          <p:spPr>
            <a:xfrm>
              <a:off x="142713" y="3286626"/>
              <a:ext cx="1317358" cy="461665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YaleDesign-Roman"/>
                  <a:ea typeface="Verdana" pitchFamily="34" charset="0"/>
                  <a:cs typeface="YaleDesign-Roman"/>
                </a:rPr>
                <a:t>External link and PDF download</a:t>
              </a:r>
              <a:endParaRPr lang="en-US" sz="1200" dirty="0"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32" name="Straight Connector 31"/>
            <p:cNvCxnSpPr/>
            <p:nvPr/>
          </p:nvCxnSpPr>
          <p:spPr>
            <a:xfrm>
              <a:off x="1031284" y="3733099"/>
              <a:ext cx="4661114" cy="2583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52399" y="152400"/>
            <a:ext cx="1315097" cy="715645"/>
          </a:xfrm>
          <a:prstGeom prst="rect">
            <a:avLst/>
          </a:prstGeom>
          <a:solidFill>
            <a:schemeClr val="tx1">
              <a:lumMod val="75000"/>
              <a:alpha val="34000"/>
            </a:schemeClr>
          </a:solidFill>
          <a:ln w="25400">
            <a:solidFill>
              <a:schemeClr val="tx1">
                <a:lumMod val="50000"/>
              </a:schemeClr>
            </a:solidFill>
            <a:prstDash val="sysDot"/>
          </a:ln>
        </p:spPr>
        <p:txBody>
          <a:bodyPr wrap="square" lIns="45720" rIns="4572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YaleDesign-SmallCap"/>
                <a:ea typeface="Verdana" pitchFamily="34" charset="0"/>
                <a:cs typeface="YaleDesign-SmallCap"/>
              </a:rPr>
              <a:t>Faculty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YaleAdmin-SmallCap" pitchFamily="2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chemeClr val="tx1">
                    <a:lumMod val="75000"/>
                  </a:schemeClr>
                </a:solidFill>
                <a:latin typeface="YaleDesign-SmallCap"/>
                <a:ea typeface="Verdana" pitchFamily="34" charset="0"/>
                <a:cs typeface="YaleDesign-SmallCap"/>
              </a:rPr>
              <a:t>Page</a:t>
            </a:r>
            <a:endParaRPr lang="en-US" sz="2400" dirty="0">
              <a:solidFill>
                <a:schemeClr val="tx1">
                  <a:lumMod val="75000"/>
                </a:schemeClr>
              </a:solidFill>
              <a:latin typeface="YaleDesign-SmallCap"/>
              <a:ea typeface="Verdana" pitchFamily="34" charset="0"/>
              <a:cs typeface="YaleDesign-SmallCap"/>
            </a:endParaRPr>
          </a:p>
        </p:txBody>
      </p:sp>
    </p:spTree>
    <p:extLst>
      <p:ext uri="{BB962C8B-B14F-4D97-AF65-F5344CB8AC3E}">
        <p14:creationId xmlns:p14="http://schemas.microsoft.com/office/powerpoint/2010/main" val="2235499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2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" y="2590800"/>
            <a:ext cx="972517" cy="646331"/>
          </a:xfrm>
          <a:prstGeom prst="rect">
            <a:avLst/>
          </a:prstGeom>
          <a:solidFill>
            <a:schemeClr val="tx1">
              <a:lumMod val="75000"/>
              <a:alpha val="34000"/>
            </a:schemeClr>
          </a:solidFill>
          <a:ln w="25400">
            <a:solidFill>
              <a:schemeClr val="tx1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YaleDesign-Roman"/>
                <a:ea typeface="Verdana" pitchFamily="34" charset="0"/>
                <a:cs typeface="YaleDesign-Roman"/>
              </a:rPr>
              <a:t>Sorted by research theme</a:t>
            </a:r>
            <a:endParaRPr lang="en-US" sz="1200" dirty="0">
              <a:latin typeface="YaleDesign-Roman"/>
              <a:ea typeface="Verdana" pitchFamily="34" charset="0"/>
              <a:cs typeface="YaleDesign-Roman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823995" y="3237131"/>
            <a:ext cx="3183609" cy="0"/>
          </a:xfrm>
          <a:prstGeom prst="line">
            <a:avLst/>
          </a:prstGeom>
          <a:ln w="2540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7200" y="488197"/>
            <a:ext cx="1019014" cy="646331"/>
          </a:xfrm>
          <a:prstGeom prst="rect">
            <a:avLst/>
          </a:prstGeom>
          <a:solidFill>
            <a:schemeClr val="tx1">
              <a:lumMod val="75000"/>
              <a:alpha val="34000"/>
            </a:schemeClr>
          </a:solidFill>
          <a:ln w="25400">
            <a:solidFill>
              <a:schemeClr val="tx1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YaleDesign-Roman"/>
                <a:ea typeface="Verdana" pitchFamily="34" charset="0"/>
                <a:cs typeface="YaleDesign-Roman"/>
              </a:rPr>
              <a:t>Subset of full publications list</a:t>
            </a:r>
            <a:endParaRPr lang="en-US" sz="1200" dirty="0">
              <a:latin typeface="YaleDesign-Roman"/>
              <a:ea typeface="Verdana" pitchFamily="34" charset="0"/>
              <a:cs typeface="YaleDesign-Roman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4363419" y="1134528"/>
            <a:ext cx="4223288" cy="0"/>
          </a:xfrm>
          <a:prstGeom prst="line">
            <a:avLst/>
          </a:prstGeom>
          <a:ln w="25400">
            <a:solidFill>
              <a:schemeClr val="tx1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200" y="152400"/>
            <a:ext cx="972517" cy="715645"/>
          </a:xfrm>
          <a:prstGeom prst="rect">
            <a:avLst/>
          </a:prstGeom>
          <a:solidFill>
            <a:schemeClr val="tx1">
              <a:lumMod val="75000"/>
              <a:alpha val="34000"/>
            </a:schemeClr>
          </a:solidFill>
          <a:ln w="25400">
            <a:solidFill>
              <a:schemeClr val="tx1">
                <a:lumMod val="50000"/>
              </a:schemeClr>
            </a:solidFill>
            <a:prstDash val="sysDot"/>
          </a:ln>
        </p:spPr>
        <p:txBody>
          <a:bodyPr wrap="square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smtClean="0">
                <a:solidFill>
                  <a:schemeClr val="bg1">
                    <a:lumMod val="50000"/>
                    <a:lumOff val="50000"/>
                  </a:schemeClr>
                </a:solidFill>
                <a:latin typeface="YaleDesign-SmallCap"/>
                <a:ea typeface="Verdana" pitchFamily="34" charset="0"/>
                <a:cs typeface="YaleDesign-SmallCap"/>
              </a:rPr>
              <a:t>Lab Page</a:t>
            </a:r>
            <a:endParaRPr lang="en-US" sz="2400" dirty="0">
              <a:solidFill>
                <a:schemeClr val="bg1">
                  <a:lumMod val="50000"/>
                  <a:lumOff val="50000"/>
                </a:schemeClr>
              </a:solidFill>
              <a:latin typeface="YaleDesign-SmallCap"/>
              <a:ea typeface="Verdana" pitchFamily="34" charset="0"/>
              <a:cs typeface="YaleDesign-SmallCap"/>
            </a:endParaRPr>
          </a:p>
        </p:txBody>
      </p:sp>
    </p:spTree>
    <p:extLst>
      <p:ext uri="{BB962C8B-B14F-4D97-AF65-F5344CB8AC3E}">
        <p14:creationId xmlns:p14="http://schemas.microsoft.com/office/powerpoint/2010/main" val="2930910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24200"/>
            <a:ext cx="8305800" cy="3841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Demo: </a:t>
            </a:r>
            <a:r>
              <a:rPr lang="en-US" dirty="0">
                <a:latin typeface="YaleDesign-Roman"/>
                <a:cs typeface="YaleDesign-Roman"/>
              </a:rPr>
              <a:t>urban.yale.edu/publications</a:t>
            </a:r>
          </a:p>
        </p:txBody>
      </p:sp>
    </p:spTree>
    <p:extLst>
      <p:ext uri="{BB962C8B-B14F-4D97-AF65-F5344CB8AC3E}">
        <p14:creationId xmlns:p14="http://schemas.microsoft.com/office/powerpoint/2010/main" val="2064216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Rundown</a:t>
            </a:r>
            <a:endParaRPr lang="en-US" dirty="0">
              <a:solidFill>
                <a:schemeClr val="tx1">
                  <a:lumMod val="65000"/>
                </a:schemeClr>
              </a:solidFill>
              <a:latin typeface="YaleDesign-Roman"/>
              <a:cs typeface="YaleDesign-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YaleDesign-Roman"/>
                <a:cs typeface="YaleDesign-Roman"/>
              </a:rPr>
              <a:t>Problems in publication handling (&lt;10 min)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err="1" smtClean="0">
                <a:latin typeface="YaleDesign-Roman"/>
                <a:cs typeface="YaleDesign-Roman"/>
              </a:rPr>
              <a:t>Biblio</a:t>
            </a:r>
            <a:r>
              <a:rPr lang="en-US" sz="2800" dirty="0" smtClean="0">
                <a:latin typeface="YaleDesign-Roman"/>
                <a:cs typeface="YaleDesign-Roman"/>
              </a:rPr>
              <a:t> advantages (5 min)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YaleDesign-Roman"/>
                <a:cs typeface="YaleDesign-Roman"/>
              </a:rPr>
              <a:t>Demo (10 min)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800" dirty="0" smtClean="0">
                <a:latin typeface="YaleDesign-Roman"/>
                <a:cs typeface="YaleDesign-Roman"/>
              </a:rPr>
              <a:t>Talkback/Troubleshooting (balance of time)</a:t>
            </a:r>
          </a:p>
          <a:p>
            <a:endParaRPr lang="en-US" dirty="0">
              <a:latin typeface="YaleDesign-Roman"/>
              <a:cs typeface="YaleDesign-Roman"/>
            </a:endParaRPr>
          </a:p>
        </p:txBody>
      </p:sp>
    </p:spTree>
    <p:extLst>
      <p:ext uri="{BB962C8B-B14F-4D97-AF65-F5344CB8AC3E}">
        <p14:creationId xmlns:p14="http://schemas.microsoft.com/office/powerpoint/2010/main" val="4908418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Why Publication Handling?</a:t>
            </a:r>
            <a:endParaRPr lang="en-US" dirty="0">
              <a:solidFill>
                <a:schemeClr val="tx1">
                  <a:lumMod val="65000"/>
                </a:schemeClr>
              </a:solidFill>
              <a:latin typeface="YaleDesign-Roman"/>
              <a:cs typeface="YaleDesign-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YaleDesign-Roman"/>
                <a:cs typeface="YaleDesign-Roman"/>
              </a:rPr>
              <a:t>Active maintenance &amp; research funding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>
                <a:latin typeface="YaleDesign-Roman"/>
                <a:cs typeface="YaleDesign-Roman"/>
              </a:rPr>
              <a:t>Scholarly </a:t>
            </a:r>
            <a:r>
              <a:rPr lang="en-US" dirty="0" smtClean="0">
                <a:latin typeface="YaleDesign-Roman"/>
                <a:cs typeface="YaleDesign-Roman"/>
              </a:rPr>
              <a:t>impact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YaleDesign-Roman"/>
                <a:cs typeface="YaleDesign-Roman"/>
              </a:rPr>
              <a:t>Prospective student interest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dirty="0" smtClean="0">
                <a:latin typeface="YaleDesign-Roman"/>
                <a:cs typeface="YaleDesign-Roman"/>
              </a:rPr>
              <a:t>Journal requirements</a:t>
            </a:r>
          </a:p>
        </p:txBody>
      </p:sp>
    </p:spTree>
    <p:extLst>
      <p:ext uri="{BB962C8B-B14F-4D97-AF65-F5344CB8AC3E}">
        <p14:creationId xmlns:p14="http://schemas.microsoft.com/office/powerpoint/2010/main" val="30888477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Content Placeholder 2"/>
          <p:cNvSpPr txBox="1">
            <a:spLocks/>
          </p:cNvSpPr>
          <p:nvPr/>
        </p:nvSpPr>
        <p:spPr>
          <a:xfrm>
            <a:off x="381000" y="990600"/>
            <a:ext cx="8229600" cy="2895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2000"/>
              </a:spcAft>
              <a:buFont typeface="Arial" pitchFamily="34" charset="0"/>
              <a:buNone/>
            </a:pPr>
            <a:r>
              <a:rPr lang="nl-NL" sz="2800" dirty="0" smtClean="0">
                <a:latin typeface="YaleDesign-Roman"/>
                <a:cs typeface="YaleDesign-Roman"/>
              </a:rPr>
              <a:t>Tomlinson T. 2010. </a:t>
            </a:r>
            <a:r>
              <a:rPr lang="nl-NL" sz="2800" dirty="0" err="1" smtClean="0">
                <a:latin typeface="YaleDesign-Roman"/>
                <a:cs typeface="YaleDesign-Roman"/>
              </a:rPr>
              <a:t>Enabling</a:t>
            </a:r>
            <a:r>
              <a:rPr lang="nl-NL" sz="2800" dirty="0" smtClean="0">
                <a:latin typeface="YaleDesign-Roman"/>
                <a:cs typeface="YaleDesign-Roman"/>
              </a:rPr>
              <a:t> </a:t>
            </a:r>
            <a:r>
              <a:rPr lang="nl-NL" sz="2800" dirty="0" err="1" smtClean="0">
                <a:latin typeface="YaleDesign-Roman"/>
                <a:cs typeface="YaleDesign-Roman"/>
              </a:rPr>
              <a:t>interactive</a:t>
            </a:r>
            <a:r>
              <a:rPr lang="nl-NL" sz="2800" dirty="0" smtClean="0">
                <a:latin typeface="YaleDesign-Roman"/>
                <a:cs typeface="YaleDesign-Roman"/>
              </a:rPr>
              <a:t> </a:t>
            </a:r>
            <a:r>
              <a:rPr lang="nl-NL" sz="2800" dirty="0" err="1" smtClean="0">
                <a:latin typeface="YaleDesign-Roman"/>
                <a:cs typeface="YaleDesign-Roman"/>
              </a:rPr>
              <a:t>capabilities</a:t>
            </a:r>
            <a:r>
              <a:rPr lang="nl-NL" sz="2800" dirty="0" smtClean="0">
                <a:latin typeface="YaleDesign-Roman"/>
                <a:cs typeface="YaleDesign-Roman"/>
              </a:rPr>
              <a:t>. In: </a:t>
            </a:r>
            <a:r>
              <a:rPr lang="nl-NL" sz="2800" i="1" dirty="0" err="1" smtClean="0">
                <a:latin typeface="YaleDesign-Roman"/>
                <a:cs typeface="YaleDesign-Roman"/>
              </a:rPr>
              <a:t>Beginning</a:t>
            </a:r>
            <a:r>
              <a:rPr lang="nl-NL" sz="2800" i="1" dirty="0" smtClean="0">
                <a:latin typeface="YaleDesign-Roman"/>
                <a:cs typeface="YaleDesign-Roman"/>
              </a:rPr>
              <a:t> </a:t>
            </a:r>
            <a:r>
              <a:rPr lang="nl-NL" sz="2800" i="1" dirty="0" err="1" smtClean="0">
                <a:latin typeface="YaleDesign-Roman"/>
                <a:cs typeface="YaleDesign-Roman"/>
              </a:rPr>
              <a:t>Drupal</a:t>
            </a:r>
            <a:r>
              <a:rPr lang="nl-NL" sz="2800" i="1" dirty="0" smtClean="0">
                <a:latin typeface="YaleDesign-Roman"/>
                <a:cs typeface="YaleDesign-Roman"/>
              </a:rPr>
              <a:t> 7. </a:t>
            </a:r>
            <a:r>
              <a:rPr lang="nl-NL" sz="2800" dirty="0" smtClean="0">
                <a:latin typeface="YaleDesign-Roman"/>
                <a:cs typeface="YaleDesign-Roman"/>
              </a:rPr>
              <a:t>1st ed. New York: Springer. p. 97-117. </a:t>
            </a:r>
            <a:r>
              <a:rPr lang="nl-NL" sz="2800" dirty="0" err="1" smtClean="0">
                <a:latin typeface="YaleDesign-Roman"/>
                <a:cs typeface="YaleDesign-Roman"/>
              </a:rPr>
              <a:t>Available</a:t>
            </a:r>
            <a:r>
              <a:rPr lang="nl-NL" sz="2800" dirty="0" smtClean="0">
                <a:latin typeface="YaleDesign-Roman"/>
                <a:cs typeface="YaleDesign-Roman"/>
              </a:rPr>
              <a:t> </a:t>
            </a:r>
            <a:r>
              <a:rPr lang="nl-NL" sz="2800" dirty="0" err="1" smtClean="0">
                <a:latin typeface="YaleDesign-Roman"/>
                <a:cs typeface="YaleDesign-Roman"/>
              </a:rPr>
              <a:t>from</a:t>
            </a:r>
            <a:r>
              <a:rPr lang="nl-NL" sz="2800" dirty="0" smtClean="0">
                <a:latin typeface="YaleDesign-Roman"/>
                <a:cs typeface="YaleDesign-Roman"/>
              </a:rPr>
              <a:t>:</a:t>
            </a:r>
            <a:r>
              <a:rPr lang="en-US" sz="2800" dirty="0" smtClean="0">
                <a:latin typeface="YaleDesign-Roman"/>
                <a:cs typeface="YaleDesign-Roman"/>
              </a:rPr>
              <a:t> </a:t>
            </a:r>
            <a:r>
              <a:rPr lang="nl-NL" sz="2800" dirty="0" smtClean="0">
                <a:latin typeface="YaleDesign-Roman"/>
                <a:cs typeface="YaleDesign-Roman"/>
              </a:rPr>
              <a:t>http://</a:t>
            </a:r>
            <a:r>
              <a:rPr lang="nl-NL" sz="2800" dirty="0" err="1" smtClean="0">
                <a:latin typeface="YaleDesign-Roman"/>
                <a:cs typeface="YaleDesign-Roman"/>
              </a:rPr>
              <a:t>link.springer.com</a:t>
            </a:r>
            <a:r>
              <a:rPr lang="nl-NL" sz="2800" dirty="0" smtClean="0">
                <a:latin typeface="YaleDesign-Roman"/>
                <a:cs typeface="YaleDesign-Roman"/>
              </a:rPr>
              <a:t>/</a:t>
            </a:r>
            <a:r>
              <a:rPr lang="nl-NL" sz="2800" dirty="0" err="1" smtClean="0">
                <a:latin typeface="YaleDesign-Roman"/>
                <a:cs typeface="YaleDesign-Roman"/>
              </a:rPr>
              <a:t>chapter</a:t>
            </a:r>
            <a:r>
              <a:rPr lang="nl-NL" sz="2800" dirty="0" smtClean="0">
                <a:latin typeface="YaleDesign-Roman"/>
                <a:cs typeface="YaleDesign-Roman"/>
              </a:rPr>
              <a:t>/10.1007/978-1-4302-2860-8_9.</a:t>
            </a:r>
            <a:endParaRPr lang="nl-NL" sz="2800" dirty="0">
              <a:latin typeface="YaleDesign-Roman"/>
              <a:cs typeface="YaleDesign-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A Basic Citation</a:t>
            </a:r>
            <a:endParaRPr lang="en-US" dirty="0">
              <a:latin typeface="YaleDesign-Roman"/>
              <a:cs typeface="YaleDesign-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90600"/>
            <a:ext cx="8229600" cy="2895600"/>
          </a:xfrm>
        </p:spPr>
        <p:txBody>
          <a:bodyPr>
            <a:normAutofit/>
          </a:bodyPr>
          <a:lstStyle/>
          <a:p>
            <a:pPr marL="0" indent="0">
              <a:lnSpc>
                <a:spcPct val="160000"/>
              </a:lnSpc>
              <a:spcBef>
                <a:spcPts val="0"/>
              </a:spcBef>
              <a:spcAft>
                <a:spcPts val="2000"/>
              </a:spcAft>
              <a:buNone/>
            </a:pPr>
            <a:r>
              <a:rPr lang="nl-NL" sz="2800" dirty="0">
                <a:solidFill>
                  <a:schemeClr val="accent6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Tomlinson T</a:t>
            </a:r>
            <a:r>
              <a:rPr lang="nl-NL" sz="2800" dirty="0">
                <a:latin typeface="YaleDesign-Roman"/>
                <a:cs typeface="YaleDesign-Roman"/>
              </a:rPr>
              <a:t>. </a:t>
            </a:r>
            <a:r>
              <a:rPr lang="nl-NL" sz="2800" dirty="0">
                <a:solidFill>
                  <a:srgbClr val="D7E4BD"/>
                </a:solidFill>
                <a:latin typeface="YaleDesign-Roman"/>
                <a:cs typeface="YaleDesign-Roman"/>
              </a:rPr>
              <a:t>2010</a:t>
            </a:r>
            <a:r>
              <a:rPr lang="nl-NL" sz="2800" dirty="0">
                <a:latin typeface="YaleDesign-Roman"/>
                <a:cs typeface="YaleDesign-Roman"/>
              </a:rPr>
              <a:t>. </a:t>
            </a:r>
            <a:r>
              <a:rPr lang="nl-NL" sz="2800" dirty="0" err="1">
                <a:solidFill>
                  <a:srgbClr val="B3A2C7"/>
                </a:solidFill>
                <a:latin typeface="YaleDesign-Roman"/>
                <a:cs typeface="YaleDesign-Roman"/>
              </a:rPr>
              <a:t>Enabling</a:t>
            </a:r>
            <a:r>
              <a:rPr lang="nl-NL" sz="2800" dirty="0">
                <a:solidFill>
                  <a:srgbClr val="B3A2C7"/>
                </a:solidFill>
                <a:latin typeface="YaleDesign-Roman"/>
                <a:cs typeface="YaleDesign-Roman"/>
              </a:rPr>
              <a:t> </a:t>
            </a:r>
            <a:r>
              <a:rPr lang="nl-NL" sz="2800" dirty="0" err="1">
                <a:solidFill>
                  <a:srgbClr val="B3A2C7"/>
                </a:solidFill>
                <a:latin typeface="YaleDesign-Roman"/>
                <a:cs typeface="YaleDesign-Roman"/>
              </a:rPr>
              <a:t>interactive</a:t>
            </a:r>
            <a:r>
              <a:rPr lang="nl-NL" sz="2800" dirty="0">
                <a:solidFill>
                  <a:srgbClr val="B3A2C7"/>
                </a:solidFill>
                <a:latin typeface="YaleDesign-Roman"/>
                <a:cs typeface="YaleDesign-Roman"/>
              </a:rPr>
              <a:t> </a:t>
            </a:r>
            <a:r>
              <a:rPr lang="nl-NL" sz="2800" dirty="0" err="1">
                <a:solidFill>
                  <a:srgbClr val="B3A2C7"/>
                </a:solidFill>
                <a:latin typeface="YaleDesign-Roman"/>
                <a:cs typeface="YaleDesign-Roman"/>
              </a:rPr>
              <a:t>capabilities</a:t>
            </a:r>
            <a:r>
              <a:rPr lang="nl-NL" sz="2800" dirty="0">
                <a:latin typeface="YaleDesign-Roman"/>
                <a:cs typeface="YaleDesign-Roman"/>
              </a:rPr>
              <a:t>. In: </a:t>
            </a:r>
            <a:r>
              <a:rPr lang="nl-NL" sz="2800" i="1" dirty="0" err="1">
                <a:solidFill>
                  <a:srgbClr val="FFFF00"/>
                </a:solidFill>
                <a:latin typeface="YaleDesign-Roman"/>
                <a:cs typeface="YaleDesign-Roman"/>
              </a:rPr>
              <a:t>Beginning</a:t>
            </a:r>
            <a:r>
              <a:rPr lang="nl-NL" sz="2800" i="1" dirty="0">
                <a:solidFill>
                  <a:srgbClr val="FFFF00"/>
                </a:solidFill>
                <a:latin typeface="YaleDesign-Roman"/>
                <a:cs typeface="YaleDesign-Roman"/>
              </a:rPr>
              <a:t> </a:t>
            </a:r>
            <a:r>
              <a:rPr lang="nl-NL" sz="2800" i="1" dirty="0" err="1">
                <a:solidFill>
                  <a:srgbClr val="FFFF00"/>
                </a:solidFill>
                <a:latin typeface="YaleDesign-Roman"/>
                <a:cs typeface="YaleDesign-Roman"/>
              </a:rPr>
              <a:t>Drupal</a:t>
            </a:r>
            <a:r>
              <a:rPr lang="nl-NL" sz="2800" i="1" dirty="0">
                <a:solidFill>
                  <a:srgbClr val="FFFF00"/>
                </a:solidFill>
                <a:latin typeface="YaleDesign-Roman"/>
                <a:cs typeface="YaleDesign-Roman"/>
              </a:rPr>
              <a:t> 7</a:t>
            </a:r>
            <a:r>
              <a:rPr lang="nl-NL" sz="2800" i="1" dirty="0">
                <a:latin typeface="YaleDesign-Roman"/>
                <a:cs typeface="YaleDesign-Roman"/>
              </a:rPr>
              <a:t>. </a:t>
            </a:r>
            <a:r>
              <a:rPr lang="nl-NL" sz="2800" dirty="0">
                <a:solidFill>
                  <a:srgbClr val="FF6FCF"/>
                </a:solidFill>
                <a:latin typeface="YaleDesign-Roman"/>
                <a:cs typeface="YaleDesign-Roman"/>
              </a:rPr>
              <a:t>1st ed</a:t>
            </a:r>
            <a:r>
              <a:rPr lang="nl-NL" sz="2800" dirty="0">
                <a:latin typeface="YaleDesign-Roman"/>
                <a:cs typeface="YaleDesign-Roman"/>
              </a:rPr>
              <a:t>. </a:t>
            </a:r>
            <a:r>
              <a:rPr lang="nl-NL" sz="2800" dirty="0">
                <a:solidFill>
                  <a:srgbClr val="1CDEDB"/>
                </a:solidFill>
                <a:latin typeface="YaleDesign-Roman"/>
                <a:cs typeface="YaleDesign-Roman"/>
              </a:rPr>
              <a:t>New York</a:t>
            </a:r>
            <a:r>
              <a:rPr lang="nl-NL" sz="2800" dirty="0">
                <a:latin typeface="YaleDesign-Roman"/>
                <a:cs typeface="YaleDesign-Roman"/>
              </a:rPr>
              <a:t>:</a:t>
            </a:r>
            <a:r>
              <a:rPr lang="nl-NL" sz="2800" dirty="0">
                <a:solidFill>
                  <a:srgbClr val="C4BD97"/>
                </a:solidFill>
                <a:latin typeface="YaleDesign-Roman"/>
                <a:cs typeface="YaleDesign-Roman"/>
              </a:rPr>
              <a:t> Springer</a:t>
            </a:r>
            <a:r>
              <a:rPr lang="nl-NL" sz="2800" dirty="0">
                <a:latin typeface="YaleDesign-Roman"/>
                <a:cs typeface="YaleDesign-Roman"/>
              </a:rPr>
              <a:t>. p. </a:t>
            </a:r>
            <a:r>
              <a:rPr lang="nl-NL" sz="2800" dirty="0">
                <a:solidFill>
                  <a:srgbClr val="66FF66"/>
                </a:solidFill>
                <a:latin typeface="YaleDesign-Roman"/>
                <a:cs typeface="YaleDesign-Roman"/>
              </a:rPr>
              <a:t>97-117</a:t>
            </a:r>
            <a:r>
              <a:rPr lang="nl-NL" sz="2800" dirty="0">
                <a:latin typeface="YaleDesign-Roman"/>
                <a:cs typeface="YaleDesign-Roman"/>
              </a:rPr>
              <a:t>. </a:t>
            </a:r>
            <a:r>
              <a:rPr lang="nl-NL" sz="2800" dirty="0" err="1">
                <a:latin typeface="YaleDesign-Roman"/>
                <a:cs typeface="YaleDesign-Roman"/>
              </a:rPr>
              <a:t>Available</a:t>
            </a:r>
            <a:r>
              <a:rPr lang="nl-NL" sz="2800" dirty="0">
                <a:latin typeface="YaleDesign-Roman"/>
                <a:cs typeface="YaleDesign-Roman"/>
              </a:rPr>
              <a:t> </a:t>
            </a:r>
            <a:r>
              <a:rPr lang="nl-NL" sz="2800" dirty="0" err="1">
                <a:latin typeface="YaleDesign-Roman"/>
                <a:cs typeface="YaleDesign-Roman"/>
              </a:rPr>
              <a:t>from</a:t>
            </a:r>
            <a:r>
              <a:rPr lang="nl-NL" sz="2800" dirty="0">
                <a:latin typeface="YaleDesign-Roman"/>
                <a:cs typeface="YaleDesign-Roman"/>
              </a:rPr>
              <a:t>:</a:t>
            </a:r>
            <a:r>
              <a:rPr lang="en-US" sz="2800" dirty="0">
                <a:latin typeface="YaleDesign-Roman"/>
                <a:cs typeface="YaleDesign-Roman"/>
              </a:rPr>
              <a:t> </a:t>
            </a:r>
            <a:r>
              <a:rPr lang="nl-NL" sz="2800" dirty="0">
                <a:solidFill>
                  <a:srgbClr val="D99694"/>
                </a:solidFill>
                <a:latin typeface="YaleDesign-Roman"/>
                <a:cs typeface="YaleDesign-Roman"/>
              </a:rPr>
              <a:t>http://</a:t>
            </a:r>
            <a:r>
              <a:rPr lang="nl-NL" sz="2800" dirty="0" err="1">
                <a:solidFill>
                  <a:srgbClr val="D99694"/>
                </a:solidFill>
                <a:latin typeface="YaleDesign-Roman"/>
                <a:cs typeface="YaleDesign-Roman"/>
              </a:rPr>
              <a:t>link.springer.com</a:t>
            </a:r>
            <a:r>
              <a:rPr lang="nl-NL" sz="2800" dirty="0">
                <a:solidFill>
                  <a:srgbClr val="D99694"/>
                </a:solidFill>
                <a:latin typeface="YaleDesign-Roman"/>
                <a:cs typeface="YaleDesign-Roman"/>
              </a:rPr>
              <a:t>/</a:t>
            </a:r>
            <a:r>
              <a:rPr lang="nl-NL" sz="2800" dirty="0" err="1">
                <a:solidFill>
                  <a:srgbClr val="D99694"/>
                </a:solidFill>
                <a:latin typeface="YaleDesign-Roman"/>
                <a:cs typeface="YaleDesign-Roman"/>
              </a:rPr>
              <a:t>chapter</a:t>
            </a:r>
            <a:r>
              <a:rPr lang="nl-NL" sz="2800" dirty="0">
                <a:solidFill>
                  <a:srgbClr val="D99694"/>
                </a:solidFill>
                <a:latin typeface="YaleDesign-Roman"/>
                <a:cs typeface="YaleDesign-Roman"/>
              </a:rPr>
              <a:t>/10.1007/978-1-4302-2860-8_9</a:t>
            </a:r>
            <a:r>
              <a:rPr lang="nl-NL" sz="2800" dirty="0" smtClean="0">
                <a:latin typeface="YaleDesign-Roman"/>
                <a:cs typeface="YaleDesign-Roman"/>
              </a:rPr>
              <a:t>.</a:t>
            </a:r>
            <a:endParaRPr lang="nl-NL" sz="2800" dirty="0">
              <a:solidFill>
                <a:srgbClr val="D99694"/>
              </a:solidFill>
              <a:latin typeface="YaleDesign-Roman"/>
              <a:cs typeface="YaleDesign-Roman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81000" y="4124980"/>
            <a:ext cx="8374154" cy="2047220"/>
            <a:chOff x="457200" y="4124980"/>
            <a:chExt cx="8374154" cy="2047220"/>
          </a:xfrm>
        </p:grpSpPr>
        <p:sp>
          <p:nvSpPr>
            <p:cNvPr id="4" name="Rectangle 3"/>
            <p:cNvSpPr/>
            <p:nvPr/>
          </p:nvSpPr>
          <p:spPr>
            <a:xfrm>
              <a:off x="457200" y="4124980"/>
              <a:ext cx="1382009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  <a:latin typeface="Consolas"/>
                  <a:cs typeface="Consolas"/>
                </a:rPr>
                <a:t>Author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1905000" y="4124980"/>
              <a:ext cx="334338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err="1" smtClean="0">
                  <a:solidFill>
                    <a:srgbClr val="D7E4BD"/>
                  </a:solidFill>
                  <a:latin typeface="Consolas"/>
                  <a:cs typeface="Consolas"/>
                </a:rPr>
                <a:t>Publication_year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6" name="Rectangle 5"/>
            <p:cNvSpPr/>
            <p:nvPr/>
          </p:nvSpPr>
          <p:spPr>
            <a:xfrm>
              <a:off x="5257800" y="4124980"/>
              <a:ext cx="275112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err="1" smtClean="0">
                  <a:solidFill>
                    <a:srgbClr val="B3A2C7"/>
                  </a:solidFill>
                  <a:latin typeface="Consolas"/>
                  <a:cs typeface="Consolas"/>
                </a:rPr>
                <a:t>Chapter_title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457200" y="4886980"/>
              <a:ext cx="2189672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err="1" smtClean="0">
                  <a:solidFill>
                    <a:srgbClr val="FFFF00"/>
                  </a:solidFill>
                  <a:latin typeface="Consolas"/>
                  <a:cs typeface="Consolas"/>
                </a:rPr>
                <a:t>Book_title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2743200" y="4886980"/>
              <a:ext cx="156660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solidFill>
                    <a:srgbClr val="FF6FCF"/>
                  </a:solidFill>
                  <a:latin typeface="Consolas"/>
                  <a:cs typeface="Consolas"/>
                </a:rPr>
                <a:t>Edition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4419600" y="4886980"/>
              <a:ext cx="176402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err="1" smtClean="0">
                  <a:solidFill>
                    <a:srgbClr val="1CDEDB"/>
                  </a:solidFill>
                  <a:latin typeface="Consolas"/>
                  <a:cs typeface="Consolas"/>
                </a:rPr>
                <a:t>Location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6268156" y="4886980"/>
              <a:ext cx="196144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solidFill>
                    <a:srgbClr val="C4BD97"/>
                  </a:solidFill>
                  <a:latin typeface="Consolas"/>
                  <a:cs typeface="Consolas"/>
                </a:rPr>
                <a:t>Publisher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57200" y="5648980"/>
              <a:ext cx="117176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solidFill>
                    <a:srgbClr val="66FF66"/>
                  </a:solidFill>
                  <a:latin typeface="Consolas"/>
                  <a:cs typeface="Consolas"/>
                </a:rPr>
                <a:t>Pages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800600" y="5648980"/>
              <a:ext cx="111826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2800" dirty="0" smtClean="0">
                  <a:solidFill>
                    <a:srgbClr val="D99694"/>
                  </a:solidFill>
                  <a:latin typeface="Consolas"/>
                  <a:cs typeface="Consolas"/>
                </a:rPr>
                <a:t>URL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600200" y="4124980"/>
              <a:ext cx="382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029200" y="4124980"/>
              <a:ext cx="382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772400" y="4124980"/>
              <a:ext cx="105895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r>
                <a:rPr lang="nl-NL" sz="1200" dirty="0" smtClean="0">
                  <a:latin typeface="Consolas"/>
                  <a:cs typeface="Consolas"/>
                </a:rPr>
                <a:t> </a:t>
              </a:r>
              <a:r>
                <a:rPr lang="nl-NL" sz="2800" dirty="0" smtClean="0">
                  <a:latin typeface="Consolas"/>
                  <a:cs typeface="Consolas"/>
                </a:rPr>
                <a:t>In: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2438400" y="4886980"/>
              <a:ext cx="382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114800" y="4886980"/>
              <a:ext cx="382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5943600" y="4886980"/>
              <a:ext cx="382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>
                  <a:latin typeface="Consolas"/>
                  <a:cs typeface="Consolas"/>
                </a:rPr>
                <a:t>: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7943770" y="4886980"/>
              <a:ext cx="81923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r>
                <a:rPr lang="nl-NL" sz="600" dirty="0" smtClean="0">
                  <a:latin typeface="Consolas"/>
                  <a:cs typeface="Consolas"/>
                </a:rPr>
                <a:t> </a:t>
              </a:r>
              <a:r>
                <a:rPr lang="nl-NL" sz="2800" dirty="0" smtClean="0">
                  <a:latin typeface="Consolas"/>
                  <a:cs typeface="Consolas"/>
                </a:rPr>
                <a:t>p.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447800" y="5648980"/>
              <a:ext cx="373380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r>
                <a:rPr lang="nl-NL" sz="600" dirty="0" smtClean="0">
                  <a:latin typeface="Consolas"/>
                  <a:cs typeface="Consolas"/>
                </a:rPr>
                <a:t> </a:t>
              </a:r>
              <a:r>
                <a:rPr lang="nl-NL" sz="2800" dirty="0" err="1" smtClean="0">
                  <a:latin typeface="Consolas"/>
                  <a:cs typeface="Consolas"/>
                </a:rPr>
                <a:t>Available</a:t>
              </a:r>
              <a:r>
                <a:rPr lang="nl-NL" sz="2800" dirty="0" smtClean="0">
                  <a:latin typeface="Consolas"/>
                  <a:cs typeface="Consolas"/>
                </a:rPr>
                <a:t> </a:t>
              </a:r>
              <a:r>
                <a:rPr lang="nl-NL" sz="2800" dirty="0" err="1" smtClean="0">
                  <a:latin typeface="Consolas"/>
                  <a:cs typeface="Consolas"/>
                </a:rPr>
                <a:t>from</a:t>
              </a:r>
              <a:r>
                <a:rPr lang="nl-NL" sz="2800" dirty="0" smtClean="0">
                  <a:latin typeface="Consolas"/>
                  <a:cs typeface="Consolas"/>
                </a:rPr>
                <a:t>: </a:t>
              </a:r>
              <a:endParaRPr lang="en-US" sz="2800" dirty="0">
                <a:latin typeface="Consolas"/>
                <a:cs typeface="Consolas"/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>
              <a:off x="5410200" y="5648980"/>
              <a:ext cx="382086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dirty="0" smtClean="0">
                  <a:latin typeface="Consolas"/>
                  <a:cs typeface="Consolas"/>
                </a:rPr>
                <a:t>.</a:t>
              </a:r>
              <a:endParaRPr lang="en-US" sz="2800" dirty="0">
                <a:latin typeface="Consolas"/>
                <a:cs typeface="Consolas"/>
              </a:endParaRPr>
            </a:p>
          </p:txBody>
        </p:sp>
      </p:grpSp>
      <p:cxnSp>
        <p:nvCxnSpPr>
          <p:cNvPr id="26" name="Straight Connector 25"/>
          <p:cNvCxnSpPr/>
          <p:nvPr/>
        </p:nvCxnSpPr>
        <p:spPr>
          <a:xfrm>
            <a:off x="457200" y="4038600"/>
            <a:ext cx="8153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22359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Problem: </a:t>
            </a:r>
            <a:r>
              <a:rPr lang="en-US" dirty="0" smtClean="0">
                <a:latin typeface="YaleDesign-Roman"/>
                <a:cs typeface="YaleDesign-Roman"/>
              </a:rPr>
              <a:t>Publication Variety</a:t>
            </a:r>
            <a:endParaRPr lang="en-US" dirty="0">
              <a:solidFill>
                <a:schemeClr val="tx1">
                  <a:lumMod val="65000"/>
                </a:schemeClr>
              </a:solidFill>
              <a:latin typeface="YaleDesign-Roman"/>
              <a:cs typeface="YaleDesign-Roman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497882"/>
              </p:ext>
            </p:extLst>
          </p:nvPr>
        </p:nvGraphicFramePr>
        <p:xfrm>
          <a:off x="381000" y="1981200"/>
          <a:ext cx="8473109" cy="410765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524000"/>
                <a:gridCol w="3582707"/>
                <a:gridCol w="3366402"/>
              </a:tblGrid>
              <a:tr h="136921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92D050"/>
                          </a:solidFill>
                          <a:latin typeface="YaleDesign-Roman"/>
                          <a:cs typeface="YaleDesign-Roman"/>
                        </a:rPr>
                        <a:t>Common</a:t>
                      </a:r>
                      <a:endParaRPr lang="en-US" sz="2400" dirty="0">
                        <a:solidFill>
                          <a:srgbClr val="92D050"/>
                        </a:solidFill>
                        <a:latin typeface="YaleDesign-Roman"/>
                        <a:cs typeface="YaleDesign-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6921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rgbClr val="C1BD03"/>
                          </a:solidFill>
                          <a:latin typeface="YaleDesign-Roman"/>
                          <a:cs typeface="YaleDesign-Roman"/>
                        </a:rPr>
                        <a:t>Analogous</a:t>
                      </a:r>
                      <a:endParaRPr lang="en-US" sz="2400" dirty="0">
                        <a:solidFill>
                          <a:srgbClr val="C1BD03"/>
                        </a:solidFill>
                        <a:latin typeface="YaleDesign-Roman"/>
                        <a:cs typeface="YaleDesign-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369219"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solidFill>
                            <a:schemeClr val="accent2"/>
                          </a:solidFill>
                          <a:latin typeface="YaleDesign-Roman"/>
                          <a:cs typeface="YaleDesign-Roman"/>
                        </a:rPr>
                        <a:t>Distinct</a:t>
                      </a:r>
                      <a:endParaRPr lang="en-US" sz="2400" dirty="0">
                        <a:solidFill>
                          <a:schemeClr val="accent2"/>
                        </a:solidFill>
                        <a:latin typeface="YaleDesign-Roman"/>
                        <a:cs typeface="YaleDesign-Roman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2007159" y="1357557"/>
            <a:ext cx="315669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dirty="0">
                <a:solidFill>
                  <a:schemeClr val="tx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NODE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YaleDesign-Roman"/>
                <a:cs typeface="YaleDesign-Roman"/>
              </a:rPr>
              <a:t>Book 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  <a:latin typeface="YaleDesign-Roman"/>
                <a:cs typeface="YaleDesign-Roman"/>
              </a:rPr>
              <a:t>Chapter</a:t>
            </a:r>
          </a:p>
        </p:txBody>
      </p:sp>
      <p:sp>
        <p:nvSpPr>
          <p:cNvPr id="9" name="Rectangle 8"/>
          <p:cNvSpPr/>
          <p:nvPr/>
        </p:nvSpPr>
        <p:spPr>
          <a:xfrm>
            <a:off x="5598661" y="1357557"/>
            <a:ext cx="3244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Consolas" pitchFamily="49" charset="0"/>
                <a:cs typeface="Consolas" pitchFamily="49" charset="0"/>
              </a:rPr>
              <a:t>NODE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</a:rPr>
              <a:t>: </a:t>
            </a:r>
            <a:r>
              <a:rPr lang="en-US" sz="2800" dirty="0" smtClean="0">
                <a:solidFill>
                  <a:schemeClr val="tx1">
                    <a:lumMod val="75000"/>
                  </a:schemeClr>
                </a:solidFill>
                <a:latin typeface="YaleDesign-Roman"/>
                <a:cs typeface="YaleDesign-Roman"/>
              </a:rPr>
              <a:t>Journal Article</a:t>
            </a:r>
            <a:endParaRPr lang="en-US" sz="2800" dirty="0">
              <a:solidFill>
                <a:schemeClr val="tx1">
                  <a:lumMod val="75000"/>
                </a:schemeClr>
              </a:solidFill>
              <a:latin typeface="YaleDesign-Roman"/>
              <a:cs typeface="YaleDesign-Roman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931541" y="2209800"/>
            <a:ext cx="6373992" cy="914400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Author(s)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Year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Title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DOI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905000" y="3352800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982792" y="3581400"/>
            <a:ext cx="29818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Secondary Title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897754" y="3581400"/>
            <a:ext cx="29818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Book Title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946838" y="3582191"/>
            <a:ext cx="29818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Journal Title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1895061" y="4038600"/>
            <a:ext cx="2514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ISBN (13-digit)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414052" y="4048355"/>
            <a:ext cx="2514600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ISSN (8-digit)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3975833" y="4042883"/>
            <a:ext cx="298181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92D050"/>
                </a:solidFill>
                <a:latin typeface="Consolas" pitchFamily="49" charset="0"/>
                <a:cs typeface="Consolas" pitchFamily="49" charset="0"/>
              </a:rPr>
              <a:t>Object ID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790932" y="4863707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Volume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Issue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Short Title</a:t>
            </a:r>
          </a:p>
        </p:txBody>
      </p:sp>
      <p:cxnSp>
        <p:nvCxnSpPr>
          <p:cNvPr id="32" name="Straight Connector 31"/>
          <p:cNvCxnSpPr/>
          <p:nvPr/>
        </p:nvCxnSpPr>
        <p:spPr>
          <a:xfrm>
            <a:off x="1895061" y="4684643"/>
            <a:ext cx="7010400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466740" y="4852194"/>
            <a:ext cx="6959" cy="1334952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905000" y="4863707"/>
            <a:ext cx="2514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Edition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Editor(s)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Publisher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220676" y="2236113"/>
            <a:ext cx="1635052" cy="86177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000" dirty="0" smtClean="0">
                <a:solidFill>
                  <a:schemeClr val="tx1"/>
                </a:solidFill>
                <a:latin typeface="Consolas" pitchFamily="49" charset="0"/>
                <a:cs typeface="Consolas" pitchFamily="49" charset="0"/>
              </a:rPr>
              <a:t>URL</a:t>
            </a:r>
          </a:p>
          <a:p>
            <a:pPr>
              <a:spcAft>
                <a:spcPts val="1200"/>
              </a:spcAft>
            </a:pPr>
            <a:r>
              <a:rPr lang="en-US" sz="2000" dirty="0" smtClean="0">
                <a:latin typeface="Consolas" pitchFamily="49" charset="0"/>
                <a:cs typeface="Consolas" pitchFamily="49" charset="0"/>
              </a:rPr>
              <a:t>Attachment</a:t>
            </a:r>
            <a:endParaRPr lang="en-US" sz="2000" dirty="0" smtClean="0">
              <a:solidFill>
                <a:schemeClr val="tx1"/>
              </a:solidFill>
              <a:latin typeface="Consolas" pitchFamily="49" charset="0"/>
              <a:cs typeface="Consolas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42992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/>
      <p:bldP spid="27" grpId="0"/>
      <p:bldP spid="28" grpId="0"/>
      <p:bldP spid="31" grpId="0"/>
      <p:bldP spid="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Problem: </a:t>
            </a:r>
            <a:r>
              <a:rPr lang="en-US" dirty="0" smtClean="0">
                <a:latin typeface="YaleDesign-Roman"/>
                <a:cs typeface="YaleDesign-Roman"/>
              </a:rPr>
              <a:t>Citation Styles</a:t>
            </a:r>
            <a:endParaRPr lang="en-US" dirty="0">
              <a:latin typeface="YaleDesign-Roman"/>
              <a:cs typeface="YaleDesign-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525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nl-NL" sz="3000" smtClean="0">
                <a:latin typeface="YaleDesign-Roman"/>
                <a:cs typeface="YaleDesign-Roman"/>
              </a:rPr>
              <a:t>Council </a:t>
            </a:r>
            <a:r>
              <a:rPr lang="nl-NL" sz="3000">
                <a:latin typeface="YaleDesign-Roman"/>
                <a:cs typeface="YaleDesign-Roman"/>
              </a:rPr>
              <a:t>of Science Editors (name–year): Sciences</a:t>
            </a:r>
          </a:p>
          <a:p>
            <a:pPr marL="0" indent="0">
              <a:buNone/>
            </a:pPr>
            <a:r>
              <a:rPr lang="nl-NL" sz="2400">
                <a:solidFill>
                  <a:schemeClr val="accent6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Tomlinson T</a:t>
            </a:r>
            <a:r>
              <a:rPr lang="nl-NL" sz="2400">
                <a:latin typeface="YaleDesign-Roman"/>
                <a:cs typeface="YaleDesign-Roman"/>
              </a:rPr>
              <a:t>. </a:t>
            </a:r>
            <a:r>
              <a:rPr lang="nl-NL" sz="2400">
                <a:solidFill>
                  <a:srgbClr val="D7E4BD"/>
                </a:solidFill>
                <a:latin typeface="YaleDesign-Roman"/>
                <a:cs typeface="YaleDesign-Roman"/>
              </a:rPr>
              <a:t>2010</a:t>
            </a:r>
            <a:r>
              <a:rPr lang="nl-NL" sz="2400">
                <a:latin typeface="YaleDesign-Roman"/>
                <a:cs typeface="YaleDesign-Roman"/>
              </a:rPr>
              <a:t>. </a:t>
            </a:r>
            <a:r>
              <a:rPr lang="nl-NL" sz="2400">
                <a:solidFill>
                  <a:srgbClr val="B3A2C7"/>
                </a:solidFill>
                <a:latin typeface="YaleDesign-Roman"/>
                <a:cs typeface="YaleDesign-Roman"/>
              </a:rPr>
              <a:t>Enabling interactive capabilities</a:t>
            </a:r>
            <a:r>
              <a:rPr lang="nl-NL" sz="2400">
                <a:latin typeface="YaleDesign-Roman"/>
                <a:cs typeface="YaleDesign-Roman"/>
              </a:rPr>
              <a:t>. In: </a:t>
            </a:r>
            <a:r>
              <a:rPr lang="nl-NL" sz="2400" i="1">
                <a:solidFill>
                  <a:srgbClr val="FFFF00"/>
                </a:solidFill>
                <a:latin typeface="YaleDesign-Roman"/>
                <a:cs typeface="YaleDesign-Roman"/>
              </a:rPr>
              <a:t>Beginning Drupal 7</a:t>
            </a:r>
            <a:r>
              <a:rPr lang="nl-NL" sz="2400" i="1">
                <a:latin typeface="YaleDesign-Roman"/>
                <a:cs typeface="YaleDesign-Roman"/>
              </a:rPr>
              <a:t>. </a:t>
            </a:r>
            <a:r>
              <a:rPr lang="nl-NL" sz="2400">
                <a:latin typeface="YaleDesign-Roman"/>
                <a:cs typeface="YaleDesign-Roman"/>
              </a:rPr>
              <a:t>1st ed. </a:t>
            </a:r>
            <a:r>
              <a:rPr lang="nl-NL" sz="2400">
                <a:solidFill>
                  <a:srgbClr val="C4BD97"/>
                </a:solidFill>
                <a:latin typeface="YaleDesign-Roman"/>
                <a:cs typeface="YaleDesign-Roman"/>
              </a:rPr>
              <a:t>New York: Springer</a:t>
            </a:r>
            <a:r>
              <a:rPr lang="nl-NL" sz="2400">
                <a:latin typeface="YaleDesign-Roman"/>
                <a:cs typeface="YaleDesign-Roman"/>
              </a:rPr>
              <a:t>. p. 97-117. Available from:</a:t>
            </a:r>
            <a:r>
              <a:rPr lang="en-US" sz="2400">
                <a:latin typeface="YaleDesign-Roman"/>
                <a:cs typeface="YaleDesign-Roman"/>
              </a:rPr>
              <a:t> </a:t>
            </a:r>
            <a:r>
              <a:rPr lang="nl-NL" sz="2400">
                <a:solidFill>
                  <a:srgbClr val="D99694"/>
                </a:solidFill>
                <a:latin typeface="YaleDesign-Roman"/>
                <a:cs typeface="YaleDesign-Roman"/>
              </a:rPr>
              <a:t>http://link.springer.com/chapter/10.1007/978-1-4302-2860-8_9</a:t>
            </a:r>
            <a:r>
              <a:rPr lang="nl-NL" sz="2400">
                <a:latin typeface="YaleDesign-Roman"/>
                <a:cs typeface="YaleDesign-Roman"/>
              </a:rPr>
              <a:t>.</a:t>
            </a:r>
            <a:endParaRPr lang="nl-NL" sz="2400">
              <a:solidFill>
                <a:srgbClr val="D99694"/>
              </a:solidFill>
              <a:latin typeface="YaleDesign-Roman"/>
              <a:cs typeface="YaleDesign-Roman"/>
            </a:endParaRPr>
          </a:p>
          <a:p>
            <a:pPr marL="0" indent="0">
              <a:buNone/>
            </a:pPr>
            <a:endParaRPr lang="en-US" sz="3000" smtClean="0">
              <a:latin typeface="YaleDesign-Roman"/>
              <a:cs typeface="YaleDesign-Roman"/>
            </a:endParaRPr>
          </a:p>
          <a:p>
            <a:pPr marL="0" indent="0">
              <a:buNone/>
            </a:pPr>
            <a:r>
              <a:rPr lang="en-US" sz="3000" smtClean="0">
                <a:latin typeface="YaleDesign-Roman"/>
                <a:cs typeface="YaleDesign-Roman"/>
              </a:rPr>
              <a:t>Chicago</a:t>
            </a:r>
            <a:r>
              <a:rPr lang="en-US" sz="3000">
                <a:latin typeface="YaleDesign-Roman"/>
                <a:cs typeface="YaleDesign-Roman"/>
              </a:rPr>
              <a:t>: Social Sciences</a:t>
            </a:r>
          </a:p>
          <a:p>
            <a:pPr marL="0" indent="0">
              <a:buNone/>
            </a:pPr>
            <a:r>
              <a:rPr lang="en-US" sz="2400">
                <a:solidFill>
                  <a:schemeClr val="accent6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Todd Tomlinson</a:t>
            </a:r>
            <a:r>
              <a:rPr lang="en-US" sz="2400">
                <a:latin typeface="YaleDesign-Roman"/>
                <a:cs typeface="YaleDesign-Roman"/>
              </a:rPr>
              <a:t>. “</a:t>
            </a:r>
            <a:r>
              <a:rPr lang="en-US" sz="2400">
                <a:solidFill>
                  <a:srgbClr val="B3A2C7"/>
                </a:solidFill>
                <a:latin typeface="YaleDesign-Roman"/>
                <a:cs typeface="YaleDesign-Roman"/>
              </a:rPr>
              <a:t>Enabling Interactive Capabilities</a:t>
            </a:r>
            <a:r>
              <a:rPr lang="en-US" sz="2400">
                <a:latin typeface="YaleDesign-Roman"/>
                <a:cs typeface="YaleDesign-Roman"/>
              </a:rPr>
              <a:t>,” in </a:t>
            </a:r>
            <a:r>
              <a:rPr lang="en-US" sz="2400" i="1">
                <a:solidFill>
                  <a:srgbClr val="FFFF00"/>
                </a:solidFill>
                <a:latin typeface="YaleDesign-Roman"/>
                <a:cs typeface="YaleDesign-Roman"/>
              </a:rPr>
              <a:t>Beginning Drupal 7</a:t>
            </a:r>
            <a:r>
              <a:rPr lang="en-US" sz="2400">
                <a:solidFill>
                  <a:srgbClr val="FFFF00"/>
                </a:solidFill>
                <a:latin typeface="YaleDesign-Roman"/>
                <a:cs typeface="YaleDesign-Roman"/>
              </a:rPr>
              <a:t> </a:t>
            </a:r>
          </a:p>
          <a:p>
            <a:pPr marL="0" indent="0">
              <a:buNone/>
            </a:pPr>
            <a:r>
              <a:rPr lang="en-US" sz="2400">
                <a:latin typeface="YaleDesign-Roman"/>
                <a:cs typeface="YaleDesign-Roman"/>
              </a:rPr>
              <a:t>(</a:t>
            </a:r>
            <a:r>
              <a:rPr lang="en-US" sz="2400">
                <a:solidFill>
                  <a:schemeClr val="tx2">
                    <a:lumMod val="75000"/>
                  </a:schemeClr>
                </a:solidFill>
                <a:latin typeface="YaleDesign-Roman"/>
                <a:cs typeface="YaleDesign-Roman"/>
              </a:rPr>
              <a:t>New York: Springer</a:t>
            </a:r>
            <a:r>
              <a:rPr lang="en-US" sz="2400">
                <a:latin typeface="YaleDesign-Roman"/>
                <a:cs typeface="YaleDesign-Roman"/>
              </a:rPr>
              <a:t>, </a:t>
            </a:r>
            <a:r>
              <a:rPr lang="en-US" sz="2400">
                <a:solidFill>
                  <a:schemeClr val="accent3">
                    <a:lumMod val="40000"/>
                    <a:lumOff val="60000"/>
                  </a:schemeClr>
                </a:solidFill>
                <a:latin typeface="YaleDesign-Roman"/>
                <a:cs typeface="YaleDesign-Roman"/>
              </a:rPr>
              <a:t>2010</a:t>
            </a:r>
            <a:r>
              <a:rPr lang="en-US" sz="2400">
                <a:latin typeface="YaleDesign-Roman"/>
                <a:cs typeface="YaleDesign-Roman"/>
              </a:rPr>
              <a:t>), 97-117, accessed March 11, 2014, </a:t>
            </a:r>
            <a:r>
              <a:rPr lang="nl-NL" sz="2400">
                <a:solidFill>
                  <a:srgbClr val="D99694"/>
                </a:solidFill>
                <a:latin typeface="YaleDesign-Roman"/>
                <a:cs typeface="YaleDesign-Roman"/>
              </a:rPr>
              <a:t>http://link.springer.com/chapter/10.1007/978-1-4302-2860-8_9</a:t>
            </a:r>
            <a:r>
              <a:rPr lang="nl-NL" sz="2400">
                <a:latin typeface="YaleDesign-Roman"/>
                <a:cs typeface="YaleDesign-Roman"/>
              </a:rPr>
              <a:t>.</a:t>
            </a:r>
          </a:p>
          <a:p>
            <a:pPr marL="0" indent="0">
              <a:buNone/>
            </a:pPr>
            <a:endParaRPr lang="en-US" sz="2400" smtClean="0">
              <a:latin typeface="YaleDesign-Roman"/>
              <a:cs typeface="YaleDesign-Roman"/>
            </a:endParaRPr>
          </a:p>
          <a:p>
            <a:pPr marL="0" indent="0">
              <a:buNone/>
            </a:pPr>
            <a:r>
              <a:rPr lang="en-US" sz="3000" smtClean="0">
                <a:latin typeface="YaleDesign-Roman"/>
                <a:cs typeface="YaleDesign-Roman"/>
              </a:rPr>
              <a:t>Modern </a:t>
            </a:r>
            <a:r>
              <a:rPr lang="en-US" sz="3000" dirty="0" smtClean="0">
                <a:latin typeface="YaleDesign-Roman"/>
                <a:cs typeface="YaleDesign-Roman"/>
              </a:rPr>
              <a:t>Language Association: Humanities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Tomlinson, Todd</a:t>
            </a:r>
            <a:r>
              <a:rPr lang="en-US" sz="2400" dirty="0">
                <a:latin typeface="YaleDesign-Roman"/>
                <a:cs typeface="YaleDesign-Roman"/>
              </a:rPr>
              <a:t>. </a:t>
            </a:r>
            <a:r>
              <a:rPr lang="en-US" sz="2400" dirty="0" smtClean="0">
                <a:latin typeface="YaleDesign-Roman"/>
                <a:cs typeface="YaleDesign-Roman"/>
              </a:rPr>
              <a:t>“</a:t>
            </a:r>
            <a:r>
              <a:rPr lang="en-US" sz="24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Enabling Interactive Capabilities</a:t>
            </a:r>
            <a:r>
              <a:rPr lang="en-US" sz="2400" dirty="0" smtClean="0">
                <a:latin typeface="YaleDesign-Roman"/>
                <a:cs typeface="YaleDesign-Roman"/>
              </a:rPr>
              <a:t>.” </a:t>
            </a:r>
            <a:r>
              <a:rPr lang="en-US" sz="2400" i="1" dirty="0" smtClean="0">
                <a:solidFill>
                  <a:srgbClr val="FFFF00"/>
                </a:solidFill>
                <a:latin typeface="YaleDesign-Roman"/>
                <a:cs typeface="YaleDesign-Roman"/>
              </a:rPr>
              <a:t>Beginning </a:t>
            </a:r>
            <a:r>
              <a:rPr lang="en-US" sz="2400" i="1" dirty="0">
                <a:solidFill>
                  <a:srgbClr val="FFFF00"/>
                </a:solidFill>
                <a:latin typeface="YaleDesign-Roman"/>
                <a:cs typeface="YaleDesign-Roman"/>
              </a:rPr>
              <a:t>Drupal 7</a:t>
            </a:r>
            <a:r>
              <a:rPr lang="en-US" sz="2400" dirty="0" smtClean="0">
                <a:latin typeface="YaleDesign-Roman"/>
                <a:cs typeface="YaleDesign-Roman"/>
              </a:rPr>
              <a:t>. </a:t>
            </a:r>
            <a:r>
              <a:rPr lang="en-US" sz="2400" dirty="0">
                <a:latin typeface="YaleDesign-Roman"/>
                <a:cs typeface="YaleDesign-Roman"/>
              </a:rPr>
              <a:t>1st ed. </a:t>
            </a:r>
            <a:r>
              <a:rPr lang="en-US" sz="2400" dirty="0">
                <a:solidFill>
                  <a:srgbClr val="C4BD97"/>
                </a:solidFill>
                <a:latin typeface="YaleDesign-Roman"/>
                <a:cs typeface="YaleDesign-Roman"/>
              </a:rPr>
              <a:t>New York: Springer</a:t>
            </a:r>
            <a:r>
              <a:rPr lang="en-US" sz="2400" dirty="0">
                <a:latin typeface="YaleDesign-Roman"/>
                <a:cs typeface="YaleDesign-Roman"/>
              </a:rPr>
              <a:t>, </a:t>
            </a:r>
            <a:r>
              <a:rPr lang="en-US" sz="2400" dirty="0" smtClean="0">
                <a:solidFill>
                  <a:srgbClr val="D7E4BD"/>
                </a:solidFill>
                <a:latin typeface="YaleDesign-Roman"/>
                <a:cs typeface="YaleDesign-Roman"/>
              </a:rPr>
              <a:t>2010</a:t>
            </a:r>
            <a:r>
              <a:rPr lang="en-US" sz="2400" dirty="0">
                <a:latin typeface="YaleDesign-Roman"/>
                <a:cs typeface="YaleDesign-Roman"/>
              </a:rPr>
              <a:t>. </a:t>
            </a:r>
            <a:r>
              <a:rPr lang="en-US" sz="2400" dirty="0" smtClean="0">
                <a:latin typeface="YaleDesign-Roman"/>
                <a:cs typeface="YaleDesign-Roman"/>
              </a:rPr>
              <a:t>97-117. Web</a:t>
            </a:r>
            <a:r>
              <a:rPr lang="en-US" sz="2400" dirty="0">
                <a:latin typeface="YaleDesign-Roman"/>
                <a:cs typeface="YaleDesign-Roman"/>
              </a:rPr>
              <a:t>. 11 Mar. 14</a:t>
            </a:r>
            <a:r>
              <a:rPr lang="en-US" sz="2400" dirty="0" smtClean="0">
                <a:latin typeface="YaleDesign-Roman"/>
                <a:cs typeface="YaleDesign-Roman"/>
              </a:rPr>
              <a:t>.&lt;</a:t>
            </a:r>
            <a:r>
              <a:rPr lang="nl-NL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http://</a:t>
            </a:r>
            <a:r>
              <a:rPr lang="nl-NL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link.springer.com</a:t>
            </a:r>
            <a:r>
              <a:rPr lang="nl-NL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/</a:t>
            </a:r>
            <a:r>
              <a:rPr lang="nl-NL" sz="2400" dirty="0" err="1">
                <a:solidFill>
                  <a:schemeClr val="accent2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chapter</a:t>
            </a:r>
            <a:r>
              <a:rPr lang="nl-NL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/10.1007</a:t>
            </a:r>
            <a:r>
              <a:rPr lang="nl-NL" sz="2400" dirty="0">
                <a:solidFill>
                  <a:schemeClr val="accent2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/978-1-4302-2860-</a:t>
            </a:r>
            <a:r>
              <a:rPr lang="nl-NL" sz="24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YaleDesign-Roman"/>
                <a:cs typeface="YaleDesign-Roman"/>
              </a:rPr>
              <a:t>8_9</a:t>
            </a:r>
            <a:r>
              <a:rPr lang="en-US" sz="2400" dirty="0" smtClean="0">
                <a:latin typeface="YaleDesign-Roman"/>
                <a:cs typeface="YaleDesign-Roman"/>
              </a:rPr>
              <a:t>&gt;. </a:t>
            </a:r>
          </a:p>
          <a:p>
            <a:pPr marL="0" indent="0">
              <a:buNone/>
            </a:pPr>
            <a:endParaRPr lang="en-US" sz="1600" dirty="0">
              <a:latin typeface="YaleDesign-Roman"/>
              <a:cs typeface="YaleDesign-Roman"/>
            </a:endParaRPr>
          </a:p>
          <a:p>
            <a:pPr marL="0" indent="0">
              <a:buNone/>
            </a:pPr>
            <a:endParaRPr lang="nl-NL" sz="1600" dirty="0">
              <a:latin typeface="YaleDesign-Roman"/>
              <a:cs typeface="YaleDesign-Roman"/>
            </a:endParaRPr>
          </a:p>
          <a:p>
            <a:pPr marL="0" indent="0">
              <a:buNone/>
            </a:pPr>
            <a:endParaRPr lang="en-US" sz="1600" dirty="0">
              <a:latin typeface="YaleDesign-Roman"/>
              <a:cs typeface="YaleDesign-Roman"/>
            </a:endParaRPr>
          </a:p>
        </p:txBody>
      </p:sp>
    </p:spTree>
    <p:extLst>
      <p:ext uri="{BB962C8B-B14F-4D97-AF65-F5344CB8AC3E}">
        <p14:creationId xmlns:p14="http://schemas.microsoft.com/office/powerpoint/2010/main" val="3706147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Biblio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: </a:t>
            </a:r>
            <a:r>
              <a:rPr lang="en-US" dirty="0" smtClean="0">
                <a:latin typeface="YaleDesign-Roman"/>
                <a:cs typeface="YaleDesign-Roman"/>
              </a:rPr>
              <a:t>Flexible for Developers</a:t>
            </a:r>
            <a:endParaRPr lang="en-US" dirty="0">
              <a:latin typeface="YaleDesign-Roman"/>
              <a:cs typeface="YaleDesign-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 smtClean="0">
                <a:latin typeface="YaleDesign-Roman"/>
                <a:cs typeface="YaleDesign-Roman"/>
              </a:rPr>
              <a:t>Maintained by Harvard </a:t>
            </a:r>
            <a:r>
              <a:rPr lang="en-US" sz="3600" dirty="0" err="1" smtClean="0">
                <a:latin typeface="YaleDesign-Roman"/>
                <a:cs typeface="YaleDesign-Roman"/>
              </a:rPr>
              <a:t>OpenScholar</a:t>
            </a:r>
            <a:endParaRPr lang="en-US" sz="3600" dirty="0" smtClean="0">
              <a:latin typeface="YaleDesign-Roman"/>
              <a:cs typeface="YaleDesign-Roman"/>
            </a:endParaRPr>
          </a:p>
          <a:p>
            <a:r>
              <a:rPr lang="en-US" sz="3600" dirty="0" err="1" smtClean="0">
                <a:latin typeface="YaleDesign-Roman"/>
                <a:cs typeface="YaleDesign-Roman"/>
              </a:rPr>
              <a:t>CiteProc</a:t>
            </a:r>
            <a:r>
              <a:rPr lang="en-US" sz="3600" dirty="0" smtClean="0">
                <a:latin typeface="YaleDesign-Roman"/>
                <a:cs typeface="YaleDesign-Roman"/>
              </a:rPr>
              <a:t> compatible</a:t>
            </a:r>
          </a:p>
          <a:p>
            <a:r>
              <a:rPr lang="en-US" sz="3600" dirty="0" smtClean="0">
                <a:latin typeface="YaleDesign-Roman"/>
                <a:cs typeface="YaleDesign-Roman"/>
              </a:rPr>
              <a:t>Easily integrated with Views</a:t>
            </a:r>
          </a:p>
          <a:p>
            <a:r>
              <a:rPr lang="en-US" sz="3600" dirty="0" smtClean="0">
                <a:latin typeface="YaleDesign-Roman"/>
                <a:cs typeface="YaleDesign-Roman"/>
              </a:rPr>
              <a:t>Robust entity references</a:t>
            </a:r>
          </a:p>
          <a:p>
            <a:r>
              <a:rPr lang="en-US" sz="3600" smtClean="0">
                <a:latin typeface="YaleDesign-Roman"/>
                <a:cs typeface="YaleDesign-Roman"/>
              </a:rPr>
              <a:t>API </a:t>
            </a:r>
            <a:r>
              <a:rPr lang="en-US" sz="3600" smtClean="0">
                <a:latin typeface="YaleDesign-Roman"/>
                <a:cs typeface="YaleDesign-Roman"/>
              </a:rPr>
              <a:t>access</a:t>
            </a:r>
            <a:endParaRPr lang="en-US" sz="3600" dirty="0" smtClean="0">
              <a:latin typeface="YaleDesign-Roman"/>
              <a:cs typeface="YaleDesign-Roman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013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Biblio</a:t>
            </a:r>
            <a:r>
              <a:rPr lang="en-US" dirty="0" smtClean="0">
                <a:solidFill>
                  <a:schemeClr val="tx1">
                    <a:lumMod val="65000"/>
                  </a:schemeClr>
                </a:solidFill>
                <a:latin typeface="YaleDesign-Roman"/>
                <a:cs typeface="YaleDesign-Roman"/>
              </a:rPr>
              <a:t>: </a:t>
            </a:r>
            <a:r>
              <a:rPr lang="en-US" dirty="0" smtClean="0">
                <a:latin typeface="YaleDesign-Roman"/>
                <a:cs typeface="YaleDesign-Roman"/>
              </a:rPr>
              <a:t>Easy on Admins</a:t>
            </a:r>
            <a:endParaRPr lang="en-US" dirty="0">
              <a:latin typeface="YaleDesign-Roman"/>
              <a:cs typeface="YaleDesign-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err="1" smtClean="0">
                <a:latin typeface="YaleDesign-Roman"/>
                <a:cs typeface="YaleDesign-Roman"/>
              </a:rPr>
              <a:t>Autopopulation</a:t>
            </a:r>
            <a:r>
              <a:rPr lang="en-US" sz="3600" dirty="0" smtClean="0">
                <a:latin typeface="YaleDesign-Roman"/>
                <a:cs typeface="YaleDesign-Roman"/>
              </a:rPr>
              <a:t> from unique IDs</a:t>
            </a:r>
          </a:p>
          <a:p>
            <a:r>
              <a:rPr lang="en-US" sz="3600" dirty="0" smtClean="0">
                <a:latin typeface="YaleDesign-Roman"/>
                <a:cs typeface="YaleDesign-Roman"/>
              </a:rPr>
              <a:t>Export capabilities</a:t>
            </a:r>
          </a:p>
          <a:p>
            <a:r>
              <a:rPr lang="en-US" sz="3600" dirty="0" smtClean="0">
                <a:latin typeface="YaleDesign-Roman"/>
                <a:cs typeface="YaleDesign-Roman"/>
              </a:rPr>
              <a:t>User pages linked to </a:t>
            </a:r>
            <a:r>
              <a:rPr lang="en-US" sz="3600" dirty="0" err="1" smtClean="0">
                <a:latin typeface="YaleDesign-Roman"/>
                <a:cs typeface="YaleDesign-Roman"/>
              </a:rPr>
              <a:t>Biblio</a:t>
            </a:r>
            <a:r>
              <a:rPr lang="en-US" sz="3600" dirty="0" smtClean="0">
                <a:latin typeface="YaleDesign-Roman"/>
                <a:cs typeface="YaleDesign-Roman"/>
              </a:rPr>
              <a:t> authors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2391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220200" cy="6858000"/>
            <a:chOff x="0" y="0"/>
            <a:chExt cx="9220200" cy="6858000"/>
          </a:xfrm>
        </p:grpSpPr>
        <p:pic>
          <p:nvPicPr>
            <p:cNvPr id="4098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9144000" cy="5348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4099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2500909"/>
              <a:ext cx="9220200" cy="43570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grpSp>
        <p:nvGrpSpPr>
          <p:cNvPr id="19" name="Group 18"/>
          <p:cNvGrpSpPr/>
          <p:nvPr/>
        </p:nvGrpSpPr>
        <p:grpSpPr>
          <a:xfrm>
            <a:off x="228600" y="3164280"/>
            <a:ext cx="5638800" cy="465519"/>
            <a:chOff x="228600" y="3164280"/>
            <a:chExt cx="5638800" cy="465519"/>
          </a:xfrm>
        </p:grpSpPr>
        <p:sp>
          <p:nvSpPr>
            <p:cNvPr id="6" name="TextBox 5"/>
            <p:cNvSpPr txBox="1"/>
            <p:nvPr/>
          </p:nvSpPr>
          <p:spPr>
            <a:xfrm>
              <a:off x="228600" y="3164280"/>
              <a:ext cx="1698358" cy="461665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YaleDesign-Roman"/>
                  <a:ea typeface="Verdana" pitchFamily="34" charset="0"/>
                  <a:cs typeface="YaleDesign-Roman"/>
                </a:rPr>
                <a:t>Title links to publication node</a:t>
              </a:r>
              <a:endParaRPr lang="en-US" sz="1200" dirty="0">
                <a:solidFill>
                  <a:schemeClr val="tx1">
                    <a:lumMod val="50000"/>
                  </a:schemeClr>
                </a:solidFill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640884" y="3629799"/>
              <a:ext cx="4226516" cy="0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3662444" y="4267197"/>
            <a:ext cx="4567155" cy="276999"/>
            <a:chOff x="3662444" y="4267197"/>
            <a:chExt cx="4567155" cy="276999"/>
          </a:xfrm>
        </p:grpSpPr>
        <p:sp>
          <p:nvSpPr>
            <p:cNvPr id="11" name="TextBox 10"/>
            <p:cNvSpPr txBox="1"/>
            <p:nvPr/>
          </p:nvSpPr>
          <p:spPr>
            <a:xfrm>
              <a:off x="6148952" y="4267197"/>
              <a:ext cx="2080647" cy="276999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YaleDesign-Roman"/>
                  <a:ea typeface="Verdana" pitchFamily="34" charset="0"/>
                  <a:cs typeface="YaleDesign-Roman"/>
                </a:rPr>
                <a:t>Abstract expands on click</a:t>
              </a:r>
              <a:endParaRPr lang="en-US" sz="1200" dirty="0">
                <a:solidFill>
                  <a:schemeClr val="tx1">
                    <a:lumMod val="50000"/>
                  </a:schemeClr>
                </a:solidFill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3662444" y="4544196"/>
              <a:ext cx="3995332" cy="0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9"/>
          <p:cNvGrpSpPr/>
          <p:nvPr/>
        </p:nvGrpSpPr>
        <p:grpSpPr>
          <a:xfrm>
            <a:off x="3426416" y="2674371"/>
            <a:ext cx="4803184" cy="276999"/>
            <a:chOff x="3426416" y="2674371"/>
            <a:chExt cx="4803184" cy="276999"/>
          </a:xfrm>
        </p:grpSpPr>
        <p:sp>
          <p:nvSpPr>
            <p:cNvPr id="13" name="TextBox 12"/>
            <p:cNvSpPr txBox="1"/>
            <p:nvPr/>
          </p:nvSpPr>
          <p:spPr>
            <a:xfrm>
              <a:off x="6172200" y="2674371"/>
              <a:ext cx="2057400" cy="276999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YaleDesign-Roman"/>
                  <a:ea typeface="Verdana" pitchFamily="34" charset="0"/>
                  <a:cs typeface="YaleDesign-Roman"/>
                </a:rPr>
                <a:t>Image fields can be appended</a:t>
              </a:r>
              <a:endParaRPr lang="en-US" sz="1200" dirty="0">
                <a:solidFill>
                  <a:schemeClr val="tx1">
                    <a:lumMod val="50000"/>
                  </a:schemeClr>
                </a:solidFill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>
              <a:off x="3426416" y="2951370"/>
              <a:ext cx="4226516" cy="0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3" name="Group 22"/>
          <p:cNvGrpSpPr/>
          <p:nvPr/>
        </p:nvGrpSpPr>
        <p:grpSpPr>
          <a:xfrm>
            <a:off x="228600" y="6498955"/>
            <a:ext cx="4666928" cy="276999"/>
            <a:chOff x="228600" y="6498955"/>
            <a:chExt cx="4666928" cy="276999"/>
          </a:xfrm>
        </p:grpSpPr>
        <p:sp>
          <p:nvSpPr>
            <p:cNvPr id="17" name="TextBox 16"/>
            <p:cNvSpPr txBox="1"/>
            <p:nvPr/>
          </p:nvSpPr>
          <p:spPr>
            <a:xfrm>
              <a:off x="228600" y="6498955"/>
              <a:ext cx="1698358" cy="276999"/>
            </a:xfrm>
            <a:prstGeom prst="rect">
              <a:avLst/>
            </a:prstGeom>
            <a:solidFill>
              <a:schemeClr val="tx1">
                <a:lumMod val="75000"/>
                <a:alpha val="34000"/>
              </a:schemeClr>
            </a:solidFill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chemeClr val="tx1">
                      <a:lumMod val="50000"/>
                    </a:schemeClr>
                  </a:solidFill>
                  <a:latin typeface="YaleDesign-Roman"/>
                  <a:ea typeface="Verdana" pitchFamily="34" charset="0"/>
                  <a:cs typeface="YaleDesign-Roman"/>
                </a:rPr>
                <a:t>Pagination</a:t>
              </a:r>
              <a:endParaRPr lang="en-US" sz="1200" dirty="0">
                <a:solidFill>
                  <a:schemeClr val="tx1">
                    <a:lumMod val="50000"/>
                  </a:schemeClr>
                </a:solidFill>
                <a:latin typeface="YaleDesign-Roman"/>
                <a:ea typeface="Verdana" pitchFamily="34" charset="0"/>
                <a:cs typeface="YaleDesign-Roman"/>
              </a:endParaRPr>
            </a:p>
          </p:txBody>
        </p:sp>
        <p:cxnSp>
          <p:nvCxnSpPr>
            <p:cNvPr id="18" name="Straight Connector 17"/>
            <p:cNvCxnSpPr/>
            <p:nvPr/>
          </p:nvCxnSpPr>
          <p:spPr>
            <a:xfrm flipV="1">
              <a:off x="1640884" y="6766981"/>
              <a:ext cx="3254644" cy="4487"/>
            </a:xfrm>
            <a:prstGeom prst="line">
              <a:avLst/>
            </a:prstGeom>
            <a:ln w="25400">
              <a:solidFill>
                <a:schemeClr val="tx1">
                  <a:lumMod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TextBox 20"/>
          <p:cNvSpPr txBox="1"/>
          <p:nvPr/>
        </p:nvSpPr>
        <p:spPr>
          <a:xfrm>
            <a:off x="214393" y="228600"/>
            <a:ext cx="1905000" cy="715645"/>
          </a:xfrm>
          <a:prstGeom prst="rect">
            <a:avLst/>
          </a:prstGeom>
          <a:solidFill>
            <a:schemeClr val="tx1">
              <a:lumMod val="75000"/>
              <a:alpha val="34000"/>
            </a:schemeClr>
          </a:solidFill>
          <a:ln w="25400">
            <a:solidFill>
              <a:schemeClr val="tx1">
                <a:lumMod val="50000"/>
              </a:schemeClr>
            </a:solidFill>
            <a:prstDash val="sysDot"/>
          </a:ln>
        </p:spPr>
        <p:txBody>
          <a:bodyPr wrap="square" lIns="45720" rIns="4572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sz="2400" dirty="0" smtClean="0">
                <a:latin typeface="YaleDesign-SmallCap"/>
                <a:ea typeface="Verdana" pitchFamily="34" charset="0"/>
                <a:cs typeface="YaleDesign-SmallCap"/>
              </a:rPr>
              <a:t>Department Page</a:t>
            </a:r>
            <a:endParaRPr lang="en-US" sz="2400" dirty="0">
              <a:latin typeface="YaleDesign-SmallCap"/>
              <a:ea typeface="Verdana" pitchFamily="34" charset="0"/>
              <a:cs typeface="YaleDesign-SmallCap"/>
            </a:endParaRPr>
          </a:p>
        </p:txBody>
      </p:sp>
    </p:spTree>
    <p:extLst>
      <p:ext uri="{BB962C8B-B14F-4D97-AF65-F5344CB8AC3E}">
        <p14:creationId xmlns:p14="http://schemas.microsoft.com/office/powerpoint/2010/main" val="3442860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28853</TotalTime>
  <Words>902</Words>
  <Application>Microsoft Macintosh PowerPoint</Application>
  <PresentationFormat>On-screen Show (4:3)</PresentationFormat>
  <Paragraphs>168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Wrangling the [Biblio] Module</vt:lpstr>
      <vt:lpstr>Rundown</vt:lpstr>
      <vt:lpstr>Why Publication Handling?</vt:lpstr>
      <vt:lpstr>A Basic Citation</vt:lpstr>
      <vt:lpstr>Problem: Publication Variety</vt:lpstr>
      <vt:lpstr>Problem: Citation Styles</vt:lpstr>
      <vt:lpstr>Biblio: Flexible for Developers</vt:lpstr>
      <vt:lpstr>Biblio: Easy on Admins</vt:lpstr>
      <vt:lpstr>PowerPoint Presentation</vt:lpstr>
      <vt:lpstr>PowerPoint Presentation</vt:lpstr>
      <vt:lpstr>PowerPoint Presentation</vt:lpstr>
      <vt:lpstr>Demo: urban.yale.edu/publications</vt:lpstr>
    </vt:vector>
  </TitlesOfParts>
  <Company>Yale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Content Type Problems for YaleSites</dc:title>
  <dc:creator>nba4</dc:creator>
  <cp:lastModifiedBy>Nick Allen</cp:lastModifiedBy>
  <cp:revision>33</cp:revision>
  <dcterms:created xsi:type="dcterms:W3CDTF">2014-02-18T21:13:45Z</dcterms:created>
  <dcterms:modified xsi:type="dcterms:W3CDTF">2014-03-11T13:37:19Z</dcterms:modified>
</cp:coreProperties>
</file>