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1" r:id="rId3"/>
    <p:sldId id="282" r:id="rId4"/>
    <p:sldId id="283" r:id="rId5"/>
    <p:sldId id="284" r:id="rId6"/>
    <p:sldId id="286" r:id="rId7"/>
    <p:sldId id="285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20CFF4-39E1-0C48-AF3A-6ED7C8045878}">
          <p14:sldIdLst>
            <p14:sldId id="256"/>
            <p14:sldId id="281"/>
            <p14:sldId id="282"/>
            <p14:sldId id="283"/>
            <p14:sldId id="284"/>
            <p14:sldId id="286"/>
            <p14:sldId id="285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287"/>
          </p14:sldIdLst>
        </p14:section>
        <p14:section name="Untitled Section" id="{E4699E5A-2704-8D43-A853-8A9019260691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28" autoAdjust="0"/>
    <p:restoredTop sz="70700" autoAdjust="0"/>
  </p:normalViewPr>
  <p:slideViewPr>
    <p:cSldViewPr snapToGrid="0" snapToObjects="1">
      <p:cViewPr>
        <p:scale>
          <a:sx n="63" d="100"/>
          <a:sy n="63" d="100"/>
        </p:scale>
        <p:origin x="-1208" y="-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94" d="100"/>
          <a:sy n="94" d="100"/>
        </p:scale>
        <p:origin x="3456" y="-2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9A7D6-B467-8947-9478-42A47C5F3DA8}" type="datetimeFigureOut">
              <a:rPr lang="en-US" smtClean="0"/>
              <a:t>3/16/17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80C40-ABC3-EB4A-B2B8-FF697628A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3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80C40-ABC3-EB4A-B2B8-FF697628A9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78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80C40-ABC3-EB4A-B2B8-FF697628A99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04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80C40-ABC3-EB4A-B2B8-FF697628A99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04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80C40-ABC3-EB4A-B2B8-FF697628A99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80C40-ABC3-EB4A-B2B8-FF697628A99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56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80C40-ABC3-EB4A-B2B8-FF697628A99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56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80C40-ABC3-EB4A-B2B8-FF697628A99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56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80C40-ABC3-EB4A-B2B8-FF697628A99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37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80C40-ABC3-EB4A-B2B8-FF697628A99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37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80C40-ABC3-EB4A-B2B8-FF697628A99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37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80C40-ABC3-EB4A-B2B8-FF697628A99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37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80C40-ABC3-EB4A-B2B8-FF697628A9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57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80C40-ABC3-EB4A-B2B8-FF697628A99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28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80C40-ABC3-EB4A-B2B8-FF697628A9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57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000" dirty="0" smtClean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80C40-ABC3-EB4A-B2B8-FF697628A9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57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000" dirty="0" smtClean="0"/>
              <a:t>See </a:t>
            </a:r>
            <a:r>
              <a:rPr lang="en-US" sz="1000" dirty="0" err="1" smtClean="0"/>
              <a:t>campusphotos.yale.edu</a:t>
            </a:r>
            <a:endParaRPr lang="en-US" sz="1000" baseline="0" dirty="0" smtClean="0">
              <a:solidFill>
                <a:srgbClr val="0E387F"/>
              </a:solidFill>
              <a:latin typeface="YaleAdmin-Roman" charset="0"/>
              <a:ea typeface="MS PGothic" charset="0"/>
            </a:endParaRPr>
          </a:p>
          <a:p>
            <a:endParaRPr lang="en-US" sz="1000" baseline="0" dirty="0" smtClean="0">
              <a:solidFill>
                <a:srgbClr val="0E387F"/>
              </a:solidFill>
              <a:latin typeface="YaleAdmin-Roman" charset="0"/>
              <a:ea typeface="MS PGothic" charset="0"/>
            </a:endParaRPr>
          </a:p>
          <a:p>
            <a:endParaRPr lang="en-US" sz="1000" dirty="0" smtClean="0">
              <a:solidFill>
                <a:srgbClr val="0E387F"/>
              </a:solidFill>
              <a:latin typeface="YaleAdmin-Roman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80C40-ABC3-EB4A-B2B8-FF697628A9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57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000" dirty="0" smtClean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80C40-ABC3-EB4A-B2B8-FF697628A9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57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000" dirty="0" smtClean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80C40-ABC3-EB4A-B2B8-FF697628A9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57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80C40-ABC3-EB4A-B2B8-FF697628A9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57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80C40-ABC3-EB4A-B2B8-FF697628A9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57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80C40-ABC3-EB4A-B2B8-FF697628A99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8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56573" cy="3600450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DBC2-135A-484B-9D1B-AACDD3532D39}" type="datetimeFigureOut">
              <a:rPr lang="en-US" smtClean="0"/>
              <a:t>3/16/17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74B5-960F-AB4E-9542-C663ABFFA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8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DBC2-135A-484B-9D1B-AACDD3532D39}" type="datetimeFigureOut">
              <a:rPr lang="en-US" smtClean="0"/>
              <a:t>3/16/17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74B5-960F-AB4E-9542-C663ABFFA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5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DBC2-135A-484B-9D1B-AACDD3532D39}" type="datetimeFigureOut">
              <a:rPr lang="en-US" smtClean="0"/>
              <a:t>3/16/17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74B5-960F-AB4E-9542-C663ABFFA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3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DBC2-135A-484B-9D1B-AACDD3532D39}" type="datetimeFigureOut">
              <a:rPr lang="en-US" smtClean="0"/>
              <a:t>3/16/17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74B5-960F-AB4E-9542-C663ABFFA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5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6900"/>
            <a:ext cx="9144000" cy="1362075"/>
          </a:xfrm>
        </p:spPr>
        <p:txBody>
          <a:bodyPr anchor="t"/>
          <a:lstStyle>
            <a:lvl1pPr algn="ctr">
              <a:defRPr sz="4000" b="0" i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DBC2-135A-484B-9D1B-AACDD3532D39}" type="datetimeFigureOut">
              <a:rPr lang="en-US" smtClean="0"/>
              <a:t>3/16/17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74B5-960F-AB4E-9542-C663ABFFA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7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DBC2-135A-484B-9D1B-AACDD3532D39}" type="datetimeFigureOut">
              <a:rPr lang="en-US" smtClean="0"/>
              <a:t>3/16/17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74B5-960F-AB4E-9542-C663ABFFA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DBC2-135A-484B-9D1B-AACDD3532D39}" type="datetimeFigureOut">
              <a:rPr lang="en-US" smtClean="0"/>
              <a:t>3/16/17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74B5-960F-AB4E-9542-C663ABFFA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5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DBC2-135A-484B-9D1B-AACDD3532D39}" type="datetimeFigureOut">
              <a:rPr lang="en-US" smtClean="0"/>
              <a:t>3/16/17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74B5-960F-AB4E-9542-C663ABFFA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0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DBC2-135A-484B-9D1B-AACDD3532D39}" type="datetimeFigureOut">
              <a:rPr lang="en-US" smtClean="0"/>
              <a:t>3/16/17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74B5-960F-AB4E-9542-C663ABFFA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7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1435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DBC2-135A-484B-9D1B-AACDD3532D39}" type="datetimeFigureOut">
              <a:rPr lang="en-US" smtClean="0"/>
              <a:t>3/16/17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74B5-960F-AB4E-9542-C663ABFFA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2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00600"/>
            <a:ext cx="91440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DBC2-135A-484B-9D1B-AACDD3532D39}" type="datetimeFigureOut">
              <a:rPr lang="en-US" smtClean="0"/>
              <a:t>3/16/17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74B5-960F-AB4E-9542-C663ABFFA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1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E387F"/>
          </a:solidFill>
        </p:spPr>
        <p:txBody>
          <a:bodyPr vert="horz" lIns="457200" tIns="45720" rIns="45720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9474DBC2-135A-484B-9D1B-AACDD3532D39}" type="datetimeFigureOut">
              <a:rPr lang="en-US" smtClean="0"/>
              <a:pPr/>
              <a:t>3/16/17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8CA174B5-960F-AB4E-9542-C663ABFFA8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1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5400" b="0" kern="1200">
          <a:solidFill>
            <a:srgbClr val="FFFFFF"/>
          </a:solidFill>
          <a:latin typeface="YaleAdmin-Roman"/>
          <a:ea typeface="+mj-ea"/>
          <a:cs typeface="YaleAdmin-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AxHlLK3Oyk" TargetMode="External"/><Relationship Id="rId4" Type="http://schemas.openxmlformats.org/officeDocument/2006/relationships/hyperlink" Target="https://www.moma.org/explore/inside_out/2015/01/20/collecting-alvin-luciers-i-am-sitting-in-a-ro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56573" cy="3151696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Take Your Best Shot</a:t>
            </a:r>
            <a:endParaRPr lang="en-US" sz="3600" dirty="0">
              <a:latin typeface="YaleAdmin-Italic"/>
              <a:cs typeface="YaleAdmin-Ital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1" y="3727450"/>
            <a:ext cx="8686799" cy="249555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700" dirty="0" smtClean="0">
                <a:solidFill>
                  <a:srgbClr val="0E387F"/>
                </a:solidFill>
                <a:latin typeface="YaleAdmin-WebSmallCap"/>
                <a:cs typeface="YaleAdmin-WebSmallCap"/>
              </a:rPr>
              <a:t>The importance of a good photo </a:t>
            </a:r>
            <a:br>
              <a:rPr lang="en-US" sz="4700" dirty="0" smtClean="0">
                <a:solidFill>
                  <a:srgbClr val="0E387F"/>
                </a:solidFill>
                <a:latin typeface="YaleAdmin-WebSmallCap"/>
                <a:cs typeface="YaleAdmin-WebSmallCap"/>
              </a:rPr>
            </a:b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sz="1900" b="1" dirty="0" smtClean="0">
                <a:solidFill>
                  <a:schemeClr val="tx1"/>
                </a:solidFill>
                <a:latin typeface="YaleAdmin-Roman"/>
                <a:cs typeface="YaleAdmin-Roman"/>
              </a:rPr>
              <a:t>Prepared by: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solidFill>
                  <a:schemeClr val="tx1"/>
                </a:solidFill>
                <a:latin typeface="YaleAdmin-Roman"/>
                <a:cs typeface="YaleAdmin-Roman"/>
              </a:rPr>
              <a:t>Chris </a:t>
            </a:r>
            <a:r>
              <a:rPr lang="en-US" sz="1900" dirty="0" err="1">
                <a:solidFill>
                  <a:schemeClr val="tx1"/>
                </a:solidFill>
                <a:latin typeface="YaleAdmin-Roman"/>
                <a:cs typeface="YaleAdmin-Roman"/>
              </a:rPr>
              <a:t>Mongillo</a:t>
            </a:r>
            <a:r>
              <a:rPr lang="en-US" sz="1900" dirty="0">
                <a:solidFill>
                  <a:schemeClr val="tx1"/>
                </a:solidFill>
                <a:latin typeface="YaleAdmin-Roman"/>
                <a:cs typeface="YaleAdmin-Roman"/>
              </a:rPr>
              <a:t>, </a:t>
            </a:r>
            <a:r>
              <a:rPr lang="en-US" sz="1900" dirty="0" smtClean="0">
                <a:solidFill>
                  <a:schemeClr val="tx1"/>
                </a:solidFill>
                <a:latin typeface="YaleAdmin-Roman"/>
                <a:cs typeface="YaleAdmin-Roman"/>
              </a:rPr>
              <a:t>Web Producer (Drupal front end developer), Information Technology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solidFill>
                  <a:schemeClr val="tx1"/>
                </a:solidFill>
                <a:latin typeface="YaleAdmin-Roman"/>
                <a:cs typeface="YaleAdmin-Roman"/>
              </a:rPr>
              <a:t>Kimberly Pasko, </a:t>
            </a:r>
            <a:r>
              <a:rPr lang="en-US" sz="1900" dirty="0" smtClean="0">
                <a:solidFill>
                  <a:schemeClr val="tx1"/>
                </a:solidFill>
                <a:latin typeface="YaleAdmin-Roman"/>
                <a:cs typeface="YaleAdmin-Roman"/>
              </a:rPr>
              <a:t>Website Manager, Internal Communications</a:t>
            </a:r>
            <a:endParaRPr lang="en-US" sz="1900" dirty="0">
              <a:solidFill>
                <a:schemeClr val="tx1"/>
              </a:solidFill>
              <a:latin typeface="YaleAdmin-Roman"/>
              <a:cs typeface="YaleAdmin-Roman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900" dirty="0" smtClean="0">
                <a:solidFill>
                  <a:schemeClr val="tx1"/>
                </a:solidFill>
                <a:latin typeface="YaleAdmin-Roman"/>
                <a:cs typeface="YaleAdmin-Roman"/>
              </a:rPr>
              <a:t>Attila Tobias, Associate Communications Officer, Internal Communications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1900" baseline="0" dirty="0" smtClean="0">
              <a:solidFill>
                <a:schemeClr val="tx1"/>
              </a:solidFill>
              <a:latin typeface="YaleAdmin-Roman"/>
              <a:cs typeface="YaleAdmin-Roman"/>
            </a:endParaRPr>
          </a:p>
        </p:txBody>
      </p:sp>
    </p:spTree>
    <p:extLst>
      <p:ext uri="{BB962C8B-B14F-4D97-AF65-F5344CB8AC3E}">
        <p14:creationId xmlns:p14="http://schemas.microsoft.com/office/powerpoint/2010/main" val="3811468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It’s Your Yale - home page image</a:t>
            </a:r>
            <a:br>
              <a:rPr lang="en-US" sz="3200" dirty="0"/>
            </a:br>
            <a:r>
              <a:rPr lang="en-US" sz="4000" dirty="0">
                <a:solidFill>
                  <a:schemeClr val="bg1"/>
                </a:solidFill>
                <a:latin typeface="YaleAdmin-Roman" charset="0"/>
                <a:ea typeface="MS PGothic" charset="0"/>
              </a:rPr>
              <a:t>Challenges – </a:t>
            </a:r>
            <a:r>
              <a:rPr lang="en-US" sz="4000" dirty="0" smtClean="0">
                <a:solidFill>
                  <a:schemeClr val="bg1"/>
                </a:solidFill>
                <a:latin typeface="YaleAdmin-Roman" charset="0"/>
                <a:ea typeface="MS PGothic" charset="0"/>
              </a:rPr>
              <a:t>size/dimension</a:t>
            </a:r>
            <a:endParaRPr lang="en-US" sz="4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631907"/>
            <a:ext cx="799941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552" y="1667722"/>
            <a:ext cx="799941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078" y="1655196"/>
            <a:ext cx="799941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864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89" y="4787894"/>
            <a:ext cx="1657504" cy="18316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It’s Your Yale - home page image</a:t>
            </a:r>
            <a:br>
              <a:rPr lang="en-US" sz="3200" dirty="0"/>
            </a:br>
            <a:r>
              <a:rPr lang="en-US" sz="4000" dirty="0">
                <a:solidFill>
                  <a:schemeClr val="bg1"/>
                </a:solidFill>
                <a:latin typeface="YaleAdmin-Roman" charset="0"/>
                <a:ea typeface="MS PGothic" charset="0"/>
              </a:rPr>
              <a:t>Challenges – size/dimension - photo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18" y="1677045"/>
            <a:ext cx="2681287" cy="1676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470" y="1677043"/>
            <a:ext cx="3600584" cy="16761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118" y="3612639"/>
            <a:ext cx="1218996" cy="1831697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846449" y="4194997"/>
            <a:ext cx="685367" cy="208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9482" y="4951321"/>
            <a:ext cx="3587677" cy="166827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2068472">
            <a:off x="5565870" y="4299312"/>
            <a:ext cx="685367" cy="208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166994" y="2515137"/>
            <a:ext cx="1921886" cy="208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9432" y="3612639"/>
            <a:ext cx="2737009" cy="159146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71483" y="3030066"/>
            <a:ext cx="1712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Crop, Resize, </a:t>
            </a:r>
          </a:p>
          <a:p>
            <a:r>
              <a:rPr lang="en-US" dirty="0"/>
              <a:t>Retouch &amp; Draw</a:t>
            </a:r>
          </a:p>
        </p:txBody>
      </p:sp>
    </p:spTree>
    <p:extLst>
      <p:ext uri="{BB962C8B-B14F-4D97-AF65-F5344CB8AC3E}">
        <p14:creationId xmlns:p14="http://schemas.microsoft.com/office/powerpoint/2010/main" val="1664699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It’s Your Yale - home page image</a:t>
            </a:r>
            <a:br>
              <a:rPr lang="en-US" sz="3200" dirty="0"/>
            </a:br>
            <a:r>
              <a:rPr lang="en-US" sz="4000" dirty="0">
                <a:solidFill>
                  <a:schemeClr val="bg1"/>
                </a:solidFill>
                <a:latin typeface="YaleAdmin-Roman" charset="0"/>
                <a:ea typeface="MS PGothic" charset="0"/>
              </a:rPr>
              <a:t>Challenges – size/dimension - graphics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4195648" y="1801152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Crop, Resize, </a:t>
            </a:r>
          </a:p>
          <a:p>
            <a:r>
              <a:rPr lang="en-US" dirty="0"/>
              <a:t>Re-type &amp; Draw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309" y="2688932"/>
            <a:ext cx="4434781" cy="30431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30" y="1801152"/>
            <a:ext cx="3678603" cy="39309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3278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It’s Your Yale - home page image</a:t>
            </a:r>
            <a:br>
              <a:rPr lang="en-US" sz="3600" dirty="0"/>
            </a:br>
            <a:r>
              <a:rPr lang="en-US" sz="4400" dirty="0">
                <a:solidFill>
                  <a:schemeClr val="bg1"/>
                </a:solidFill>
                <a:latin typeface="YaleAdmin-Roman" charset="0"/>
                <a:ea typeface="MS PGothic" charset="0"/>
              </a:rPr>
              <a:t>Challenges – White Text </a:t>
            </a:r>
            <a:r>
              <a:rPr lang="en-US" sz="4400" dirty="0" smtClean="0">
                <a:solidFill>
                  <a:schemeClr val="bg1"/>
                </a:solidFill>
                <a:latin typeface="YaleAdmin-Roman" charset="0"/>
                <a:ea typeface="MS PGothic" charset="0"/>
              </a:rPr>
              <a:t>Box (1)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81" y="1917425"/>
            <a:ext cx="3594014" cy="24368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990" y="3463446"/>
            <a:ext cx="4686510" cy="32566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ight Arrow 11"/>
          <p:cNvSpPr/>
          <p:nvPr/>
        </p:nvSpPr>
        <p:spPr>
          <a:xfrm rot="1673719">
            <a:off x="2720219" y="4974976"/>
            <a:ext cx="1102659" cy="2730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613775" y="1678488"/>
            <a:ext cx="2793304" cy="286846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63879" y="1678488"/>
            <a:ext cx="2743200" cy="29060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03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It’s Your Yale - home page image</a:t>
            </a:r>
            <a:br>
              <a:rPr lang="en-US" sz="3600" dirty="0"/>
            </a:br>
            <a:r>
              <a:rPr lang="en-US" sz="4400" dirty="0">
                <a:solidFill>
                  <a:schemeClr val="bg1"/>
                </a:solidFill>
                <a:latin typeface="YaleAdmin-Roman" charset="0"/>
                <a:ea typeface="MS PGothic" charset="0"/>
              </a:rPr>
              <a:t>Challenges – White Text </a:t>
            </a:r>
            <a:r>
              <a:rPr lang="en-US" sz="4400" dirty="0" smtClean="0">
                <a:solidFill>
                  <a:schemeClr val="bg1"/>
                </a:solidFill>
                <a:latin typeface="YaleAdmin-Roman" charset="0"/>
                <a:ea typeface="MS PGothic" charset="0"/>
              </a:rPr>
              <a:t>Box (2)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42" y="1700323"/>
            <a:ext cx="2280155" cy="15460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42" y="4037354"/>
            <a:ext cx="3620513" cy="25158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23655" y="2089227"/>
            <a:ext cx="4757284" cy="446397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2946824" y="4173887"/>
            <a:ext cx="1102659" cy="2730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4961819">
            <a:off x="1248156" y="3750400"/>
            <a:ext cx="885939" cy="3008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8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It’s Your Yale - home page image</a:t>
            </a:r>
            <a:br>
              <a:rPr lang="en-US" sz="3600" dirty="0"/>
            </a:br>
            <a:r>
              <a:rPr lang="en-US" sz="4400" dirty="0">
                <a:solidFill>
                  <a:schemeClr val="bg1"/>
                </a:solidFill>
                <a:latin typeface="YaleAdmin-Roman" charset="0"/>
                <a:ea typeface="MS PGothic" charset="0"/>
              </a:rPr>
              <a:t>Challenges – White Text </a:t>
            </a:r>
            <a:r>
              <a:rPr lang="en-US" sz="4400" dirty="0" smtClean="0">
                <a:solidFill>
                  <a:schemeClr val="bg1"/>
                </a:solidFill>
                <a:latin typeface="YaleAdmin-Roman" charset="0"/>
                <a:ea typeface="MS PGothic" charset="0"/>
              </a:rPr>
              <a:t>Box (3)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8" y="1652822"/>
            <a:ext cx="3254747" cy="22151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425" y="2728686"/>
            <a:ext cx="4247283" cy="2946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1066" y="4365005"/>
            <a:ext cx="3208305" cy="221513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63937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It’s Your Yale - home page image</a:t>
            </a:r>
            <a:br>
              <a:rPr lang="en-US" sz="3600" dirty="0"/>
            </a:br>
            <a:r>
              <a:rPr lang="en-US" sz="4400" dirty="0">
                <a:solidFill>
                  <a:schemeClr val="bg1"/>
                </a:solidFill>
                <a:latin typeface="YaleAdmin-Roman" charset="0"/>
                <a:ea typeface="MS PGothic" charset="0"/>
              </a:rPr>
              <a:t>Challenges – White </a:t>
            </a:r>
            <a:r>
              <a:rPr lang="en-US" sz="4400" dirty="0" smtClean="0">
                <a:solidFill>
                  <a:schemeClr val="bg1"/>
                </a:solidFill>
                <a:latin typeface="YaleAdmin-Roman" charset="0"/>
                <a:ea typeface="MS PGothic" charset="0"/>
              </a:rPr>
              <a:t>on White (1)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52" y="1624804"/>
            <a:ext cx="5243485" cy="24410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130" y="2952563"/>
            <a:ext cx="5391753" cy="36209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01197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It’s Your Yale - home page image</a:t>
            </a:r>
            <a:br>
              <a:rPr lang="en-US" sz="3600" dirty="0"/>
            </a:br>
            <a:r>
              <a:rPr lang="en-US" sz="4400" dirty="0">
                <a:solidFill>
                  <a:schemeClr val="bg1"/>
                </a:solidFill>
                <a:latin typeface="YaleAdmin-Roman" charset="0"/>
                <a:ea typeface="MS PGothic" charset="0"/>
              </a:rPr>
              <a:t>Challenges – White </a:t>
            </a:r>
            <a:r>
              <a:rPr lang="en-US" sz="4400" dirty="0" smtClean="0">
                <a:solidFill>
                  <a:schemeClr val="bg1"/>
                </a:solidFill>
                <a:latin typeface="YaleAdmin-Roman" charset="0"/>
                <a:ea typeface="MS PGothic" charset="0"/>
              </a:rPr>
              <a:t>on White (2)</a:t>
            </a:r>
            <a:endParaRPr 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458" y="2203892"/>
            <a:ext cx="7697113" cy="357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5696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It’s Your Yale - home page image</a:t>
            </a:r>
            <a:br>
              <a:rPr lang="en-US" sz="3600" dirty="0"/>
            </a:br>
            <a:r>
              <a:rPr lang="en-US" sz="4400" dirty="0">
                <a:solidFill>
                  <a:schemeClr val="bg1"/>
                </a:solidFill>
                <a:latin typeface="YaleAdmin-Roman" charset="0"/>
                <a:ea typeface="MS PGothic" charset="0"/>
              </a:rPr>
              <a:t>Challenges – White </a:t>
            </a:r>
            <a:r>
              <a:rPr lang="en-US" sz="4400" dirty="0" smtClean="0">
                <a:solidFill>
                  <a:schemeClr val="bg1"/>
                </a:solidFill>
                <a:latin typeface="YaleAdmin-Roman" charset="0"/>
                <a:ea typeface="MS PGothic" charset="0"/>
              </a:rPr>
              <a:t>on White (3)</a:t>
            </a:r>
            <a:endParaRPr lang="en-US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296" y="1599465"/>
            <a:ext cx="7703507" cy="52585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844800" y="2612571"/>
            <a:ext cx="3686629" cy="696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7336" y="3650325"/>
            <a:ext cx="2286049" cy="696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6571" y="2008414"/>
            <a:ext cx="979715" cy="1331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6571" y="2008414"/>
            <a:ext cx="1698172" cy="1061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0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It’s Your Yale - home page image</a:t>
            </a:r>
            <a:br>
              <a:rPr lang="en-US" sz="3600" dirty="0"/>
            </a:br>
            <a:r>
              <a:rPr lang="en-US" sz="4400" dirty="0">
                <a:solidFill>
                  <a:schemeClr val="bg1"/>
                </a:solidFill>
                <a:latin typeface="YaleAdmin-Roman" charset="0"/>
                <a:ea typeface="MS PGothic" charset="0"/>
              </a:rPr>
              <a:t>Challenges – White </a:t>
            </a:r>
            <a:r>
              <a:rPr lang="en-US" sz="4400" dirty="0" smtClean="0">
                <a:solidFill>
                  <a:schemeClr val="bg1"/>
                </a:solidFill>
                <a:latin typeface="YaleAdmin-Roman" charset="0"/>
                <a:ea typeface="MS PGothic" charset="0"/>
              </a:rPr>
              <a:t>on White (4)</a:t>
            </a:r>
            <a:endParaRPr lang="en-US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663" y="1551030"/>
            <a:ext cx="7766139" cy="53012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2902857" y="2743200"/>
            <a:ext cx="696686" cy="6531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2900" y="5012871"/>
            <a:ext cx="718457" cy="604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995803" y="2743200"/>
            <a:ext cx="2592887" cy="6531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5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900" dirty="0" smtClean="0"/>
              <a:t>Take Your Best Shot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87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595959"/>
                </a:solidFill>
                <a:latin typeface="YaleAdmin-Roman" charset="0"/>
                <a:ea typeface="MS PGothic" charset="0"/>
              </a:rPr>
              <a:t>Tips for taking a good photo</a:t>
            </a:r>
            <a:endParaRPr lang="en-US" dirty="0">
              <a:solidFill>
                <a:srgbClr val="595959"/>
              </a:solidFill>
              <a:latin typeface="YaleAdmin-Roman" charset="0"/>
              <a:ea typeface="MS PGothic" charset="0"/>
            </a:endParaRPr>
          </a:p>
          <a:p>
            <a:pPr lvl="1"/>
            <a:r>
              <a:rPr lang="en-US" dirty="0" smtClean="0">
                <a:solidFill>
                  <a:srgbClr val="595959"/>
                </a:solidFill>
                <a:latin typeface="YaleAdmin-Roman" charset="0"/>
                <a:ea typeface="MS PGothic" charset="0"/>
              </a:rPr>
              <a:t>SLR camera or camera on phone</a:t>
            </a:r>
            <a:endParaRPr lang="en-US" dirty="0">
              <a:solidFill>
                <a:srgbClr val="595959"/>
              </a:solidFill>
              <a:latin typeface="YaleAdmin-Roman" charset="0"/>
              <a:ea typeface="MS PGothic" charset="0"/>
            </a:endParaRPr>
          </a:p>
          <a:p>
            <a:pPr lvl="1"/>
            <a:r>
              <a:rPr lang="en-US" dirty="0" smtClean="0">
                <a:solidFill>
                  <a:srgbClr val="595959"/>
                </a:solidFill>
                <a:latin typeface="YaleAdmin-Roman" charset="0"/>
                <a:ea typeface="MS PGothic" charset="0"/>
              </a:rPr>
              <a:t>good portraits and overall good practices</a:t>
            </a:r>
          </a:p>
          <a:p>
            <a:r>
              <a:rPr lang="en-US" dirty="0" smtClean="0">
                <a:solidFill>
                  <a:srgbClr val="595959"/>
                </a:solidFill>
                <a:latin typeface="YaleAdmin-Roman" charset="0"/>
                <a:ea typeface="MS PGothic" charset="0"/>
              </a:rPr>
              <a:t>Cropping an </a:t>
            </a:r>
            <a:r>
              <a:rPr lang="en-US" dirty="0">
                <a:solidFill>
                  <a:srgbClr val="595959"/>
                </a:solidFill>
                <a:latin typeface="YaleAdmin-Roman" charset="0"/>
                <a:ea typeface="MS PGothic" charset="0"/>
              </a:rPr>
              <a:t>i</a:t>
            </a:r>
            <a:r>
              <a:rPr lang="en-US" dirty="0" smtClean="0">
                <a:solidFill>
                  <a:srgbClr val="595959"/>
                </a:solidFill>
                <a:latin typeface="YaleAdmin-Roman" charset="0"/>
                <a:ea typeface="MS PGothic" charset="0"/>
              </a:rPr>
              <a:t>mage for </a:t>
            </a:r>
            <a:r>
              <a:rPr lang="en-US" dirty="0" err="1" smtClean="0">
                <a:solidFill>
                  <a:srgbClr val="595959"/>
                </a:solidFill>
                <a:latin typeface="YaleAdmin-Roman" charset="0"/>
                <a:ea typeface="MS PGothic" charset="0"/>
              </a:rPr>
              <a:t>YaleSites</a:t>
            </a:r>
            <a:endParaRPr lang="en-US" dirty="0">
              <a:solidFill>
                <a:srgbClr val="595959"/>
              </a:solidFill>
              <a:latin typeface="YaleAdmin-Roman" charset="0"/>
              <a:ea typeface="MS PGothic" charset="0"/>
            </a:endParaRPr>
          </a:p>
          <a:p>
            <a:pPr lvl="1"/>
            <a:r>
              <a:rPr lang="en-US" dirty="0" smtClean="0">
                <a:solidFill>
                  <a:srgbClr val="595959"/>
                </a:solidFill>
                <a:latin typeface="YaleAdmin-Roman" charset="0"/>
                <a:ea typeface="MS PGothic" charset="0"/>
              </a:rPr>
              <a:t>cropping photos for consistency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  <a:latin typeface="YaleAdmin-Roman" charset="0"/>
                <a:ea typeface="MS PGothic" charset="0"/>
              </a:rPr>
              <a:t>demo</a:t>
            </a:r>
          </a:p>
          <a:p>
            <a:r>
              <a:rPr lang="en-US" dirty="0" smtClean="0">
                <a:solidFill>
                  <a:srgbClr val="595959"/>
                </a:solidFill>
                <a:latin typeface="YaleAdmin-Roman" charset="0"/>
                <a:ea typeface="MS PGothic" charset="0"/>
              </a:rPr>
              <a:t>The </a:t>
            </a:r>
            <a:r>
              <a:rPr lang="en-US" dirty="0">
                <a:solidFill>
                  <a:srgbClr val="595959"/>
                </a:solidFill>
                <a:latin typeface="YaleAdmin-Roman" charset="0"/>
                <a:ea typeface="MS PGothic" charset="0"/>
              </a:rPr>
              <a:t>It’s Your Yale </a:t>
            </a:r>
            <a:r>
              <a:rPr lang="en-US" dirty="0" smtClean="0">
                <a:solidFill>
                  <a:srgbClr val="595959"/>
                </a:solidFill>
                <a:latin typeface="YaleAdmin-Roman" charset="0"/>
                <a:ea typeface="MS PGothic" charset="0"/>
              </a:rPr>
              <a:t>home </a:t>
            </a:r>
            <a:r>
              <a:rPr lang="en-US" dirty="0">
                <a:solidFill>
                  <a:srgbClr val="595959"/>
                </a:solidFill>
                <a:latin typeface="YaleAdmin-Roman" charset="0"/>
                <a:ea typeface="MS PGothic" charset="0"/>
              </a:rPr>
              <a:t>p</a:t>
            </a:r>
            <a:r>
              <a:rPr lang="en-US" dirty="0" smtClean="0">
                <a:solidFill>
                  <a:srgbClr val="595959"/>
                </a:solidFill>
                <a:latin typeface="YaleAdmin-Roman" charset="0"/>
                <a:ea typeface="MS PGothic" charset="0"/>
              </a:rPr>
              <a:t>age </a:t>
            </a:r>
            <a:r>
              <a:rPr lang="en-US" dirty="0">
                <a:solidFill>
                  <a:srgbClr val="595959"/>
                </a:solidFill>
                <a:latin typeface="YaleAdmin-Roman" charset="0"/>
                <a:ea typeface="MS PGothic" charset="0"/>
              </a:rPr>
              <a:t>i</a:t>
            </a:r>
            <a:r>
              <a:rPr lang="en-US" dirty="0" smtClean="0">
                <a:solidFill>
                  <a:srgbClr val="595959"/>
                </a:solidFill>
                <a:latin typeface="YaleAdmin-Roman" charset="0"/>
                <a:ea typeface="MS PGothic" charset="0"/>
              </a:rPr>
              <a:t>mage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  <a:latin typeface="YaleAdmin-Roman" charset="0"/>
                <a:ea typeface="MS PGothic" charset="0"/>
              </a:rPr>
              <a:t>challenges with a large image</a:t>
            </a:r>
            <a:endParaRPr lang="en-US" dirty="0">
              <a:solidFill>
                <a:srgbClr val="595959"/>
              </a:solidFill>
              <a:latin typeface="YaleAdmin-Roman" charset="0"/>
              <a:ea typeface="MS PGothic" charset="0"/>
            </a:endParaRPr>
          </a:p>
          <a:p>
            <a:pPr lvl="1"/>
            <a:r>
              <a:rPr lang="en-US" dirty="0" smtClean="0">
                <a:solidFill>
                  <a:srgbClr val="595959"/>
                </a:solidFill>
                <a:latin typeface="YaleAdmin-Roman" charset="0"/>
                <a:ea typeface="MS PGothic" charset="0"/>
              </a:rPr>
              <a:t>challenges with choosing an image</a:t>
            </a:r>
            <a:endParaRPr lang="en-US" dirty="0">
              <a:solidFill>
                <a:srgbClr val="595959"/>
              </a:solidFill>
              <a:latin typeface="YaleAdmin-Roman" charset="0"/>
              <a:ea typeface="MS PGothic" charset="0"/>
            </a:endParaRPr>
          </a:p>
          <a:p>
            <a:endParaRPr lang="en-US" dirty="0" smtClean="0">
              <a:solidFill>
                <a:srgbClr val="595959"/>
              </a:solidFill>
              <a:latin typeface="YaleAdmin-Roman" charset="0"/>
              <a:ea typeface="MS PGothic" charset="0"/>
            </a:endParaRPr>
          </a:p>
          <a:p>
            <a:endParaRPr lang="en-US" sz="2800" dirty="0" smtClean="0">
              <a:solidFill>
                <a:srgbClr val="0E387F"/>
              </a:solidFill>
              <a:latin typeface="YaleAdmin-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2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It’s Your Yale - home page image</a:t>
            </a:r>
            <a:br>
              <a:rPr lang="en-US" sz="3600" dirty="0"/>
            </a:br>
            <a:r>
              <a:rPr lang="en-US" sz="4400" dirty="0">
                <a:solidFill>
                  <a:schemeClr val="bg1"/>
                </a:solidFill>
                <a:latin typeface="YaleAdmin-Roman" charset="0"/>
                <a:ea typeface="MS PGothic" charset="0"/>
              </a:rPr>
              <a:t>Challenges – Closing words</a:t>
            </a:r>
            <a:endParaRPr lang="en-US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5" y="1417638"/>
            <a:ext cx="8342335" cy="544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8935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Thank You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595959"/>
                </a:solidFill>
                <a:latin typeface="YaleAdmin-Roman" charset="0"/>
                <a:ea typeface="MS PGothic" charset="0"/>
              </a:rPr>
              <a:t>Questions?</a:t>
            </a:r>
            <a:endParaRPr lang="en-US" dirty="0">
              <a:solidFill>
                <a:srgbClr val="595959"/>
              </a:solidFill>
              <a:latin typeface="YaleAdmin-Roman" charset="0"/>
              <a:ea typeface="MS PGothic" charset="0"/>
            </a:endParaRPr>
          </a:p>
          <a:p>
            <a:endParaRPr lang="en-US" dirty="0" smtClean="0">
              <a:solidFill>
                <a:srgbClr val="0E387F"/>
              </a:solidFill>
              <a:latin typeface="YaleAdmin-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77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/>
              <a:t>Tips for taking a good portrait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79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/>
              <a:t>Move </a:t>
            </a:r>
            <a:r>
              <a:rPr lang="en-US" sz="1600" dirty="0"/>
              <a:t>subject(s) away from </a:t>
            </a:r>
            <a:r>
              <a:rPr lang="en-US" sz="1600" dirty="0" smtClean="0"/>
              <a:t>background/wall approximately </a:t>
            </a:r>
            <a:r>
              <a:rPr lang="en-US" sz="1600" dirty="0"/>
              <a:t>4 feet.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Keep </a:t>
            </a:r>
            <a:r>
              <a:rPr lang="en-US" sz="1600" dirty="0"/>
              <a:t>the background of the image lower or equal lighting as your subject. If background is brighter than subject - exposure compensation needs to happen</a:t>
            </a:r>
            <a:r>
              <a:rPr lang="en-US" sz="16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Keep subject(s) out of harsh/bright light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1600" dirty="0" smtClean="0"/>
              <a:t>Look at background, watch for color, contrast, people/things in background/foreground.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Use environment to add interest to portrait</a:t>
            </a:r>
            <a:r>
              <a:rPr lang="en-US" sz="16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Take </a:t>
            </a:r>
            <a:r>
              <a:rPr lang="en-US" sz="1600" dirty="0"/>
              <a:t>several images. This will help to get one good image. Keep in mind; posture, eyes, mouth, and overall facial expression all need to be in sync in one image.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Pay </a:t>
            </a:r>
            <a:r>
              <a:rPr lang="en-US" sz="1600" dirty="0"/>
              <a:t>attention to crop. Try to keep head sizes consistent so the eye doesn’t jump</a:t>
            </a:r>
            <a:r>
              <a:rPr lang="en-US" sz="16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If subject wears glasses tilt their head down a tad. Chin down slightly.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Stop before taking the photo and look at the subject; adjust ties, </a:t>
            </a:r>
            <a:r>
              <a:rPr lang="en-US" sz="1600" dirty="0" smtClean="0"/>
              <a:t>necklaces….</a:t>
            </a:r>
            <a:endParaRPr lang="en-US" sz="1600" dirty="0"/>
          </a:p>
          <a:p>
            <a:pPr marL="0" indent="0">
              <a:buNone/>
            </a:pPr>
            <a:endParaRPr lang="en-US" sz="1600" dirty="0" smtClean="0">
              <a:solidFill>
                <a:srgbClr val="0E387F"/>
              </a:solidFill>
              <a:latin typeface="YaleAdmin-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3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900" dirty="0" smtClean="0"/>
              <a:t>Tips for taking good photos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0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dirty="0"/>
              <a:t>Open shade is a great light to use. (portraits as well) - overcast.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Try different perspectives.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Make use of foreground and background space.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Look at background, scan frame. Get subject set but look at entire frame.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Move subject from the middle of the frame.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Office lighting can cause a tint on the subject pending the color temperature of the light source.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If you know the crop…. photograph for the crop and then some.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Pay attention to crop.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Take several </a:t>
            </a:r>
            <a:r>
              <a:rPr lang="en-US" sz="1600" dirty="0" smtClean="0"/>
              <a:t>images, even if one subject. Take several images to tell the story.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1600" dirty="0"/>
              <a:t>Keep the original image, make </a:t>
            </a:r>
            <a:r>
              <a:rPr lang="en-US" sz="1600" dirty="0" smtClean="0"/>
              <a:t>a working </a:t>
            </a:r>
            <a:r>
              <a:rPr lang="en-US" sz="1600" dirty="0"/>
              <a:t>copy </a:t>
            </a:r>
            <a:r>
              <a:rPr lang="en-US" sz="1600" dirty="0" smtClean="0"/>
              <a:t>and </a:t>
            </a:r>
            <a:r>
              <a:rPr lang="en-US" sz="1600" dirty="0"/>
              <a:t>don’t continuously save a </a:t>
            </a:r>
            <a:r>
              <a:rPr lang="en-US" sz="1600" dirty="0" smtClean="0"/>
              <a:t>jpg, save the </a:t>
            </a:r>
            <a:r>
              <a:rPr lang="en-US" sz="1600" dirty="0" err="1" smtClean="0"/>
              <a:t>psd</a:t>
            </a:r>
            <a:r>
              <a:rPr lang="en-US" sz="1600" dirty="0" smtClean="0"/>
              <a:t>. </a:t>
            </a:r>
            <a:r>
              <a:rPr lang="en-US" sz="1600" dirty="0"/>
              <a:t>The image will break </a:t>
            </a:r>
            <a:r>
              <a:rPr lang="en-US" sz="1600" dirty="0" smtClean="0"/>
              <a:t>down. Alvin </a:t>
            </a:r>
            <a:r>
              <a:rPr lang="en-US" sz="1600" dirty="0" err="1" smtClean="0"/>
              <a:t>Lucier</a:t>
            </a:r>
            <a:r>
              <a:rPr lang="en-US" sz="1600" dirty="0" smtClean="0"/>
              <a:t> - I’m Sitting in a Room.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 smtClean="0">
                <a:hlinkClick r:id="rId3"/>
              </a:rPr>
              <a:t>https://www.youtube.com/watch?v=fAxHlLK3Oyk</a:t>
            </a:r>
            <a:endParaRPr lang="en-US" sz="14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 smtClean="0">
                <a:hlinkClick r:id="rId4"/>
              </a:rPr>
              <a:t>https</a:t>
            </a:r>
            <a:r>
              <a:rPr lang="en-US" sz="1400" dirty="0">
                <a:hlinkClick r:id="rId4"/>
              </a:rPr>
              <a:t>://www.moma.org/explore/inside_out/2015/01/20/collecting-alvin-luciers-i-am-sitting-in-a-room</a:t>
            </a:r>
            <a:r>
              <a:rPr lang="en-US" sz="1400" dirty="0" smtClean="0">
                <a:hlinkClick r:id="rId4"/>
              </a:rPr>
              <a:t>/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9573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900" dirty="0" smtClean="0"/>
              <a:t>Adding images to your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Use captions with images when applicable.</a:t>
            </a:r>
          </a:p>
          <a:p>
            <a:r>
              <a:rPr lang="en-US" sz="1600" dirty="0"/>
              <a:t>Use Alt field for accessibility.</a:t>
            </a:r>
          </a:p>
          <a:p>
            <a:r>
              <a:rPr lang="en-US" sz="1600" dirty="0"/>
              <a:t>Use consistent sizes.</a:t>
            </a:r>
          </a:p>
          <a:p>
            <a:r>
              <a:rPr lang="en-US" sz="1600" dirty="0"/>
              <a:t>Don’t clutter.</a:t>
            </a:r>
          </a:p>
          <a:p>
            <a:r>
              <a:rPr lang="en-US" sz="1600" dirty="0"/>
              <a:t>Edit, if there is an abundance of quality images you can change them out. Less is more.</a:t>
            </a:r>
          </a:p>
          <a:p>
            <a:r>
              <a:rPr lang="en-US" sz="1600" dirty="0"/>
              <a:t>Give photo credit and pay attention to copyright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573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900" dirty="0" smtClean="0"/>
              <a:t>Cropping images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595959"/>
                </a:solidFill>
                <a:latin typeface="YaleAdmin-Roman" charset="0"/>
                <a:ea typeface="MS PGothic" charset="0"/>
              </a:rPr>
              <a:t>Cropping an image for </a:t>
            </a:r>
            <a:r>
              <a:rPr lang="en-US" dirty="0" err="1">
                <a:solidFill>
                  <a:srgbClr val="595959"/>
                </a:solidFill>
                <a:latin typeface="YaleAdmin-Roman" charset="0"/>
                <a:ea typeface="MS PGothic" charset="0"/>
              </a:rPr>
              <a:t>YaleSites</a:t>
            </a:r>
            <a:endParaRPr lang="en-US" dirty="0">
              <a:solidFill>
                <a:srgbClr val="595959"/>
              </a:solidFill>
              <a:latin typeface="YaleAdmin-Roman" charset="0"/>
              <a:ea typeface="MS PGothic" charset="0"/>
            </a:endParaRPr>
          </a:p>
          <a:p>
            <a:pPr lvl="1"/>
            <a:r>
              <a:rPr lang="en-US" dirty="0">
                <a:solidFill>
                  <a:srgbClr val="595959"/>
                </a:solidFill>
                <a:latin typeface="YaleAdmin-Roman" charset="0"/>
                <a:ea typeface="MS PGothic" charset="0"/>
              </a:rPr>
              <a:t>cropping photos for </a:t>
            </a:r>
            <a:r>
              <a:rPr lang="en-US" dirty="0" smtClean="0">
                <a:solidFill>
                  <a:srgbClr val="595959"/>
                </a:solidFill>
                <a:latin typeface="YaleAdmin-Roman" charset="0"/>
                <a:ea typeface="MS PGothic" charset="0"/>
              </a:rPr>
              <a:t>consistency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  <a:latin typeface="YaleAdmin-Roman" charset="0"/>
                <a:ea typeface="MS PGothic" charset="0"/>
              </a:rPr>
              <a:t>demo</a:t>
            </a:r>
            <a:endParaRPr lang="en-US" dirty="0">
              <a:solidFill>
                <a:srgbClr val="595959"/>
              </a:solidFill>
              <a:latin typeface="YaleAdmin-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8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It’s Your Yale home page image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595959"/>
                </a:solidFill>
                <a:latin typeface="YaleAdmin-Roman" charset="0"/>
                <a:ea typeface="MS PGothic" charset="0"/>
              </a:rPr>
              <a:t>your.yale.edu</a:t>
            </a:r>
            <a:endParaRPr lang="en-US" dirty="0" smtClean="0">
              <a:solidFill>
                <a:srgbClr val="595959"/>
              </a:solidFill>
              <a:latin typeface="YaleAdmin-Roman" charset="0"/>
              <a:ea typeface="MS PGothic" charset="0"/>
            </a:endParaRPr>
          </a:p>
          <a:p>
            <a:r>
              <a:rPr lang="en-US" dirty="0" smtClean="0">
                <a:solidFill>
                  <a:srgbClr val="595959"/>
                </a:solidFill>
                <a:latin typeface="YaleAdmin-Roman" charset="0"/>
                <a:ea typeface="MS PGothic" charset="0"/>
              </a:rPr>
              <a:t>Challenges with a large image</a:t>
            </a:r>
          </a:p>
          <a:p>
            <a:r>
              <a:rPr lang="en-US" dirty="0" smtClean="0">
                <a:solidFill>
                  <a:srgbClr val="595959"/>
                </a:solidFill>
                <a:latin typeface="YaleAdmin-Roman" charset="0"/>
                <a:ea typeface="MS PGothic" charset="0"/>
              </a:rPr>
              <a:t>Challenges with choosing an image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>
                <a:solidFill>
                  <a:srgbClr val="595959"/>
                </a:solidFill>
                <a:latin typeface="YaleAdmin-Roman" charset="0"/>
                <a:ea typeface="MS PGothic" charset="0"/>
              </a:rPr>
              <a:t>F</a:t>
            </a:r>
            <a:r>
              <a:rPr lang="en-US" dirty="0" smtClean="0">
                <a:solidFill>
                  <a:srgbClr val="595959"/>
                </a:solidFill>
                <a:latin typeface="YaleAdmin-Roman" charset="0"/>
                <a:ea typeface="MS PGothic" charset="0"/>
              </a:rPr>
              <a:t>requency </a:t>
            </a:r>
            <a:r>
              <a:rPr lang="en-US" dirty="0">
                <a:solidFill>
                  <a:srgbClr val="595959"/>
                </a:solidFill>
                <a:latin typeface="YaleAdmin-Roman" charset="0"/>
                <a:ea typeface="MS PGothic" charset="0"/>
              </a:rPr>
              <a:t>of image change</a:t>
            </a:r>
          </a:p>
          <a:p>
            <a:endParaRPr lang="en-US" dirty="0" smtClean="0">
              <a:solidFill>
                <a:srgbClr val="0E387F"/>
              </a:solidFill>
              <a:latin typeface="YaleAdmin-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8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904281"/>
            <a:ext cx="4727228" cy="31554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9068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400" dirty="0"/>
              <a:t>It’s Your Yale - home page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4708" y="1825625"/>
            <a:ext cx="309482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YaleAdmin-Roman" charset="0"/>
                <a:ea typeface="MS PGothic" charset="0"/>
              </a:rPr>
              <a:t>Basic Information</a:t>
            </a:r>
          </a:p>
          <a:p>
            <a:pPr>
              <a:buFontTx/>
              <a:buChar char="-"/>
            </a:pPr>
            <a:r>
              <a:rPr lang="en-US" sz="1600" b="1" dirty="0">
                <a:latin typeface="YaleAdmin-Roman" charset="0"/>
                <a:ea typeface="MS PGothic" charset="0"/>
              </a:rPr>
              <a:t>Dimension:</a:t>
            </a:r>
            <a:r>
              <a:rPr lang="en-US" sz="1600" dirty="0">
                <a:latin typeface="YaleAdmin-Roman" charset="0"/>
                <a:ea typeface="MS PGothic" charset="0"/>
              </a:rPr>
              <a:t> 1175 x 547px</a:t>
            </a:r>
          </a:p>
          <a:p>
            <a:pPr>
              <a:buFontTx/>
              <a:buChar char="-"/>
            </a:pPr>
            <a:r>
              <a:rPr lang="en-US" sz="1800" b="1" dirty="0">
                <a:latin typeface="YaleAdmin-Roman" charset="0"/>
                <a:ea typeface="MS PGothic" charset="0"/>
              </a:rPr>
              <a:t>File size:</a:t>
            </a:r>
            <a:r>
              <a:rPr lang="en-US" sz="1800" dirty="0">
                <a:latin typeface="YaleAdmin-Roman" charset="0"/>
                <a:ea typeface="MS PGothic" charset="0"/>
              </a:rPr>
              <a:t> </a:t>
            </a:r>
          </a:p>
          <a:p>
            <a:pPr>
              <a:buFontTx/>
              <a:buChar char="-"/>
            </a:pPr>
            <a:r>
              <a:rPr lang="en-US" sz="1800" b="1" dirty="0">
                <a:latin typeface="YaleAdmin-Roman" charset="0"/>
                <a:ea typeface="MS PGothic" charset="0"/>
              </a:rPr>
              <a:t>Type:</a:t>
            </a:r>
            <a:r>
              <a:rPr lang="en-US" sz="1800" dirty="0">
                <a:latin typeface="YaleAdmin-Roman" charset="0"/>
                <a:ea typeface="MS PGothic" charset="0"/>
              </a:rPr>
              <a:t> Photo, Graphics,  </a:t>
            </a:r>
          </a:p>
          <a:p>
            <a:pPr marL="0" indent="0">
              <a:buNone/>
            </a:pPr>
            <a:r>
              <a:rPr lang="en-US" sz="1800" dirty="0">
                <a:latin typeface="YaleAdmin-Roman" charset="0"/>
                <a:ea typeface="MS PGothic" charset="0"/>
              </a:rPr>
              <a:t>                </a:t>
            </a:r>
            <a:r>
              <a:rPr lang="en-US" sz="1800" strike="sngStrike" dirty="0">
                <a:latin typeface="YaleAdmin-Roman" charset="0"/>
                <a:ea typeface="MS PGothic" charset="0"/>
              </a:rPr>
              <a:t>Animation</a:t>
            </a:r>
          </a:p>
          <a:p>
            <a:pPr>
              <a:buFontTx/>
              <a:buChar char="-"/>
            </a:pPr>
            <a:r>
              <a:rPr lang="en-US" sz="1800" b="1" dirty="0">
                <a:latin typeface="YaleAdmin-Roman" charset="0"/>
                <a:ea typeface="MS PGothic" charset="0"/>
              </a:rPr>
              <a:t>View:</a:t>
            </a:r>
          </a:p>
          <a:p>
            <a:pPr marL="0" indent="0">
              <a:buNone/>
            </a:pPr>
            <a:r>
              <a:rPr lang="en-US" sz="1600" dirty="0">
                <a:latin typeface="YaleAdmin-Roman" charset="0"/>
                <a:ea typeface="MS PGothic" charset="0"/>
              </a:rPr>
              <a:t>        -  White box on the left</a:t>
            </a:r>
          </a:p>
          <a:p>
            <a:pPr marL="0" indent="0">
              <a:buNone/>
            </a:pPr>
            <a:r>
              <a:rPr lang="en-US" sz="1600" dirty="0">
                <a:latin typeface="YaleAdmin-Roman" charset="0"/>
                <a:ea typeface="MS PGothic" charset="0"/>
              </a:rPr>
              <a:t>        -  White box on the bottom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399" y="3901564"/>
            <a:ext cx="2923763" cy="27434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94800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It’s Your Yale - home page image</a:t>
            </a:r>
            <a:br>
              <a:rPr lang="en-US" sz="3600" dirty="0"/>
            </a:br>
            <a:r>
              <a:rPr lang="en-US" sz="4400" dirty="0">
                <a:solidFill>
                  <a:schemeClr val="bg1"/>
                </a:solidFill>
                <a:latin typeface="YaleAdmin-Roman" charset="0"/>
                <a:ea typeface="MS PGothic" charset="0"/>
              </a:rPr>
              <a:t>Challenges – Photo / Graphics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556345"/>
            <a:ext cx="4488872" cy="29942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527" y="1634788"/>
            <a:ext cx="4488872" cy="30802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437528" y="5126816"/>
            <a:ext cx="4477871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algn="ctr"/>
            <a:r>
              <a:rPr lang="en-US" sz="2800" dirty="0"/>
              <a:t>No Animation</a:t>
            </a:r>
          </a:p>
          <a:p>
            <a:endParaRPr lang="en-US" sz="2800" dirty="0"/>
          </a:p>
        </p:txBody>
      </p:sp>
      <p:sp>
        <p:nvSpPr>
          <p:cNvPr id="7" name="Half Frame 6"/>
          <p:cNvSpPr/>
          <p:nvPr/>
        </p:nvSpPr>
        <p:spPr>
          <a:xfrm rot="12552797">
            <a:off x="1327757" y="1594323"/>
            <a:ext cx="1352811" cy="1628384"/>
          </a:xfrm>
          <a:prstGeom prst="halfFrame">
            <a:avLst>
              <a:gd name="adj1" fmla="val 19195"/>
              <a:gd name="adj2" fmla="val 1892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2552797">
            <a:off x="5751534" y="553561"/>
            <a:ext cx="1352811" cy="1628384"/>
          </a:xfrm>
          <a:prstGeom prst="halfFrame">
            <a:avLst>
              <a:gd name="adj1" fmla="val 19195"/>
              <a:gd name="adj2" fmla="val 1892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3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7889</TotalTime>
  <Words>682</Words>
  <Application>Microsoft Macintosh PowerPoint</Application>
  <PresentationFormat>On-screen Show (4:3)</PresentationFormat>
  <Paragraphs>106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Take Your Best Shot</vt:lpstr>
      <vt:lpstr>Take Your Best Shot</vt:lpstr>
      <vt:lpstr>Tips for taking a good portrait</vt:lpstr>
      <vt:lpstr>Tips for taking good photos</vt:lpstr>
      <vt:lpstr>Adding images to your site</vt:lpstr>
      <vt:lpstr>Cropping images</vt:lpstr>
      <vt:lpstr>The It’s Your Yale home page image</vt:lpstr>
      <vt:lpstr>It’s Your Yale - home page image</vt:lpstr>
      <vt:lpstr>It’s Your Yale - home page image Challenges – Photo / Graphics</vt:lpstr>
      <vt:lpstr>It’s Your Yale - home page image Challenges – size/dimension</vt:lpstr>
      <vt:lpstr>It’s Your Yale - home page image Challenges – size/dimension - photo</vt:lpstr>
      <vt:lpstr>It’s Your Yale - home page image Challenges – size/dimension - graphics</vt:lpstr>
      <vt:lpstr>It’s Your Yale - home page image Challenges – White Text Box (1)</vt:lpstr>
      <vt:lpstr>It’s Your Yale - home page image Challenges – White Text Box (2)</vt:lpstr>
      <vt:lpstr>It’s Your Yale - home page image Challenges – White Text Box (3)</vt:lpstr>
      <vt:lpstr>It’s Your Yale - home page image Challenges – White on White (1)</vt:lpstr>
      <vt:lpstr>It’s Your Yale - home page image Challenges – White on White (2)</vt:lpstr>
      <vt:lpstr>It’s Your Yale - home page image Challenges – White on White (3)</vt:lpstr>
      <vt:lpstr>It’s Your Yale - home page image Challenges – White on White (4)</vt:lpstr>
      <vt:lpstr>It’s Your Yale - home page image Challenges – Closing words</vt:lpstr>
      <vt:lpstr>Thank You</vt:lpstr>
    </vt:vector>
  </TitlesOfParts>
  <Company>Yale ITS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Adriana Corona</dc:creator>
  <cp:lastModifiedBy>Kimberly Pasko</cp:lastModifiedBy>
  <cp:revision>531</cp:revision>
  <dcterms:created xsi:type="dcterms:W3CDTF">2014-12-08T15:16:26Z</dcterms:created>
  <dcterms:modified xsi:type="dcterms:W3CDTF">2017-03-16T19:11:02Z</dcterms:modified>
</cp:coreProperties>
</file>