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87" r:id="rId2"/>
    <p:sldId id="295" r:id="rId3"/>
    <p:sldId id="288" r:id="rId4"/>
    <p:sldId id="292" r:id="rId5"/>
    <p:sldId id="293" r:id="rId6"/>
    <p:sldId id="291" r:id="rId7"/>
    <p:sldId id="256" r:id="rId8"/>
    <p:sldId id="257" r:id="rId9"/>
    <p:sldId id="258" r:id="rId10"/>
    <p:sldId id="259" r:id="rId11"/>
    <p:sldId id="274" r:id="rId12"/>
    <p:sldId id="271" r:id="rId13"/>
    <p:sldId id="275" r:id="rId14"/>
    <p:sldId id="276" r:id="rId15"/>
    <p:sldId id="277" r:id="rId16"/>
    <p:sldId id="294" r:id="rId17"/>
    <p:sldId id="272" r:id="rId18"/>
    <p:sldId id="283" r:id="rId19"/>
    <p:sldId id="278" r:id="rId20"/>
    <p:sldId id="279" r:id="rId21"/>
    <p:sldId id="280" r:id="rId22"/>
    <p:sldId id="281" r:id="rId23"/>
    <p:sldId id="284" r:id="rId24"/>
    <p:sldId id="260" r:id="rId25"/>
    <p:sldId id="285" r:id="rId26"/>
    <p:sldId id="261" r:id="rId27"/>
    <p:sldId id="266" r:id="rId28"/>
    <p:sldId id="267" r:id="rId29"/>
    <p:sldId id="269" r:id="rId30"/>
    <p:sldId id="270" r:id="rId31"/>
    <p:sldId id="282"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 id="308" r:id="rId45"/>
    <p:sldId id="309" r:id="rId46"/>
    <p:sldId id="310" r:id="rId47"/>
    <p:sldId id="31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4AD"/>
    <a:srgbClr val="006FBE"/>
    <a:srgbClr val="1D335B"/>
    <a:srgbClr val="3C3E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78"/>
    <p:restoredTop sz="86915"/>
  </p:normalViewPr>
  <p:slideViewPr>
    <p:cSldViewPr snapToGrid="0" snapToObjects="1">
      <p:cViewPr varScale="1">
        <p:scale>
          <a:sx n="96" d="100"/>
          <a:sy n="96" d="100"/>
        </p:scale>
        <p:origin x="372" y="78"/>
      </p:cViewPr>
      <p:guideLst/>
    </p:cSldViewPr>
  </p:slideViewPr>
  <p:notesTextViewPr>
    <p:cViewPr>
      <p:scale>
        <a:sx n="1" d="1"/>
        <a:sy n="1" d="1"/>
      </p:scale>
      <p:origin x="0" y="0"/>
    </p:cViewPr>
  </p:notesTextViewPr>
  <p:sorterViewPr>
    <p:cViewPr>
      <p:scale>
        <a:sx n="54" d="100"/>
        <a:sy n="5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4D7D37-517E-4B46-AB98-E8E88BC25C16}" type="datetimeFigureOut">
              <a:rPr lang="en-US" smtClean="0"/>
              <a:t>3/30/2017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75042-DFC7-C64D-825C-BB22C395CBA0}" type="slidenum">
              <a:rPr lang="en-US" smtClean="0"/>
              <a:t>‹#›</a:t>
            </a:fld>
            <a:endParaRPr lang="en-US"/>
          </a:p>
        </p:txBody>
      </p:sp>
    </p:spTree>
    <p:extLst>
      <p:ext uri="{BB962C8B-B14F-4D97-AF65-F5344CB8AC3E}">
        <p14:creationId xmlns:p14="http://schemas.microsoft.com/office/powerpoint/2010/main" val="89756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967D12E-6619-2149-AB6D-AEEBD55A1D3B}" type="slidenum">
              <a:rPr lang="en-US" smtClean="0"/>
              <a:t>1</a:t>
            </a:fld>
            <a:endParaRPr lang="en-US"/>
          </a:p>
        </p:txBody>
      </p:sp>
    </p:spTree>
    <p:extLst>
      <p:ext uri="{BB962C8B-B14F-4D97-AF65-F5344CB8AC3E}">
        <p14:creationId xmlns:p14="http://schemas.microsoft.com/office/powerpoint/2010/main" val="242792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Boxed Theme – Also has a wide image, but whole page is contained in a “box.” </a:t>
            </a:r>
            <a:r>
              <a:rPr lang="en-US" baseline="0" dirty="0"/>
              <a:t> </a:t>
            </a:r>
            <a:r>
              <a:rPr lang="en-US" baseline="0" dirty="0" err="1"/>
              <a:t>Doesn</a:t>
            </a:r>
            <a:r>
              <a:rPr lang="uk-UA" baseline="0" dirty="0"/>
              <a:t>’</a:t>
            </a:r>
            <a:r>
              <a:rPr lang="en-US" baseline="0" dirty="0"/>
              <a:t>t spread open.</a:t>
            </a:r>
            <a:endParaRPr lang="en-US" dirty="0"/>
          </a:p>
        </p:txBody>
      </p:sp>
      <p:sp>
        <p:nvSpPr>
          <p:cNvPr id="4" name="Slide Number Placeholder 3"/>
          <p:cNvSpPr>
            <a:spLocks noGrp="1"/>
          </p:cNvSpPr>
          <p:nvPr>
            <p:ph type="sldNum" sz="quarter" idx="10"/>
          </p:nvPr>
        </p:nvSpPr>
        <p:spPr/>
        <p:txBody>
          <a:bodyPr/>
          <a:lstStyle/>
          <a:p>
            <a:fld id="{2A875042-DFC7-C64D-825C-BB22C395CBA0}" type="slidenum">
              <a:rPr lang="en-US" smtClean="0"/>
              <a:t>10</a:t>
            </a:fld>
            <a:endParaRPr lang="en-US"/>
          </a:p>
        </p:txBody>
      </p:sp>
    </p:spTree>
    <p:extLst>
      <p:ext uri="{BB962C8B-B14F-4D97-AF65-F5344CB8AC3E}">
        <p14:creationId xmlns:p14="http://schemas.microsoft.com/office/powerpoint/2010/main" val="1368804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modify any of these themes</a:t>
            </a:r>
            <a:r>
              <a:rPr lang="en-US" baseline="0" dirty="0"/>
              <a:t> easily to give your site a certain uniqueness.</a:t>
            </a:r>
            <a:endParaRPr lang="en-US" dirty="0"/>
          </a:p>
        </p:txBody>
      </p:sp>
      <p:sp>
        <p:nvSpPr>
          <p:cNvPr id="4" name="Slide Number Placeholder 3"/>
          <p:cNvSpPr>
            <a:spLocks noGrp="1"/>
          </p:cNvSpPr>
          <p:nvPr>
            <p:ph type="sldNum" sz="quarter" idx="10"/>
          </p:nvPr>
        </p:nvSpPr>
        <p:spPr/>
        <p:txBody>
          <a:bodyPr/>
          <a:lstStyle/>
          <a:p>
            <a:fld id="{2A875042-DFC7-C64D-825C-BB22C395CBA0}" type="slidenum">
              <a:rPr lang="en-US" smtClean="0"/>
              <a:t>11</a:t>
            </a:fld>
            <a:endParaRPr lang="en-US"/>
          </a:p>
        </p:txBody>
      </p:sp>
    </p:spTree>
    <p:extLst>
      <p:ext uri="{BB962C8B-B14F-4D97-AF65-F5344CB8AC3E}">
        <p14:creationId xmlns:p14="http://schemas.microsoft.com/office/powerpoint/2010/main" val="1576355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one</a:t>
            </a:r>
            <a:r>
              <a:rPr lang="en-US" baseline="0" dirty="0"/>
              <a:t> of the themes, you can use a pre-determined palette of color and fonts. This is really a minor modification if you use the palettes offered at the </a:t>
            </a:r>
            <a:r>
              <a:rPr lang="en-US" baseline="0" dirty="0" err="1"/>
              <a:t>YaleSites</a:t>
            </a:r>
            <a:r>
              <a:rPr lang="en-US" baseline="0" dirty="0"/>
              <a:t> page.</a:t>
            </a:r>
            <a:endParaRPr lang="en-US" dirty="0"/>
          </a:p>
        </p:txBody>
      </p:sp>
      <p:sp>
        <p:nvSpPr>
          <p:cNvPr id="4" name="Slide Number Placeholder 3"/>
          <p:cNvSpPr>
            <a:spLocks noGrp="1"/>
          </p:cNvSpPr>
          <p:nvPr>
            <p:ph type="sldNum" sz="quarter" idx="10"/>
          </p:nvPr>
        </p:nvSpPr>
        <p:spPr/>
        <p:txBody>
          <a:bodyPr/>
          <a:lstStyle/>
          <a:p>
            <a:fld id="{2A875042-DFC7-C64D-825C-BB22C395CBA0}" type="slidenum">
              <a:rPr lang="en-US" smtClean="0"/>
              <a:t>12</a:t>
            </a:fld>
            <a:endParaRPr lang="en-US"/>
          </a:p>
        </p:txBody>
      </p:sp>
    </p:spTree>
    <p:extLst>
      <p:ext uri="{BB962C8B-B14F-4D97-AF65-F5344CB8AC3E}">
        <p14:creationId xmlns:p14="http://schemas.microsoft.com/office/powerpoint/2010/main" val="297152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customize your site a bit more, but still have it based</a:t>
            </a:r>
            <a:r>
              <a:rPr lang="en-US" baseline="0" dirty="0"/>
              <a:t> on </a:t>
            </a:r>
            <a:r>
              <a:rPr lang="en-US" baseline="0" dirty="0" err="1"/>
              <a:t>YaleSites</a:t>
            </a:r>
            <a:r>
              <a:rPr lang="en-US" baseline="0" dirty="0"/>
              <a:t> themes.</a:t>
            </a:r>
            <a:endParaRPr lang="en-US" dirty="0"/>
          </a:p>
        </p:txBody>
      </p:sp>
      <p:sp>
        <p:nvSpPr>
          <p:cNvPr id="4" name="Slide Number Placeholder 3"/>
          <p:cNvSpPr>
            <a:spLocks noGrp="1"/>
          </p:cNvSpPr>
          <p:nvPr>
            <p:ph type="sldNum" sz="quarter" idx="10"/>
          </p:nvPr>
        </p:nvSpPr>
        <p:spPr/>
        <p:txBody>
          <a:bodyPr/>
          <a:lstStyle/>
          <a:p>
            <a:fld id="{2A875042-DFC7-C64D-825C-BB22C395CBA0}" type="slidenum">
              <a:rPr lang="en-US" smtClean="0"/>
              <a:t>13</a:t>
            </a:fld>
            <a:endParaRPr lang="en-US"/>
          </a:p>
        </p:txBody>
      </p:sp>
    </p:spTree>
    <p:extLst>
      <p:ext uri="{BB962C8B-B14F-4D97-AF65-F5344CB8AC3E}">
        <p14:creationId xmlns:p14="http://schemas.microsoft.com/office/powerpoint/2010/main" val="2113228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do this, we need to keep ACCESSIBILITY</a:t>
            </a:r>
            <a:r>
              <a:rPr lang="en-US" baseline="0" dirty="0"/>
              <a:t> in mind. Pay attention to color contrast, Yale branding considerations (including fonts). Keep to the grid (underlying structure of the YS themes).</a:t>
            </a:r>
            <a:endParaRPr lang="en-US" dirty="0"/>
          </a:p>
        </p:txBody>
      </p:sp>
      <p:sp>
        <p:nvSpPr>
          <p:cNvPr id="4" name="Slide Number Placeholder 3"/>
          <p:cNvSpPr>
            <a:spLocks noGrp="1"/>
          </p:cNvSpPr>
          <p:nvPr>
            <p:ph type="sldNum" sz="quarter" idx="10"/>
          </p:nvPr>
        </p:nvSpPr>
        <p:spPr/>
        <p:txBody>
          <a:bodyPr/>
          <a:lstStyle/>
          <a:p>
            <a:fld id="{2A875042-DFC7-C64D-825C-BB22C395CBA0}" type="slidenum">
              <a:rPr lang="en-US" smtClean="0"/>
              <a:t>14</a:t>
            </a:fld>
            <a:endParaRPr lang="en-US"/>
          </a:p>
        </p:txBody>
      </p:sp>
    </p:spTree>
    <p:extLst>
      <p:ext uri="{BB962C8B-B14F-4D97-AF65-F5344CB8AC3E}">
        <p14:creationId xmlns:p14="http://schemas.microsoft.com/office/powerpoint/2010/main" val="1613692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color contrast checker – shows whether the</a:t>
            </a:r>
            <a:r>
              <a:rPr lang="en-US" baseline="0" dirty="0"/>
              <a:t> foreground/background color choices you’ve made </a:t>
            </a:r>
            <a:r>
              <a:rPr lang="en-US" baseline="0" dirty="0" err="1"/>
              <a:t>areaccessible</a:t>
            </a:r>
            <a:r>
              <a:rPr lang="en-US" baseline="0" dirty="0"/>
              <a:t> for people with vision impairment if you are writing text on it.  Fore/back colors – put in HEX values and generate result.</a:t>
            </a:r>
            <a:endParaRPr lang="en-US" dirty="0"/>
          </a:p>
        </p:txBody>
      </p:sp>
      <p:sp>
        <p:nvSpPr>
          <p:cNvPr id="4" name="Slide Number Placeholder 3"/>
          <p:cNvSpPr>
            <a:spLocks noGrp="1"/>
          </p:cNvSpPr>
          <p:nvPr>
            <p:ph type="sldNum" sz="quarter" idx="10"/>
          </p:nvPr>
        </p:nvSpPr>
        <p:spPr/>
        <p:txBody>
          <a:bodyPr/>
          <a:lstStyle/>
          <a:p>
            <a:fld id="{2A875042-DFC7-C64D-825C-BB22C395CBA0}" type="slidenum">
              <a:rPr lang="en-US" smtClean="0"/>
              <a:t>15</a:t>
            </a:fld>
            <a:endParaRPr lang="en-US"/>
          </a:p>
        </p:txBody>
      </p:sp>
    </p:spTree>
    <p:extLst>
      <p:ext uri="{BB962C8B-B14F-4D97-AF65-F5344CB8AC3E}">
        <p14:creationId xmlns:p14="http://schemas.microsoft.com/office/powerpoint/2010/main" val="1112203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how people with various kinds of color blindness will see this this blue.  Looks OK for contrast.</a:t>
            </a:r>
          </a:p>
        </p:txBody>
      </p:sp>
      <p:sp>
        <p:nvSpPr>
          <p:cNvPr id="4" name="Slide Number Placeholder 3"/>
          <p:cNvSpPr>
            <a:spLocks noGrp="1"/>
          </p:cNvSpPr>
          <p:nvPr>
            <p:ph type="sldNum" sz="quarter" idx="10"/>
          </p:nvPr>
        </p:nvSpPr>
        <p:spPr/>
        <p:txBody>
          <a:bodyPr/>
          <a:lstStyle/>
          <a:p>
            <a:fld id="{2A875042-DFC7-C64D-825C-BB22C395CBA0}" type="slidenum">
              <a:rPr lang="en-US" smtClean="0"/>
              <a:t>16</a:t>
            </a:fld>
            <a:endParaRPr lang="en-US"/>
          </a:p>
        </p:txBody>
      </p:sp>
    </p:spTree>
    <p:extLst>
      <p:ext uri="{BB962C8B-B14F-4D97-AF65-F5344CB8AC3E}">
        <p14:creationId xmlns:p14="http://schemas.microsoft.com/office/powerpoint/2010/main" val="498257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 board – helpful</a:t>
            </a:r>
            <a:r>
              <a:rPr lang="en-US" baseline="0" dirty="0"/>
              <a:t> to establish a direction for color choice.  This board shows color choices as well as header and body text typefaces and sizes of text.  Everyone should agree on this before you begin the visual design of the site.</a:t>
            </a:r>
          </a:p>
          <a:p>
            <a:endParaRPr lang="en-US" baseline="0" dirty="0"/>
          </a:p>
        </p:txBody>
      </p:sp>
      <p:sp>
        <p:nvSpPr>
          <p:cNvPr id="4" name="Slide Number Placeholder 3"/>
          <p:cNvSpPr>
            <a:spLocks noGrp="1"/>
          </p:cNvSpPr>
          <p:nvPr>
            <p:ph type="sldNum" sz="quarter" idx="10"/>
          </p:nvPr>
        </p:nvSpPr>
        <p:spPr/>
        <p:txBody>
          <a:bodyPr/>
          <a:lstStyle/>
          <a:p>
            <a:fld id="{2A875042-DFC7-C64D-825C-BB22C395CBA0}" type="slidenum">
              <a:rPr lang="en-US" smtClean="0"/>
              <a:t>17</a:t>
            </a:fld>
            <a:endParaRPr lang="en-US"/>
          </a:p>
        </p:txBody>
      </p:sp>
    </p:spTree>
    <p:extLst>
      <p:ext uri="{BB962C8B-B14F-4D97-AF65-F5344CB8AC3E}">
        <p14:creationId xmlns:p14="http://schemas.microsoft.com/office/powerpoint/2010/main" val="1715437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MOOD BOARD – even more information than</a:t>
            </a:r>
            <a:r>
              <a:rPr lang="en-US" baseline="0" dirty="0"/>
              <a:t> a color board. Also has images to establish a feeling or “mood” of the site.  Not images that will actually appear on the site, but images that capture the feeling you’re looking to have on the site.  For example, in this mood board, images are very angular, hard-edged, structural. Images with these qualities will </a:t>
            </a:r>
            <a:r>
              <a:rPr lang="en-US" baseline="0" dirty="0" err="1"/>
              <a:t>apear</a:t>
            </a:r>
            <a:r>
              <a:rPr lang="en-US" baseline="0" dirty="0"/>
              <a:t> on your site based on this mood board.</a:t>
            </a:r>
          </a:p>
          <a:p>
            <a:endParaRPr lang="en-US" baseline="0" dirty="0"/>
          </a:p>
        </p:txBody>
      </p:sp>
      <p:sp>
        <p:nvSpPr>
          <p:cNvPr id="4" name="Slide Number Placeholder 3"/>
          <p:cNvSpPr>
            <a:spLocks noGrp="1"/>
          </p:cNvSpPr>
          <p:nvPr>
            <p:ph type="sldNum" sz="quarter" idx="10"/>
          </p:nvPr>
        </p:nvSpPr>
        <p:spPr/>
        <p:txBody>
          <a:bodyPr/>
          <a:lstStyle/>
          <a:p>
            <a:fld id="{2A875042-DFC7-C64D-825C-BB22C395CBA0}" type="slidenum">
              <a:rPr lang="en-US" smtClean="0"/>
              <a:t>18</a:t>
            </a:fld>
            <a:endParaRPr lang="en-US"/>
          </a:p>
        </p:txBody>
      </p:sp>
    </p:spTree>
    <p:extLst>
      <p:ext uri="{BB962C8B-B14F-4D97-AF65-F5344CB8AC3E}">
        <p14:creationId xmlns:p14="http://schemas.microsoft.com/office/powerpoint/2010/main" val="1243953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typefaces are approved</a:t>
            </a:r>
            <a:r>
              <a:rPr lang="en-US" baseline="0" dirty="0"/>
              <a:t> for use on Yale sites.  ”Yale” font, which is used for the Yale wordmark.  The Sans has been used widely – now another option, called Mallory, recently introduced.  </a:t>
            </a:r>
          </a:p>
          <a:p>
            <a:endParaRPr lang="en-US" baseline="0" dirty="0"/>
          </a:p>
          <a:p>
            <a:r>
              <a:rPr lang="en-US" baseline="0" dirty="0"/>
              <a:t>Serif/sans serif typefaces:  serif usually reads better in print (like a newspaper).  Sans serif could be better for the web – line weights are more consistent without serifs.  But font size also affects readability, as does leading (space between lines).</a:t>
            </a:r>
          </a:p>
          <a:p>
            <a:endParaRPr lang="en-US" dirty="0"/>
          </a:p>
        </p:txBody>
      </p:sp>
      <p:sp>
        <p:nvSpPr>
          <p:cNvPr id="4" name="Slide Number Placeholder 3"/>
          <p:cNvSpPr>
            <a:spLocks noGrp="1"/>
          </p:cNvSpPr>
          <p:nvPr>
            <p:ph type="sldNum" sz="quarter" idx="10"/>
          </p:nvPr>
        </p:nvSpPr>
        <p:spPr/>
        <p:txBody>
          <a:bodyPr/>
          <a:lstStyle/>
          <a:p>
            <a:fld id="{2A875042-DFC7-C64D-825C-BB22C395CBA0}" type="slidenum">
              <a:rPr lang="en-US" smtClean="0"/>
              <a:t>19</a:t>
            </a:fld>
            <a:endParaRPr lang="en-US"/>
          </a:p>
        </p:txBody>
      </p:sp>
    </p:spTree>
    <p:extLst>
      <p:ext uri="{BB962C8B-B14F-4D97-AF65-F5344CB8AC3E}">
        <p14:creationId xmlns:p14="http://schemas.microsoft.com/office/powerpoint/2010/main" val="1449229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YaleAdmin-Roman" charset="0"/>
                <a:ea typeface="YaleAdmin-Roman" charset="0"/>
                <a:cs typeface="YaleAdmin-Roman" charset="0"/>
              </a:rPr>
              <a:t>Dana </a:t>
            </a:r>
            <a:r>
              <a:rPr lang="en-US" sz="1200" b="1" dirty="0" err="1">
                <a:latin typeface="YaleAdmin-Roman" charset="0"/>
                <a:ea typeface="YaleAdmin-Roman" charset="0"/>
                <a:cs typeface="YaleAdmin-Roman" charset="0"/>
              </a:rPr>
              <a:t>Lipnickas</a:t>
            </a:r>
            <a:r>
              <a:rPr lang="en-US" sz="1200" b="1" dirty="0">
                <a:latin typeface="YaleAdmin-Roman" charset="0"/>
                <a:ea typeface="YaleAdmin-Roman" charset="0"/>
                <a:cs typeface="YaleAdmin-Roman" charset="0"/>
              </a:rPr>
              <a:t>, Senior Digital Producer, User Experience &amp; Digital Strategy</a:t>
            </a:r>
            <a:r>
              <a:rPr lang="en-US" sz="1200" b="0" dirty="0">
                <a:latin typeface="YaleAdmin-Roman" charset="0"/>
                <a:ea typeface="YaleAdmin-Roman" charset="0"/>
                <a:cs typeface="YaleAdmin-Roman" charset="0"/>
              </a:rPr>
              <a:t>:</a:t>
            </a:r>
          </a:p>
          <a:p>
            <a:r>
              <a:rPr lang="en-US" sz="1200" dirty="0">
                <a:latin typeface="YaleAdmin-Roman" charset="0"/>
                <a:ea typeface="YaleAdmin-Roman" charset="0"/>
                <a:cs typeface="YaleAdmin-Roman" charset="0"/>
              </a:rPr>
              <a:t>Good afternoon, my name</a:t>
            </a:r>
            <a:r>
              <a:rPr lang="en-US" sz="1200" baseline="0" dirty="0">
                <a:latin typeface="YaleAdmin-Roman" charset="0"/>
                <a:ea typeface="YaleAdmin-Roman" charset="0"/>
                <a:cs typeface="YaleAdmin-Roman" charset="0"/>
              </a:rPr>
              <a:t> is Dana </a:t>
            </a:r>
            <a:r>
              <a:rPr lang="en-US" sz="1200" baseline="0" dirty="0" err="1">
                <a:latin typeface="YaleAdmin-Roman" charset="0"/>
                <a:ea typeface="YaleAdmin-Roman" charset="0"/>
                <a:cs typeface="YaleAdmin-Roman" charset="0"/>
              </a:rPr>
              <a:t>Lipnickas</a:t>
            </a:r>
            <a:r>
              <a:rPr lang="en-US" sz="1200" baseline="0" dirty="0">
                <a:latin typeface="YaleAdmin-Roman" charset="0"/>
                <a:ea typeface="YaleAdmin-Roman" charset="0"/>
                <a:cs typeface="YaleAdmin-Roman" charset="0"/>
              </a:rPr>
              <a:t> and I am the Senior Digital Producer in User Experience &amp; Digital Strategy in ITS. I project manage website redesigns and work closely with Mark and Chao who will be joining me today. </a:t>
            </a:r>
          </a:p>
          <a:p>
            <a:br>
              <a:rPr lang="en-US" sz="1200" dirty="0">
                <a:latin typeface="YaleAdmin-Roman" charset="0"/>
                <a:ea typeface="YaleAdmin-Roman" charset="0"/>
                <a:cs typeface="YaleAdmin-Roman" charset="0"/>
              </a:rPr>
            </a:br>
            <a:r>
              <a:rPr lang="en-US" sz="1200" b="1" dirty="0">
                <a:latin typeface="YaleAdmin-Roman" charset="0"/>
                <a:ea typeface="YaleAdmin-Roman" charset="0"/>
                <a:cs typeface="YaleAdmin-Roman" charset="0"/>
              </a:rPr>
              <a:t>Mark Saba, Senior Designer &amp; Illustrator, User Experience &amp; Digital Strategy</a:t>
            </a:r>
            <a:r>
              <a:rPr lang="en-US" sz="1200" b="0" dirty="0">
                <a:latin typeface="YaleAdmin-Roman" charset="0"/>
                <a:ea typeface="YaleAdmin-Roman" charset="0"/>
                <a:cs typeface="YaleAdmin-Roman"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latin typeface="YaleAdmin-Roman" charset="0"/>
                <a:ea typeface="YaleAdmin-Roman" charset="0"/>
                <a:cs typeface="YaleAdmin-Roman" charset="0"/>
              </a:rPr>
              <a:t> </a:t>
            </a:r>
            <a:br>
              <a:rPr lang="en-US" sz="1200" b="1" dirty="0">
                <a:latin typeface="YaleAdmin-Roman" charset="0"/>
                <a:ea typeface="YaleAdmin-Roman" charset="0"/>
                <a:cs typeface="YaleAdmin-Roman" charset="0"/>
              </a:rPr>
            </a:br>
            <a:r>
              <a:rPr lang="en-US" sz="1200" b="1" dirty="0">
                <a:latin typeface="YaleAdmin-Roman" charset="0"/>
                <a:ea typeface="YaleAdmin-Roman" charset="0"/>
                <a:cs typeface="YaleAdmin-Roman" charset="0"/>
              </a:rPr>
              <a:t>Chao Hang Lu, Web Producer &amp; Drupal Front End Developer, Content Management </a:t>
            </a:r>
            <a:r>
              <a:rPr lang="en-US" sz="1200" b="1">
                <a:latin typeface="YaleAdmin-Roman" charset="0"/>
                <a:ea typeface="YaleAdmin-Roman" charset="0"/>
                <a:cs typeface="YaleAdmin-Roman" charset="0"/>
              </a:rPr>
              <a:t>Services</a:t>
            </a:r>
            <a:r>
              <a:rPr lang="en-US" sz="1200" b="0">
                <a:latin typeface="YaleAdmin-Roman" charset="0"/>
                <a:ea typeface="YaleAdmin-Roman" charset="0"/>
                <a:cs typeface="YaleAdmin-Roman" charset="0"/>
              </a:rPr>
              <a:t>:</a:t>
            </a:r>
            <a:endParaRPr lang="en-US" b="0" dirty="0"/>
          </a:p>
        </p:txBody>
      </p:sp>
      <p:sp>
        <p:nvSpPr>
          <p:cNvPr id="4" name="Slide Number Placeholder 3"/>
          <p:cNvSpPr>
            <a:spLocks noGrp="1"/>
          </p:cNvSpPr>
          <p:nvPr>
            <p:ph type="sldNum" sz="quarter" idx="10"/>
          </p:nvPr>
        </p:nvSpPr>
        <p:spPr/>
        <p:txBody>
          <a:bodyPr/>
          <a:lstStyle/>
          <a:p>
            <a:fld id="{A967D12E-6619-2149-AB6D-AEEBD55A1D3B}" type="slidenum">
              <a:rPr lang="en-US" smtClean="0"/>
              <a:t>2</a:t>
            </a:fld>
            <a:endParaRPr lang="en-US"/>
          </a:p>
        </p:txBody>
      </p:sp>
    </p:spTree>
    <p:extLst>
      <p:ext uri="{BB962C8B-B14F-4D97-AF65-F5344CB8AC3E}">
        <p14:creationId xmlns:p14="http://schemas.microsoft.com/office/powerpoint/2010/main" val="2053790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sans-serif font</a:t>
            </a:r>
            <a:r>
              <a:rPr lang="en-US" baseline="0" dirty="0"/>
              <a:t> (Mallory) with just about right amount of space between lines.  Short blocks of text can support more spacing (leading).  Longer tracts of text, better to tighten up because it becomes cumbersome to read.</a:t>
            </a:r>
          </a:p>
          <a:p>
            <a:br>
              <a:rPr lang="en-US" baseline="0" dirty="0"/>
            </a:br>
            <a:r>
              <a:rPr lang="en-US" baseline="0" dirty="0"/>
              <a:t>It’s also important not to have text blocks that are very wide – for example, spreading across the entire page.  This makes them more difficult to read.  That’s why newspapers have narrow columns.</a:t>
            </a:r>
            <a:endParaRPr lang="en-US" dirty="0"/>
          </a:p>
        </p:txBody>
      </p:sp>
      <p:sp>
        <p:nvSpPr>
          <p:cNvPr id="4" name="Slide Number Placeholder 3"/>
          <p:cNvSpPr>
            <a:spLocks noGrp="1"/>
          </p:cNvSpPr>
          <p:nvPr>
            <p:ph type="sldNum" sz="quarter" idx="10"/>
          </p:nvPr>
        </p:nvSpPr>
        <p:spPr/>
        <p:txBody>
          <a:bodyPr/>
          <a:lstStyle/>
          <a:p>
            <a:fld id="{2A875042-DFC7-C64D-825C-BB22C395CBA0}" type="slidenum">
              <a:rPr lang="en-US" smtClean="0"/>
              <a:t>20</a:t>
            </a:fld>
            <a:endParaRPr lang="en-US"/>
          </a:p>
        </p:txBody>
      </p:sp>
    </p:spTree>
    <p:extLst>
      <p:ext uri="{BB962C8B-B14F-4D97-AF65-F5344CB8AC3E}">
        <p14:creationId xmlns:p14="http://schemas.microsoft.com/office/powerpoint/2010/main" val="1153447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75042-DFC7-C64D-825C-BB22C395CBA0}" type="slidenum">
              <a:rPr lang="en-US" smtClean="0"/>
              <a:t>21</a:t>
            </a:fld>
            <a:endParaRPr lang="en-US"/>
          </a:p>
        </p:txBody>
      </p:sp>
    </p:spTree>
    <p:extLst>
      <p:ext uri="{BB962C8B-B14F-4D97-AF65-F5344CB8AC3E}">
        <p14:creationId xmlns:p14="http://schemas.microsoft.com/office/powerpoint/2010/main" val="1561862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WIREFRAME establishes what exactly will be on a page:  Should there be images?  Text blocks?  Headers (and levels of headers)?  Where is the navigation?  The nuts and bolts or architecture of the site. </a:t>
            </a:r>
          </a:p>
          <a:p>
            <a:endParaRPr lang="en-US" baseline="0" dirty="0"/>
          </a:p>
          <a:p>
            <a:r>
              <a:rPr lang="en-US" baseline="0" dirty="0"/>
              <a:t>There is no indication here of what the visual design should be, only basic information.</a:t>
            </a:r>
          </a:p>
          <a:p>
            <a:endParaRPr lang="en-US" baseline="0" dirty="0"/>
          </a:p>
        </p:txBody>
      </p:sp>
      <p:sp>
        <p:nvSpPr>
          <p:cNvPr id="4" name="Slide Number Placeholder 3"/>
          <p:cNvSpPr>
            <a:spLocks noGrp="1"/>
          </p:cNvSpPr>
          <p:nvPr>
            <p:ph type="sldNum" sz="quarter" idx="10"/>
          </p:nvPr>
        </p:nvSpPr>
        <p:spPr/>
        <p:txBody>
          <a:bodyPr/>
          <a:lstStyle/>
          <a:p>
            <a:fld id="{2A875042-DFC7-C64D-825C-BB22C395CBA0}" type="slidenum">
              <a:rPr lang="en-US" smtClean="0"/>
              <a:t>22</a:t>
            </a:fld>
            <a:endParaRPr lang="en-US"/>
          </a:p>
        </p:txBody>
      </p:sp>
    </p:spTree>
    <p:extLst>
      <p:ext uri="{BB962C8B-B14F-4D97-AF65-F5344CB8AC3E}">
        <p14:creationId xmlns:p14="http://schemas.microsoft.com/office/powerpoint/2010/main" val="1940740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visual designer uses the wireframe to indicate what needs to be on the page, in the same relative order – though there is some leeway. He or she comes up with a visual plan or set of visual rules based on the information provided in the wireframe. These visual rules will apply across all pages of the site.</a:t>
            </a:r>
            <a:endParaRPr lang="en-US" dirty="0"/>
          </a:p>
          <a:p>
            <a:endParaRPr lang="en-US" dirty="0"/>
          </a:p>
          <a:p>
            <a:endParaRPr lang="en-US" dirty="0"/>
          </a:p>
          <a:p>
            <a:r>
              <a:rPr lang="en-US" dirty="0"/>
              <a:t>Here is the NURSING</a:t>
            </a:r>
            <a:r>
              <a:rPr lang="en-US" baseline="0" dirty="0"/>
              <a:t> home page I designed, based on this wireframe.  I moved some things around a bit, but made sure everything that was on the wireframe showed up on the page.</a:t>
            </a:r>
            <a:endParaRPr lang="en-US" dirty="0"/>
          </a:p>
        </p:txBody>
      </p:sp>
      <p:sp>
        <p:nvSpPr>
          <p:cNvPr id="4" name="Slide Number Placeholder 3"/>
          <p:cNvSpPr>
            <a:spLocks noGrp="1"/>
          </p:cNvSpPr>
          <p:nvPr>
            <p:ph type="sldNum" sz="quarter" idx="10"/>
          </p:nvPr>
        </p:nvSpPr>
        <p:spPr/>
        <p:txBody>
          <a:bodyPr/>
          <a:lstStyle/>
          <a:p>
            <a:fld id="{2A875042-DFC7-C64D-825C-BB22C395CBA0}" type="slidenum">
              <a:rPr lang="en-US" smtClean="0"/>
              <a:t>23</a:t>
            </a:fld>
            <a:endParaRPr lang="en-US"/>
          </a:p>
        </p:txBody>
      </p:sp>
    </p:spTree>
    <p:extLst>
      <p:ext uri="{BB962C8B-B14F-4D97-AF65-F5344CB8AC3E}">
        <p14:creationId xmlns:p14="http://schemas.microsoft.com/office/powerpoint/2010/main" val="1553373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Easy to use to design web pages.  A very basic layout</a:t>
            </a:r>
            <a:r>
              <a:rPr lang="en-US" baseline="0" dirty="0"/>
              <a:t> program.</a:t>
            </a:r>
            <a:endParaRPr lang="en-US" dirty="0"/>
          </a:p>
        </p:txBody>
      </p:sp>
      <p:sp>
        <p:nvSpPr>
          <p:cNvPr id="4" name="Slide Number Placeholder 3"/>
          <p:cNvSpPr>
            <a:spLocks noGrp="1"/>
          </p:cNvSpPr>
          <p:nvPr>
            <p:ph type="sldNum" sz="quarter" idx="10"/>
          </p:nvPr>
        </p:nvSpPr>
        <p:spPr/>
        <p:txBody>
          <a:bodyPr/>
          <a:lstStyle/>
          <a:p>
            <a:fld id="{2A875042-DFC7-C64D-825C-BB22C395CBA0}" type="slidenum">
              <a:rPr lang="en-US" smtClean="0"/>
              <a:t>24</a:t>
            </a:fld>
            <a:endParaRPr lang="en-US"/>
          </a:p>
        </p:txBody>
      </p:sp>
    </p:spTree>
    <p:extLst>
      <p:ext uri="{BB962C8B-B14F-4D97-AF65-F5344CB8AC3E}">
        <p14:creationId xmlns:p14="http://schemas.microsoft.com/office/powerpoint/2010/main" val="2957917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Looks</a:t>
            </a:r>
            <a:r>
              <a:rPr lang="en-US" baseline="0" dirty="0"/>
              <a:t> like this.  Can have multiple pages open, copy/paste design elements across pages. </a:t>
            </a:r>
            <a:endParaRPr lang="en-US" dirty="0"/>
          </a:p>
        </p:txBody>
      </p:sp>
      <p:sp>
        <p:nvSpPr>
          <p:cNvPr id="4" name="Slide Number Placeholder 3"/>
          <p:cNvSpPr>
            <a:spLocks noGrp="1"/>
          </p:cNvSpPr>
          <p:nvPr>
            <p:ph type="sldNum" sz="quarter" idx="10"/>
          </p:nvPr>
        </p:nvSpPr>
        <p:spPr/>
        <p:txBody>
          <a:bodyPr/>
          <a:lstStyle/>
          <a:p>
            <a:fld id="{2A875042-DFC7-C64D-825C-BB22C395CBA0}" type="slidenum">
              <a:rPr lang="en-US" smtClean="0"/>
              <a:t>25</a:t>
            </a:fld>
            <a:endParaRPr lang="en-US"/>
          </a:p>
        </p:txBody>
      </p:sp>
    </p:spTree>
    <p:extLst>
      <p:ext uri="{BB962C8B-B14F-4D97-AF65-F5344CB8AC3E}">
        <p14:creationId xmlns:p14="http://schemas.microsoft.com/office/powerpoint/2010/main" val="110595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thing I do is lay the </a:t>
            </a:r>
            <a:r>
              <a:rPr lang="en-US" dirty="0" err="1"/>
              <a:t>YaleSites</a:t>
            </a:r>
            <a:r>
              <a:rPr lang="en-US" dirty="0"/>
              <a:t> theme over its grid.  This is a 12-column grid.</a:t>
            </a:r>
          </a:p>
        </p:txBody>
      </p:sp>
      <p:sp>
        <p:nvSpPr>
          <p:cNvPr id="4" name="Slide Number Placeholder 3"/>
          <p:cNvSpPr>
            <a:spLocks noGrp="1"/>
          </p:cNvSpPr>
          <p:nvPr>
            <p:ph type="sldNum" sz="quarter" idx="10"/>
          </p:nvPr>
        </p:nvSpPr>
        <p:spPr/>
        <p:txBody>
          <a:bodyPr/>
          <a:lstStyle/>
          <a:p>
            <a:fld id="{2A875042-DFC7-C64D-825C-BB22C395CBA0}" type="slidenum">
              <a:rPr lang="en-US" smtClean="0"/>
              <a:t>26</a:t>
            </a:fld>
            <a:endParaRPr lang="en-US"/>
          </a:p>
        </p:txBody>
      </p:sp>
    </p:spTree>
    <p:extLst>
      <p:ext uri="{BB962C8B-B14F-4D97-AF65-F5344CB8AC3E}">
        <p14:creationId xmlns:p14="http://schemas.microsoft.com/office/powerpoint/2010/main" val="1797392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I use that grid when designing</a:t>
            </a:r>
            <a:r>
              <a:rPr lang="en-US" baseline="0" dirty="0"/>
              <a:t> the page that is based on that particular theme (the WIDE theme here).</a:t>
            </a:r>
          </a:p>
          <a:p>
            <a:endParaRPr lang="en-US" baseline="0" dirty="0"/>
          </a:p>
          <a:p>
            <a:r>
              <a:rPr lang="en-US" baseline="0" dirty="0"/>
              <a:t>Notice bar at top  -- I just made it a different color.</a:t>
            </a:r>
          </a:p>
          <a:p>
            <a:endParaRPr lang="en-US" baseline="0" dirty="0"/>
          </a:p>
          <a:p>
            <a:r>
              <a:rPr lang="en-US" baseline="0" dirty="0"/>
              <a:t>Using Yale typeface and The Sans typeface.</a:t>
            </a:r>
          </a:p>
          <a:p>
            <a:endParaRPr lang="en-US" baseline="0" dirty="0"/>
          </a:p>
          <a:p>
            <a:r>
              <a:rPr lang="en-US" baseline="0" dirty="0"/>
              <a:t>The blocks under the main banner image are aligned with the grid.</a:t>
            </a:r>
            <a:endParaRPr lang="en-US" dirty="0"/>
          </a:p>
        </p:txBody>
      </p:sp>
      <p:sp>
        <p:nvSpPr>
          <p:cNvPr id="4" name="Slide Number Placeholder 3"/>
          <p:cNvSpPr>
            <a:spLocks noGrp="1"/>
          </p:cNvSpPr>
          <p:nvPr>
            <p:ph type="sldNum" sz="quarter" idx="10"/>
          </p:nvPr>
        </p:nvSpPr>
        <p:spPr/>
        <p:txBody>
          <a:bodyPr/>
          <a:lstStyle/>
          <a:p>
            <a:fld id="{2A875042-DFC7-C64D-825C-BB22C395CBA0}" type="slidenum">
              <a:rPr lang="en-US" smtClean="0"/>
              <a:t>27</a:t>
            </a:fld>
            <a:endParaRPr lang="en-US"/>
          </a:p>
        </p:txBody>
      </p:sp>
    </p:spTree>
    <p:extLst>
      <p:ext uri="{BB962C8B-B14F-4D97-AF65-F5344CB8AC3E}">
        <p14:creationId xmlns:p14="http://schemas.microsoft.com/office/powerpoint/2010/main" val="511324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home page.  This is all based on the </a:t>
            </a:r>
            <a:r>
              <a:rPr lang="en-US" dirty="0" err="1"/>
              <a:t>YaleSites</a:t>
            </a:r>
            <a:r>
              <a:rPr lang="en-US" dirty="0"/>
              <a:t> Wide theme, though customized.</a:t>
            </a:r>
          </a:p>
        </p:txBody>
      </p:sp>
      <p:sp>
        <p:nvSpPr>
          <p:cNvPr id="4" name="Slide Number Placeholder 3"/>
          <p:cNvSpPr>
            <a:spLocks noGrp="1"/>
          </p:cNvSpPr>
          <p:nvPr>
            <p:ph type="sldNum" sz="quarter" idx="10"/>
          </p:nvPr>
        </p:nvSpPr>
        <p:spPr/>
        <p:txBody>
          <a:bodyPr/>
          <a:lstStyle/>
          <a:p>
            <a:fld id="{2A875042-DFC7-C64D-825C-BB22C395CBA0}" type="slidenum">
              <a:rPr lang="en-US" smtClean="0"/>
              <a:t>28</a:t>
            </a:fld>
            <a:endParaRPr lang="en-US"/>
          </a:p>
        </p:txBody>
      </p:sp>
    </p:spTree>
    <p:extLst>
      <p:ext uri="{BB962C8B-B14F-4D97-AF65-F5344CB8AC3E}">
        <p14:creationId xmlns:p14="http://schemas.microsoft.com/office/powerpoint/2010/main" val="451387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several of the</a:t>
            </a:r>
            <a:r>
              <a:rPr lang="en-US" baseline="0" dirty="0"/>
              <a:t> Nursing pages, all aligned to the grid. All the visual design elements are consistent across pages.</a:t>
            </a:r>
            <a:endParaRPr lang="en-US" dirty="0"/>
          </a:p>
        </p:txBody>
      </p:sp>
      <p:sp>
        <p:nvSpPr>
          <p:cNvPr id="4" name="Slide Number Placeholder 3"/>
          <p:cNvSpPr>
            <a:spLocks noGrp="1"/>
          </p:cNvSpPr>
          <p:nvPr>
            <p:ph type="sldNum" sz="quarter" idx="10"/>
          </p:nvPr>
        </p:nvSpPr>
        <p:spPr/>
        <p:txBody>
          <a:bodyPr/>
          <a:lstStyle/>
          <a:p>
            <a:fld id="{2A875042-DFC7-C64D-825C-BB22C395CBA0}" type="slidenum">
              <a:rPr lang="en-US" smtClean="0"/>
              <a:t>29</a:t>
            </a:fld>
            <a:endParaRPr lang="en-US"/>
          </a:p>
        </p:txBody>
      </p:sp>
    </p:spTree>
    <p:extLst>
      <p:ext uri="{BB962C8B-B14F-4D97-AF65-F5344CB8AC3E}">
        <p14:creationId xmlns:p14="http://schemas.microsoft.com/office/powerpoint/2010/main" val="2133460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latin typeface="YaleAdmin-Roman" charset="0"/>
                <a:ea typeface="YaleAdmin-Roman" charset="0"/>
                <a:cs typeface="YaleAdmin-Roman" charset="0"/>
              </a:rPr>
              <a:t>My role, is to project manage our website redesign work.</a:t>
            </a:r>
          </a:p>
          <a:p>
            <a:pPr algn="l"/>
            <a:endParaRPr lang="en-US" sz="1200" dirty="0">
              <a:latin typeface="YaleAdmin-Roman" charset="0"/>
              <a:ea typeface="YaleAdmin-Roman" charset="0"/>
              <a:cs typeface="YaleAdmin-Roman" charset="0"/>
            </a:endParaRPr>
          </a:p>
          <a:p>
            <a:pPr algn="l"/>
            <a:r>
              <a:rPr lang="en-US" sz="1200" dirty="0">
                <a:latin typeface="YaleAdmin-Roman" charset="0"/>
                <a:ea typeface="YaleAdmin-Roman" charset="0"/>
                <a:cs typeface="YaleAdmin-Roman" charset="0"/>
              </a:rPr>
              <a:t>I work with clients to help</a:t>
            </a:r>
            <a:r>
              <a:rPr lang="en-US" sz="1200" baseline="0" dirty="0">
                <a:latin typeface="YaleAdmin-Roman" charset="0"/>
                <a:ea typeface="YaleAdmin-Roman" charset="0"/>
                <a:cs typeface="YaleAdmin-Roman" charset="0"/>
              </a:rPr>
              <a:t> realize their vision and stay within their budget if they cannot afford a custom design.</a:t>
            </a:r>
          </a:p>
          <a:p>
            <a:pPr algn="l"/>
            <a:endParaRPr lang="en-US" sz="1200" dirty="0">
              <a:latin typeface="YaleAdmin-Roman" charset="0"/>
              <a:ea typeface="YaleAdmin-Roman" charset="0"/>
              <a:cs typeface="YaleAdmin-Roman" charset="0"/>
            </a:endParaRPr>
          </a:p>
          <a:p>
            <a:pPr algn="l"/>
            <a:r>
              <a:rPr lang="en-US" sz="1200" dirty="0">
                <a:latin typeface="YaleAdmin-Roman" charset="0"/>
                <a:ea typeface="YaleAdmin-Roman" charset="0"/>
                <a:cs typeface="YaleAdmin-Roman" charset="0"/>
              </a:rPr>
              <a:t>I help represent</a:t>
            </a:r>
            <a:r>
              <a:rPr lang="en-US" sz="1200" baseline="0" dirty="0">
                <a:latin typeface="YaleAdmin-Roman" charset="0"/>
                <a:ea typeface="YaleAdmin-Roman" charset="0"/>
                <a:cs typeface="YaleAdmin-Roman" charset="0"/>
              </a:rPr>
              <a:t> the client’s voice and collaborate with Mark on the design and Chao and his team to ensure that the development of that design is planned and built within their budget.</a:t>
            </a:r>
            <a:endParaRPr lang="en-US" sz="1200" dirty="0">
              <a:latin typeface="YaleAdmin-Roman" charset="0"/>
              <a:ea typeface="YaleAdmin-Roman" charset="0"/>
              <a:cs typeface="YaleAdmin-Roman" charset="0"/>
            </a:endParaRPr>
          </a:p>
        </p:txBody>
      </p:sp>
      <p:sp>
        <p:nvSpPr>
          <p:cNvPr id="4" name="Slide Number Placeholder 3"/>
          <p:cNvSpPr>
            <a:spLocks noGrp="1"/>
          </p:cNvSpPr>
          <p:nvPr>
            <p:ph type="sldNum" sz="quarter" idx="10"/>
          </p:nvPr>
        </p:nvSpPr>
        <p:spPr/>
        <p:txBody>
          <a:bodyPr/>
          <a:lstStyle/>
          <a:p>
            <a:fld id="{A967D12E-6619-2149-AB6D-AEEBD55A1D3B}" type="slidenum">
              <a:rPr lang="en-US" smtClean="0"/>
              <a:t>3</a:t>
            </a:fld>
            <a:endParaRPr lang="en-US"/>
          </a:p>
        </p:txBody>
      </p:sp>
    </p:spTree>
    <p:extLst>
      <p:ext uri="{BB962C8B-B14F-4D97-AF65-F5344CB8AC3E}">
        <p14:creationId xmlns:p14="http://schemas.microsoft.com/office/powerpoint/2010/main" val="6025224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are these.</a:t>
            </a:r>
            <a:endParaRPr lang="en-US" dirty="0"/>
          </a:p>
        </p:txBody>
      </p:sp>
      <p:sp>
        <p:nvSpPr>
          <p:cNvPr id="4" name="Slide Number Placeholder 3"/>
          <p:cNvSpPr>
            <a:spLocks noGrp="1"/>
          </p:cNvSpPr>
          <p:nvPr>
            <p:ph type="sldNum" sz="quarter" idx="10"/>
          </p:nvPr>
        </p:nvSpPr>
        <p:spPr/>
        <p:txBody>
          <a:bodyPr/>
          <a:lstStyle/>
          <a:p>
            <a:fld id="{2A875042-DFC7-C64D-825C-BB22C395CBA0}" type="slidenum">
              <a:rPr lang="en-US" smtClean="0"/>
              <a:t>30</a:t>
            </a:fld>
            <a:endParaRPr lang="en-US"/>
          </a:p>
        </p:txBody>
      </p:sp>
    </p:spTree>
    <p:extLst>
      <p:ext uri="{BB962C8B-B14F-4D97-AF65-F5344CB8AC3E}">
        <p14:creationId xmlns:p14="http://schemas.microsoft.com/office/powerpoint/2010/main" val="1551714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finished designing</a:t>
            </a:r>
            <a:r>
              <a:rPr lang="en-US" baseline="0" dirty="0"/>
              <a:t> and it has been approved, I export to the pages to </a:t>
            </a:r>
            <a:r>
              <a:rPr lang="en-US" baseline="0" dirty="0" err="1"/>
              <a:t>ZEPLiN</a:t>
            </a:r>
            <a:r>
              <a:rPr lang="en-US" baseline="0" dirty="0"/>
              <a:t> so developers can have immediate access to definitions of design elements (exact placement, color HEX values, colors, header styles, </a:t>
            </a:r>
            <a:r>
              <a:rPr lang="en-US" baseline="0" dirty="0" err="1"/>
              <a:t>etc</a:t>
            </a:r>
            <a:r>
              <a:rPr lang="en-US" baseline="0" dirty="0"/>
              <a:t>).</a:t>
            </a:r>
          </a:p>
          <a:p>
            <a:endParaRPr lang="en-US" baseline="0" dirty="0"/>
          </a:p>
          <a:p>
            <a:r>
              <a:rPr lang="en-US" baseline="0" dirty="0"/>
              <a:t>No need for design documentation if you use software like </a:t>
            </a:r>
            <a:r>
              <a:rPr lang="en-US" baseline="0" dirty="0" err="1"/>
              <a:t>Zeplin</a:t>
            </a:r>
            <a:r>
              <a:rPr lang="en-US" baseline="0" dirty="0"/>
              <a:t> for the </a:t>
            </a:r>
            <a:r>
              <a:rPr lang="en-US" baseline="0" dirty="0" err="1"/>
              <a:t>develoment</a:t>
            </a:r>
            <a:r>
              <a:rPr lang="en-US" baseline="0" dirty="0"/>
              <a:t> state.</a:t>
            </a:r>
          </a:p>
          <a:p>
            <a:endParaRPr lang="en-US" baseline="0" dirty="0"/>
          </a:p>
          <a:p>
            <a:r>
              <a:rPr lang="en-US" baseline="0" dirty="0"/>
              <a:t>Now Chao will lead you through the development process.</a:t>
            </a:r>
            <a:endParaRPr lang="en-US" dirty="0"/>
          </a:p>
        </p:txBody>
      </p:sp>
      <p:sp>
        <p:nvSpPr>
          <p:cNvPr id="4" name="Slide Number Placeholder 3"/>
          <p:cNvSpPr>
            <a:spLocks noGrp="1"/>
          </p:cNvSpPr>
          <p:nvPr>
            <p:ph type="sldNum" sz="quarter" idx="10"/>
          </p:nvPr>
        </p:nvSpPr>
        <p:spPr/>
        <p:txBody>
          <a:bodyPr/>
          <a:lstStyle/>
          <a:p>
            <a:fld id="{2A875042-DFC7-C64D-825C-BB22C395CBA0}" type="slidenum">
              <a:rPr lang="en-US" smtClean="0"/>
              <a:t>31</a:t>
            </a:fld>
            <a:endParaRPr lang="en-US"/>
          </a:p>
        </p:txBody>
      </p:sp>
    </p:spTree>
    <p:extLst>
      <p:ext uri="{BB962C8B-B14F-4D97-AF65-F5344CB8AC3E}">
        <p14:creationId xmlns:p14="http://schemas.microsoft.com/office/powerpoint/2010/main" val="826984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Zeplin</a:t>
            </a:r>
            <a:r>
              <a:rPr lang="en-US" sz="1200" kern="1200" dirty="0">
                <a:solidFill>
                  <a:schemeClr val="tx1"/>
                </a:solidFill>
                <a:effectLst/>
                <a:latin typeface="+mn-lt"/>
                <a:ea typeface="+mn-ea"/>
                <a:cs typeface="+mn-cs"/>
              </a:rPr>
              <a:t> is a collaboration tool between designers and developers. </a:t>
            </a:r>
            <a:endParaRPr lang="en-US" dirty="0"/>
          </a:p>
        </p:txBody>
      </p:sp>
      <p:sp>
        <p:nvSpPr>
          <p:cNvPr id="4" name="Slide Number Placeholder 3"/>
          <p:cNvSpPr>
            <a:spLocks noGrp="1"/>
          </p:cNvSpPr>
          <p:nvPr>
            <p:ph type="sldNum" sz="quarter" idx="10"/>
          </p:nvPr>
        </p:nvSpPr>
        <p:spPr/>
        <p:txBody>
          <a:bodyPr/>
          <a:lstStyle/>
          <a:p>
            <a:fld id="{2A875042-DFC7-C64D-825C-BB22C395CBA0}" type="slidenum">
              <a:rPr lang="en-US" smtClean="0"/>
              <a:t>32</a:t>
            </a:fld>
            <a:endParaRPr lang="en-US"/>
          </a:p>
        </p:txBody>
      </p:sp>
    </p:spTree>
    <p:extLst>
      <p:ext uri="{BB962C8B-B14F-4D97-AF65-F5344CB8AC3E}">
        <p14:creationId xmlns:p14="http://schemas.microsoft.com/office/powerpoint/2010/main" val="1677722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what </a:t>
            </a:r>
            <a:r>
              <a:rPr lang="en-US" sz="1200" kern="1200" dirty="0" err="1">
                <a:solidFill>
                  <a:schemeClr val="tx1"/>
                </a:solidFill>
                <a:effectLst/>
                <a:latin typeface="+mn-lt"/>
                <a:ea typeface="+mn-ea"/>
                <a:cs typeface="+mn-cs"/>
              </a:rPr>
              <a:t>Zeplin</a:t>
            </a:r>
            <a:r>
              <a:rPr lang="en-US" sz="1200" kern="1200" dirty="0">
                <a:solidFill>
                  <a:schemeClr val="tx1"/>
                </a:solidFill>
                <a:effectLst/>
                <a:latin typeface="+mn-lt"/>
                <a:ea typeface="+mn-ea"/>
                <a:cs typeface="+mn-cs"/>
              </a:rPr>
              <a:t> looks like.  Here is one</a:t>
            </a:r>
            <a:r>
              <a:rPr lang="en-US" sz="1200" kern="1200" baseline="0" dirty="0">
                <a:solidFill>
                  <a:schemeClr val="tx1"/>
                </a:solidFill>
                <a:effectLst/>
                <a:latin typeface="+mn-lt"/>
                <a:ea typeface="+mn-ea"/>
                <a:cs typeface="+mn-cs"/>
              </a:rPr>
              <a:t> one the Nursing pages Mark exported to </a:t>
            </a:r>
            <a:r>
              <a:rPr lang="en-US" sz="1200" kern="1200" baseline="0" dirty="0" err="1">
                <a:solidFill>
                  <a:schemeClr val="tx1"/>
                </a:solidFill>
                <a:effectLst/>
                <a:latin typeface="+mn-lt"/>
                <a:ea typeface="+mn-ea"/>
                <a:cs typeface="+mn-cs"/>
              </a:rPr>
              <a:t>Zeplin</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2A875042-DFC7-C64D-825C-BB22C395CBA0}" type="slidenum">
              <a:rPr lang="en-US" smtClean="0"/>
              <a:t>33</a:t>
            </a:fld>
            <a:endParaRPr lang="en-US"/>
          </a:p>
        </p:txBody>
      </p:sp>
    </p:spTree>
    <p:extLst>
      <p:ext uri="{BB962C8B-B14F-4D97-AF65-F5344CB8AC3E}">
        <p14:creationId xmlns:p14="http://schemas.microsoft.com/office/powerpoint/2010/main" val="11412569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a:t>
            </a:r>
            <a:r>
              <a:rPr lang="en-US" sz="1200" kern="1200" baseline="0" dirty="0">
                <a:solidFill>
                  <a:schemeClr val="tx1"/>
                </a:solidFill>
                <a:effectLst/>
                <a:latin typeface="+mn-lt"/>
                <a:ea typeface="+mn-ea"/>
                <a:cs typeface="+mn-cs"/>
              </a:rPr>
              <a:t> is another one of the Nursing pages in </a:t>
            </a:r>
            <a:r>
              <a:rPr lang="en-US" sz="1200" kern="1200" baseline="0" dirty="0" err="1">
                <a:solidFill>
                  <a:schemeClr val="tx1"/>
                </a:solidFill>
                <a:effectLst/>
                <a:latin typeface="+mn-lt"/>
                <a:ea typeface="+mn-ea"/>
                <a:cs typeface="+mn-cs"/>
              </a:rPr>
              <a:t>Zeplin</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2A875042-DFC7-C64D-825C-BB22C395CBA0}" type="slidenum">
              <a:rPr lang="en-US" smtClean="0"/>
              <a:t>34</a:t>
            </a:fld>
            <a:endParaRPr lang="en-US"/>
          </a:p>
        </p:txBody>
      </p:sp>
    </p:spTree>
    <p:extLst>
      <p:ext uri="{BB962C8B-B14F-4D97-AF65-F5344CB8AC3E}">
        <p14:creationId xmlns:p14="http://schemas.microsoft.com/office/powerpoint/2010/main" val="1966737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Picking one of the closest </a:t>
            </a:r>
            <a:r>
              <a:rPr lang="en-US" sz="1200" kern="1200" dirty="0" err="1">
                <a:solidFill>
                  <a:schemeClr val="tx1"/>
                </a:solidFill>
                <a:effectLst/>
                <a:latin typeface="+mn-lt"/>
                <a:ea typeface="+mn-ea"/>
                <a:cs typeface="+mn-cs"/>
              </a:rPr>
              <a:t>YaleSites</a:t>
            </a:r>
            <a:r>
              <a:rPr lang="en-US" sz="1200" kern="1200" dirty="0">
                <a:solidFill>
                  <a:schemeClr val="tx1"/>
                </a:solidFill>
                <a:effectLst/>
                <a:latin typeface="+mn-lt"/>
                <a:ea typeface="+mn-ea"/>
                <a:cs typeface="+mn-cs"/>
              </a:rPr>
              <a:t> theme. In Nursing’s case we’re using </a:t>
            </a:r>
            <a:r>
              <a:rPr lang="en-US" sz="1200" kern="1200" dirty="0" err="1">
                <a:solidFill>
                  <a:schemeClr val="tx1"/>
                </a:solidFill>
                <a:effectLst/>
                <a:latin typeface="+mn-lt"/>
                <a:ea typeface="+mn-ea"/>
                <a:cs typeface="+mn-cs"/>
              </a:rPr>
              <a:t>YaleSites</a:t>
            </a:r>
            <a:r>
              <a:rPr lang="en-US" sz="1200" kern="1200" dirty="0">
                <a:solidFill>
                  <a:schemeClr val="tx1"/>
                </a:solidFill>
                <a:effectLst/>
                <a:latin typeface="+mn-lt"/>
                <a:ea typeface="+mn-ea"/>
                <a:cs typeface="+mn-cs"/>
              </a:rPr>
              <a:t> Wide Theme because the menu bar is fully across the page. </a:t>
            </a:r>
          </a:p>
        </p:txBody>
      </p:sp>
      <p:sp>
        <p:nvSpPr>
          <p:cNvPr id="4" name="Slide Number Placeholder 3"/>
          <p:cNvSpPr>
            <a:spLocks noGrp="1"/>
          </p:cNvSpPr>
          <p:nvPr>
            <p:ph type="sldNum" sz="quarter" idx="10"/>
          </p:nvPr>
        </p:nvSpPr>
        <p:spPr/>
        <p:txBody>
          <a:bodyPr/>
          <a:lstStyle/>
          <a:p>
            <a:fld id="{2A875042-DFC7-C64D-825C-BB22C395CBA0}" type="slidenum">
              <a:rPr lang="en-US" smtClean="0"/>
              <a:t>35</a:t>
            </a:fld>
            <a:endParaRPr lang="en-US"/>
          </a:p>
        </p:txBody>
      </p:sp>
    </p:spTree>
    <p:extLst>
      <p:ext uri="{BB962C8B-B14F-4D97-AF65-F5344CB8AC3E}">
        <p14:creationId xmlns:p14="http://schemas.microsoft.com/office/powerpoint/2010/main" val="6974360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Sub-themes are just like any other theme, with one difference: They inherit the parent theme’s recourses.</a:t>
            </a:r>
          </a:p>
        </p:txBody>
      </p:sp>
      <p:sp>
        <p:nvSpPr>
          <p:cNvPr id="4" name="Slide Number Placeholder 3"/>
          <p:cNvSpPr>
            <a:spLocks noGrp="1"/>
          </p:cNvSpPr>
          <p:nvPr>
            <p:ph type="sldNum" sz="quarter" idx="10"/>
          </p:nvPr>
        </p:nvSpPr>
        <p:spPr/>
        <p:txBody>
          <a:bodyPr/>
          <a:lstStyle/>
          <a:p>
            <a:fld id="{2A875042-DFC7-C64D-825C-BB22C395CBA0}" type="slidenum">
              <a:rPr lang="en-US" smtClean="0"/>
              <a:t>36</a:t>
            </a:fld>
            <a:endParaRPr lang="en-US"/>
          </a:p>
        </p:txBody>
      </p:sp>
    </p:spTree>
    <p:extLst>
      <p:ext uri="{BB962C8B-B14F-4D97-AF65-F5344CB8AC3E}">
        <p14:creationId xmlns:p14="http://schemas.microsoft.com/office/powerpoint/2010/main" val="18979503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highly custom sites such as Yale Nursing, required to create a sub theme because we store our code inside the sub theme folder not CSS Injector module or JS Injector module.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(Explain</a:t>
            </a:r>
            <a:r>
              <a:rPr lang="en-US" sz="1200" kern="1200" baseline="0" dirty="0">
                <a:solidFill>
                  <a:schemeClr val="tx1"/>
                </a:solidFill>
                <a:effectLst/>
                <a:latin typeface="+mn-lt"/>
                <a:ea typeface="+mn-ea"/>
                <a:cs typeface="+mn-cs"/>
              </a:rPr>
              <a:t> what CSS injector and JS Injector are.)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A875042-DFC7-C64D-825C-BB22C395CBA0}" type="slidenum">
              <a:rPr lang="en-US" smtClean="0"/>
              <a:t>37</a:t>
            </a:fld>
            <a:endParaRPr lang="en-US"/>
          </a:p>
        </p:txBody>
      </p:sp>
    </p:spTree>
    <p:extLst>
      <p:ext uri="{BB962C8B-B14F-4D97-AF65-F5344CB8AC3E}">
        <p14:creationId xmlns:p14="http://schemas.microsoft.com/office/powerpoint/2010/main" val="1696057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A875042-DFC7-C64D-825C-BB22C395CBA0}" type="slidenum">
              <a:rPr lang="en-US" smtClean="0"/>
              <a:t>38</a:t>
            </a:fld>
            <a:endParaRPr lang="en-US"/>
          </a:p>
        </p:txBody>
      </p:sp>
    </p:spTree>
    <p:extLst>
      <p:ext uri="{BB962C8B-B14F-4D97-AF65-F5344CB8AC3E}">
        <p14:creationId xmlns:p14="http://schemas.microsoft.com/office/powerpoint/2010/main" val="955324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A875042-DFC7-C64D-825C-BB22C395CBA0}" type="slidenum">
              <a:rPr lang="en-US" smtClean="0"/>
              <a:t>39</a:t>
            </a:fld>
            <a:endParaRPr lang="en-US"/>
          </a:p>
        </p:txBody>
      </p:sp>
    </p:spTree>
    <p:extLst>
      <p:ext uri="{BB962C8B-B14F-4D97-AF65-F5344CB8AC3E}">
        <p14:creationId xmlns:p14="http://schemas.microsoft.com/office/powerpoint/2010/main" val="1309690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latin typeface="YaleAdmin-Roman" charset="0"/>
                <a:ea typeface="YaleAdmin-Roman" charset="0"/>
                <a:cs typeface="YaleAdmin-Roman" charset="0"/>
              </a:rPr>
              <a:t>Our Senior Designer</a:t>
            </a:r>
            <a:r>
              <a:rPr lang="en-US" sz="1200" baseline="0" dirty="0">
                <a:latin typeface="YaleAdmin-Roman" charset="0"/>
                <a:ea typeface="YaleAdmin-Roman" charset="0"/>
                <a:cs typeface="YaleAdmin-Roman" charset="0"/>
              </a:rPr>
              <a:t> &amp; Illustrator</a:t>
            </a:r>
            <a:r>
              <a:rPr lang="en-US" sz="1200" dirty="0">
                <a:latin typeface="YaleAdmin-Roman" charset="0"/>
                <a:ea typeface="YaleAdmin-Roman" charset="0"/>
                <a:cs typeface="YaleAdmin-Roman" charset="0"/>
              </a:rPr>
              <a:t> Mark</a:t>
            </a:r>
            <a:r>
              <a:rPr lang="en-US" sz="1200" baseline="0" dirty="0">
                <a:latin typeface="YaleAdmin-Roman" charset="0"/>
                <a:ea typeface="YaleAdmin-Roman" charset="0"/>
                <a:cs typeface="YaleAdmin-Roman" charset="0"/>
              </a:rPr>
              <a:t> Saba </a:t>
            </a:r>
            <a:r>
              <a:rPr lang="en-US" sz="1200" dirty="0">
                <a:latin typeface="YaleAdmin-Roman" charset="0"/>
                <a:ea typeface="YaleAdmin-Roman" charset="0"/>
                <a:cs typeface="YaleAdmin-Roman" charset="0"/>
              </a:rPr>
              <a:t>and I meet with clients prior to the beginning of the design phase </a:t>
            </a:r>
            <a:r>
              <a:rPr lang="en-US" sz="1200" baseline="0" dirty="0">
                <a:latin typeface="YaleAdmin-Roman" charset="0"/>
                <a:ea typeface="YaleAdmin-Roman" charset="0"/>
                <a:cs typeface="YaleAdmin-Roman" charset="0"/>
              </a:rPr>
              <a:t>to get a sense of what they are looking for.</a:t>
            </a:r>
          </a:p>
          <a:p>
            <a:pPr algn="l"/>
            <a:endParaRPr lang="en-US" sz="1200" baseline="0" dirty="0">
              <a:latin typeface="YaleAdmin-Roman" charset="0"/>
              <a:ea typeface="YaleAdmin-Roman" charset="0"/>
              <a:cs typeface="YaleAdmin-Roman" charset="0"/>
            </a:endParaRPr>
          </a:p>
          <a:p>
            <a:pPr algn="l"/>
            <a:r>
              <a:rPr lang="en-US" sz="1200" baseline="0" dirty="0">
                <a:latin typeface="YaleAdmin-Roman" charset="0"/>
                <a:ea typeface="YaleAdmin-Roman" charset="0"/>
                <a:cs typeface="YaleAdmin-Roman" charset="0"/>
              </a:rPr>
              <a:t>Mark asks a series of questions to get at the meat of what the client is looking for and he uses this information to begin creating his designs.</a:t>
            </a:r>
          </a:p>
          <a:p>
            <a:pPr algn="l"/>
            <a:endParaRPr lang="en-US" sz="1200" baseline="0" dirty="0">
              <a:latin typeface="YaleAdmin-Roman" charset="0"/>
              <a:ea typeface="YaleAdmin-Roman" charset="0"/>
              <a:cs typeface="YaleAdmin-Roman" charset="0"/>
            </a:endParaRPr>
          </a:p>
          <a:p>
            <a:pPr algn="l"/>
            <a:r>
              <a:rPr lang="en-US" sz="1200" baseline="0" dirty="0">
                <a:latin typeface="YaleAdmin-Roman" charset="0"/>
                <a:ea typeface="YaleAdmin-Roman" charset="0"/>
                <a:cs typeface="YaleAdmin-Roman" charset="0"/>
              </a:rPr>
              <a:t>Mark also works off of previously designed wireframes to ensure that his design is in line with what the Information Architect has planned out.</a:t>
            </a:r>
          </a:p>
          <a:p>
            <a:pPr algn="l"/>
            <a:endParaRPr lang="en-US" sz="1200" baseline="0" dirty="0">
              <a:latin typeface="YaleAdmin-Roman" charset="0"/>
              <a:ea typeface="YaleAdmin-Roman" charset="0"/>
              <a:cs typeface="YaleAdmin-Roman" charset="0"/>
            </a:endParaRPr>
          </a:p>
          <a:p>
            <a:pPr algn="l"/>
            <a:r>
              <a:rPr lang="en-US" sz="1200" baseline="0" dirty="0">
                <a:latin typeface="YaleAdmin-Roman" charset="0"/>
                <a:ea typeface="YaleAdmin-Roman" charset="0"/>
                <a:cs typeface="YaleAdmin-Roman" charset="0"/>
              </a:rPr>
              <a:t>For those of you that do not know what a wireframe is, it is like the blueprints of a house before the house is designed.</a:t>
            </a:r>
          </a:p>
          <a:p>
            <a:pPr algn="l"/>
            <a:endParaRPr lang="en-US" sz="1200" baseline="0" dirty="0">
              <a:latin typeface="YaleAdmin-Roman" charset="0"/>
              <a:ea typeface="YaleAdmin-Roman" charset="0"/>
              <a:cs typeface="YaleAdmin-Roman" charset="0"/>
            </a:endParaRPr>
          </a:p>
          <a:p>
            <a:pPr algn="l"/>
            <a:r>
              <a:rPr lang="en-US" sz="1200" baseline="0" dirty="0">
                <a:latin typeface="YaleAdmin-Roman" charset="0"/>
                <a:ea typeface="YaleAdmin-Roman" charset="0"/>
                <a:cs typeface="YaleAdmin-Roman" charset="0"/>
              </a:rPr>
              <a:t>The design is essentially planned in a series of boxes and text so that it is easy for Mark to plug the look and feel into the layout.</a:t>
            </a:r>
          </a:p>
          <a:p>
            <a:pPr algn="l"/>
            <a:endParaRPr lang="en-US" sz="1200" baseline="0" dirty="0">
              <a:latin typeface="YaleAdmin-Roman" charset="0"/>
              <a:ea typeface="YaleAdmin-Roman" charset="0"/>
              <a:cs typeface="YaleAdmin-Roman" charset="0"/>
            </a:endParaRPr>
          </a:p>
          <a:p>
            <a:pPr algn="l"/>
            <a:r>
              <a:rPr lang="en-US" sz="1200" baseline="0" dirty="0">
                <a:latin typeface="YaleAdmin-Roman" charset="0"/>
                <a:ea typeface="YaleAdmin-Roman" charset="0"/>
                <a:cs typeface="YaleAdmin-Roman" charset="0"/>
              </a:rPr>
              <a:t>After designs are approved by the client, Mark reviews the site in various stages of the build to ensure that the look and feel is implemented according to the design he proposed.</a:t>
            </a:r>
          </a:p>
          <a:p>
            <a:pPr algn="l"/>
            <a:endParaRPr lang="en-US" sz="1200" baseline="0" dirty="0">
              <a:latin typeface="YaleAdmin-Roman" charset="0"/>
              <a:ea typeface="YaleAdmin-Roman" charset="0"/>
              <a:cs typeface="YaleAdmin-Roman" charset="0"/>
            </a:endParaRPr>
          </a:p>
          <a:p>
            <a:pPr algn="l"/>
            <a:r>
              <a:rPr lang="en-US" sz="1200" baseline="0" dirty="0">
                <a:latin typeface="YaleAdmin-Roman" charset="0"/>
                <a:ea typeface="YaleAdmin-Roman" charset="0"/>
                <a:cs typeface="YaleAdmin-Roman" charset="0"/>
              </a:rPr>
              <a:t>Mark will get into more of this a little later.</a:t>
            </a:r>
          </a:p>
        </p:txBody>
      </p:sp>
      <p:sp>
        <p:nvSpPr>
          <p:cNvPr id="4" name="Slide Number Placeholder 3"/>
          <p:cNvSpPr>
            <a:spLocks noGrp="1"/>
          </p:cNvSpPr>
          <p:nvPr>
            <p:ph type="sldNum" sz="quarter" idx="10"/>
          </p:nvPr>
        </p:nvSpPr>
        <p:spPr/>
        <p:txBody>
          <a:bodyPr/>
          <a:lstStyle/>
          <a:p>
            <a:fld id="{A967D12E-6619-2149-AB6D-AEEBD55A1D3B}" type="slidenum">
              <a:rPr lang="en-US" smtClean="0"/>
              <a:t>4</a:t>
            </a:fld>
            <a:endParaRPr lang="en-US"/>
          </a:p>
        </p:txBody>
      </p:sp>
    </p:spTree>
    <p:extLst>
      <p:ext uri="{BB962C8B-B14F-4D97-AF65-F5344CB8AC3E}">
        <p14:creationId xmlns:p14="http://schemas.microsoft.com/office/powerpoint/2010/main" val="6492642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Navigation is very important for the user to explorer the site. Don’t make user think! </a:t>
            </a:r>
          </a:p>
        </p:txBody>
      </p:sp>
      <p:sp>
        <p:nvSpPr>
          <p:cNvPr id="4" name="Slide Number Placeholder 3"/>
          <p:cNvSpPr>
            <a:spLocks noGrp="1"/>
          </p:cNvSpPr>
          <p:nvPr>
            <p:ph type="sldNum" sz="quarter" idx="10"/>
          </p:nvPr>
        </p:nvSpPr>
        <p:spPr/>
        <p:txBody>
          <a:bodyPr/>
          <a:lstStyle/>
          <a:p>
            <a:fld id="{2A875042-DFC7-C64D-825C-BB22C395CBA0}" type="slidenum">
              <a:rPr lang="en-US" smtClean="0"/>
              <a:t>40</a:t>
            </a:fld>
            <a:endParaRPr lang="en-US"/>
          </a:p>
        </p:txBody>
      </p:sp>
    </p:spTree>
    <p:extLst>
      <p:ext uri="{BB962C8B-B14F-4D97-AF65-F5344CB8AC3E}">
        <p14:creationId xmlns:p14="http://schemas.microsoft.com/office/powerpoint/2010/main" val="4619596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bad example vs good example</a:t>
            </a:r>
            <a:r>
              <a:rPr lang="en-US" sz="1200" kern="1200" baseline="0" dirty="0">
                <a:solidFill>
                  <a:schemeClr val="tx1"/>
                </a:solidFill>
                <a:effectLst/>
                <a:latin typeface="+mn-lt"/>
                <a:ea typeface="+mn-ea"/>
                <a:cs typeface="+mn-cs"/>
              </a:rPr>
              <a:t> of navigation.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875042-DFC7-C64D-825C-BB22C395CBA0}" type="slidenum">
              <a:rPr lang="en-US" smtClean="0"/>
              <a:t>41</a:t>
            </a:fld>
            <a:endParaRPr lang="en-US"/>
          </a:p>
        </p:txBody>
      </p:sp>
    </p:spTree>
    <p:extLst>
      <p:ext uri="{BB962C8B-B14F-4D97-AF65-F5344CB8AC3E}">
        <p14:creationId xmlns:p14="http://schemas.microsoft.com/office/powerpoint/2010/main" val="2012620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deploying code into the sub theme you want to make sure the code is readable and neat so the next person or developer takes over can easily find script. </a:t>
            </a:r>
          </a:p>
        </p:txBody>
      </p:sp>
      <p:sp>
        <p:nvSpPr>
          <p:cNvPr id="4" name="Slide Number Placeholder 3"/>
          <p:cNvSpPr>
            <a:spLocks noGrp="1"/>
          </p:cNvSpPr>
          <p:nvPr>
            <p:ph type="sldNum" sz="quarter" idx="10"/>
          </p:nvPr>
        </p:nvSpPr>
        <p:spPr/>
        <p:txBody>
          <a:bodyPr/>
          <a:lstStyle/>
          <a:p>
            <a:fld id="{2A875042-DFC7-C64D-825C-BB22C395CBA0}" type="slidenum">
              <a:rPr lang="en-US" smtClean="0"/>
              <a:t>42</a:t>
            </a:fld>
            <a:endParaRPr lang="en-US"/>
          </a:p>
        </p:txBody>
      </p:sp>
    </p:spTree>
    <p:extLst>
      <p:ext uri="{BB962C8B-B14F-4D97-AF65-F5344CB8AC3E}">
        <p14:creationId xmlns:p14="http://schemas.microsoft.com/office/powerpoint/2010/main" val="4715460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Making sure all the contents, blocks, feature that is being built don’t break.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875042-DFC7-C64D-825C-BB22C395CBA0}" type="slidenum">
              <a:rPr lang="en-US" smtClean="0"/>
              <a:t>43</a:t>
            </a:fld>
            <a:endParaRPr lang="en-US"/>
          </a:p>
        </p:txBody>
      </p:sp>
    </p:spTree>
    <p:extLst>
      <p:ext uri="{BB962C8B-B14F-4D97-AF65-F5344CB8AC3E}">
        <p14:creationId xmlns:p14="http://schemas.microsoft.com/office/powerpoint/2010/main" val="1747055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875042-DFC7-C64D-825C-BB22C395CBA0}" type="slidenum">
              <a:rPr lang="en-US" smtClean="0"/>
              <a:t>44</a:t>
            </a:fld>
            <a:endParaRPr lang="en-US"/>
          </a:p>
        </p:txBody>
      </p:sp>
    </p:spTree>
    <p:extLst>
      <p:ext uri="{BB962C8B-B14F-4D97-AF65-F5344CB8AC3E}">
        <p14:creationId xmlns:p14="http://schemas.microsoft.com/office/powerpoint/2010/main" val="19613915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Check make sure the site is compatible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a:t>
            </a:r>
            <a:r>
              <a:rPr lang="en-US" sz="1200" kern="1200">
                <a:solidFill>
                  <a:schemeClr val="tx1"/>
                </a:solidFill>
                <a:effectLst/>
                <a:latin typeface="+mn-lt"/>
                <a:ea typeface="+mn-ea"/>
                <a:cs typeface="+mn-cs"/>
              </a:rPr>
              <a:t>all browsers’ screen sizes, </a:t>
            </a:r>
            <a:r>
              <a:rPr lang="en-US" sz="1200" kern="1200" dirty="0">
                <a:solidFill>
                  <a:schemeClr val="tx1"/>
                </a:solidFill>
                <a:effectLst/>
                <a:latin typeface="+mn-lt"/>
                <a:ea typeface="+mn-ea"/>
                <a:cs typeface="+mn-cs"/>
              </a:rPr>
              <a:t>such as Chrome, </a:t>
            </a:r>
            <a:r>
              <a:rPr lang="en-US" sz="1200" kern="1200" dirty="0" err="1">
                <a:solidFill>
                  <a:schemeClr val="tx1"/>
                </a:solidFill>
                <a:effectLst/>
                <a:latin typeface="+mn-lt"/>
                <a:ea typeface="+mn-ea"/>
                <a:cs typeface="+mn-cs"/>
              </a:rPr>
              <a:t>FireFox</a:t>
            </a:r>
            <a:r>
              <a:rPr lang="en-US" sz="1200" kern="1200" dirty="0">
                <a:solidFill>
                  <a:schemeClr val="tx1"/>
                </a:solidFill>
                <a:effectLst/>
                <a:latin typeface="+mn-lt"/>
                <a:ea typeface="+mn-ea"/>
                <a:cs typeface="+mn-cs"/>
              </a:rPr>
              <a:t>, Safari.</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875042-DFC7-C64D-825C-BB22C395CBA0}" type="slidenum">
              <a:rPr lang="en-US" smtClean="0"/>
              <a:t>45</a:t>
            </a:fld>
            <a:endParaRPr lang="en-US"/>
          </a:p>
        </p:txBody>
      </p:sp>
    </p:spTree>
    <p:extLst>
      <p:ext uri="{BB962C8B-B14F-4D97-AF65-F5344CB8AC3E}">
        <p14:creationId xmlns:p14="http://schemas.microsoft.com/office/powerpoint/2010/main" val="4907689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Pass back the site to Mark to validate the final design.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Mark and I go back and forth to make any needed adjustments to the visual design</a:t>
            </a:r>
            <a:r>
              <a:rPr lang="en-US" sz="1200" kern="1200" baseline="0" dirty="0">
                <a:solidFill>
                  <a:schemeClr val="tx1"/>
                </a:solidFill>
                <a:effectLst/>
                <a:latin typeface="+mn-lt"/>
                <a:ea typeface="+mn-ea"/>
                <a:cs typeface="+mn-cs"/>
              </a:rPr>
              <a:t> of the pages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A875042-DFC7-C64D-825C-BB22C395CBA0}" type="slidenum">
              <a:rPr lang="en-US" smtClean="0"/>
              <a:t>46</a:t>
            </a:fld>
            <a:endParaRPr lang="en-US"/>
          </a:p>
        </p:txBody>
      </p:sp>
    </p:spTree>
    <p:extLst>
      <p:ext uri="{BB962C8B-B14F-4D97-AF65-F5344CB8AC3E}">
        <p14:creationId xmlns:p14="http://schemas.microsoft.com/office/powerpoint/2010/main" val="10261290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875042-DFC7-C64D-825C-BB22C395CBA0}" type="slidenum">
              <a:rPr lang="en-US" smtClean="0"/>
              <a:t>47</a:t>
            </a:fld>
            <a:endParaRPr lang="en-US"/>
          </a:p>
        </p:txBody>
      </p:sp>
    </p:spTree>
    <p:extLst>
      <p:ext uri="{BB962C8B-B14F-4D97-AF65-F5344CB8AC3E}">
        <p14:creationId xmlns:p14="http://schemas.microsoft.com/office/powerpoint/2010/main" val="646980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aseline="0" dirty="0">
                <a:latin typeface="YaleAdmin-Roman" charset="0"/>
                <a:ea typeface="YaleAdmin-Roman" charset="0"/>
                <a:cs typeface="YaleAdmin-Roman" charset="0"/>
              </a:rPr>
              <a:t>Some clients want a unique design that still feels like Yale, but only have a budget for minor modifications to the current </a:t>
            </a:r>
            <a:r>
              <a:rPr lang="en-US" sz="1200" baseline="0" dirty="0" err="1">
                <a:latin typeface="YaleAdmin-Roman" charset="0"/>
                <a:ea typeface="YaleAdmin-Roman" charset="0"/>
                <a:cs typeface="YaleAdmin-Roman" charset="0"/>
              </a:rPr>
              <a:t>YaleSites</a:t>
            </a:r>
            <a:r>
              <a:rPr lang="en-US" sz="1200" baseline="0" dirty="0">
                <a:latin typeface="YaleAdmin-Roman" charset="0"/>
                <a:ea typeface="YaleAdmin-Roman" charset="0"/>
                <a:cs typeface="YaleAdmin-Roman" charset="0"/>
              </a:rPr>
              <a:t> theme.</a:t>
            </a:r>
          </a:p>
          <a:p>
            <a:pPr algn="l"/>
            <a:endParaRPr lang="en-US" sz="1200" baseline="0" dirty="0">
              <a:latin typeface="YaleAdmin-Roman" charset="0"/>
              <a:ea typeface="YaleAdmin-Roman" charset="0"/>
              <a:cs typeface="YaleAdmin-Roman" charset="0"/>
            </a:endParaRPr>
          </a:p>
          <a:p>
            <a:pPr algn="l"/>
            <a:r>
              <a:rPr lang="en-US" sz="1200" baseline="0" dirty="0">
                <a:latin typeface="YaleAdmin-Roman" charset="0"/>
                <a:ea typeface="YaleAdmin-Roman" charset="0"/>
                <a:cs typeface="YaleAdmin-Roman" charset="0"/>
              </a:rPr>
              <a:t>Right now, I am working with 4 different clients who have a range of budget from $15,000-$100,000.</a:t>
            </a:r>
            <a:endParaRPr lang="en-US" sz="1200" dirty="0">
              <a:latin typeface="YaleAdmin-Roman" charset="0"/>
              <a:ea typeface="YaleAdmin-Roman" charset="0"/>
              <a:cs typeface="YaleAdmin-Roman" charset="0"/>
            </a:endParaRPr>
          </a:p>
          <a:p>
            <a:pPr algn="l"/>
            <a:endParaRPr lang="en-US" sz="1200" dirty="0">
              <a:latin typeface="YaleAdmin-Roman" charset="0"/>
              <a:ea typeface="YaleAdmin-Roman" charset="0"/>
              <a:cs typeface="YaleAdmin-Roman" charset="0"/>
            </a:endParaRPr>
          </a:p>
          <a:p>
            <a:pPr algn="l"/>
            <a:r>
              <a:rPr lang="en-US" sz="1200" dirty="0">
                <a:latin typeface="YaleAdmin-Roman" charset="0"/>
                <a:ea typeface="YaleAdmin-Roman" charset="0"/>
                <a:cs typeface="YaleAdmin-Roman" charset="0"/>
              </a:rPr>
              <a:t>Each of these projects is unique</a:t>
            </a:r>
            <a:r>
              <a:rPr lang="en-US" sz="1200" baseline="0" dirty="0">
                <a:latin typeface="YaleAdmin-Roman" charset="0"/>
                <a:ea typeface="YaleAdmin-Roman" charset="0"/>
                <a:cs typeface="YaleAdmin-Roman" charset="0"/>
              </a:rPr>
              <a:t> and the level of each design varies.</a:t>
            </a:r>
          </a:p>
          <a:p>
            <a:pPr algn="l"/>
            <a:endParaRPr lang="en-US" sz="1200" baseline="0" dirty="0">
              <a:latin typeface="YaleAdmin-Roman" charset="0"/>
              <a:ea typeface="YaleAdmin-Roman" charset="0"/>
              <a:cs typeface="YaleAdmin-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YaleAdmin-Roman" charset="0"/>
                <a:ea typeface="YaleAdmin-Roman" charset="0"/>
                <a:cs typeface="YaleAdmin-Roman" charset="0"/>
              </a:rPr>
              <a:t>Our </a:t>
            </a:r>
            <a:r>
              <a:rPr lang="en-US" sz="1200" dirty="0">
                <a:latin typeface="YaleAdmin-Roman" charset="0"/>
                <a:ea typeface="YaleAdmin-Roman" charset="0"/>
                <a:cs typeface="YaleAdmin-Roman" charset="0"/>
              </a:rPr>
              <a:t>design</a:t>
            </a:r>
            <a:r>
              <a:rPr lang="en-US" sz="1200" baseline="0" dirty="0">
                <a:latin typeface="YaleAdmin-Roman" charset="0"/>
                <a:ea typeface="YaleAdmin-Roman" charset="0"/>
                <a:cs typeface="YaleAdmin-Roman" charset="0"/>
              </a:rPr>
              <a:t> work</a:t>
            </a:r>
            <a:r>
              <a:rPr lang="en-US" sz="1200" dirty="0">
                <a:latin typeface="YaleAdmin-Roman" charset="0"/>
                <a:ea typeface="YaleAdmin-Roman" charset="0"/>
                <a:cs typeface="YaleAdmin-Roman" charset="0"/>
              </a:rPr>
              <a:t> meets Yale standards for identity, usability, and accessibility.</a:t>
            </a:r>
          </a:p>
          <a:p>
            <a:pPr algn="l"/>
            <a:endParaRPr lang="en-US" sz="1200" dirty="0">
              <a:latin typeface="YaleAdmin-Roman" charset="0"/>
              <a:ea typeface="YaleAdmin-Roman" charset="0"/>
              <a:cs typeface="YaleAdmin-Roman" charset="0"/>
            </a:endParaRPr>
          </a:p>
          <a:p>
            <a:pPr algn="l"/>
            <a:r>
              <a:rPr lang="en-US" sz="1200" dirty="0">
                <a:latin typeface="YaleAdmin-Roman" charset="0"/>
                <a:ea typeface="YaleAdmin-Roman" charset="0"/>
                <a:cs typeface="YaleAdmin-Roman" charset="0"/>
              </a:rPr>
              <a:t>We also offer Consultative Packages, these consist of 15 hours of free work to assist with a design or usability</a:t>
            </a:r>
            <a:r>
              <a:rPr lang="en-US" sz="1200" baseline="0" dirty="0">
                <a:latin typeface="YaleAdmin-Roman" charset="0"/>
                <a:ea typeface="YaleAdmin-Roman" charset="0"/>
                <a:cs typeface="YaleAdmin-Roman" charset="0"/>
              </a:rPr>
              <a:t> problem. A lot of these consultations turn into full-fledged projects with our team.</a:t>
            </a:r>
            <a:endParaRPr lang="en-US" sz="1200" dirty="0">
              <a:latin typeface="YaleAdmin-Roman" charset="0"/>
              <a:ea typeface="YaleAdmin-Roman" charset="0"/>
              <a:cs typeface="YaleAdmin-Roman" charset="0"/>
            </a:endParaRPr>
          </a:p>
        </p:txBody>
      </p:sp>
      <p:sp>
        <p:nvSpPr>
          <p:cNvPr id="4" name="Slide Number Placeholder 3"/>
          <p:cNvSpPr>
            <a:spLocks noGrp="1"/>
          </p:cNvSpPr>
          <p:nvPr>
            <p:ph type="sldNum" sz="quarter" idx="10"/>
          </p:nvPr>
        </p:nvSpPr>
        <p:spPr/>
        <p:txBody>
          <a:bodyPr/>
          <a:lstStyle/>
          <a:p>
            <a:fld id="{A967D12E-6619-2149-AB6D-AEEBD55A1D3B}" type="slidenum">
              <a:rPr lang="en-US" smtClean="0"/>
              <a:t>5</a:t>
            </a:fld>
            <a:endParaRPr lang="en-US"/>
          </a:p>
        </p:txBody>
      </p:sp>
    </p:spTree>
    <p:extLst>
      <p:ext uri="{BB962C8B-B14F-4D97-AF65-F5344CB8AC3E}">
        <p14:creationId xmlns:p14="http://schemas.microsoft.com/office/powerpoint/2010/main" val="1157455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User Experience &amp; Digital Strategy team </a:t>
            </a:r>
            <a:r>
              <a:rPr lang="en-US" baseline="0" dirty="0"/>
              <a:t>ensures that all of the websites that we design and build are accessible to users with disabilities. </a:t>
            </a:r>
          </a:p>
          <a:p>
            <a:endParaRPr lang="en-US" baseline="0" dirty="0"/>
          </a:p>
          <a:p>
            <a:r>
              <a:rPr lang="en-US" baseline="0" dirty="0"/>
              <a:t>One example is that we are cognizant that color contrast is high to allow users with limited sight to be able to notice distinctions in images or text.</a:t>
            </a:r>
          </a:p>
          <a:p>
            <a:endParaRPr lang="en-US" baseline="0" dirty="0"/>
          </a:p>
          <a:p>
            <a:r>
              <a:rPr lang="en-US" baseline="0" dirty="0"/>
              <a:t>We also describe all images with alt text so that visually impaired users that need a screen reader get information from the contents of the page and feel as if they can have a similar experience to a sighted person.</a:t>
            </a:r>
          </a:p>
          <a:p>
            <a:endParaRPr lang="en-US" baseline="0" dirty="0"/>
          </a:p>
          <a:p>
            <a:r>
              <a:rPr lang="en-US" baseline="0" dirty="0"/>
              <a:t>Tabbing – get info from Michael</a:t>
            </a:r>
          </a:p>
          <a:p>
            <a:endParaRPr lang="en-US" baseline="0" dirty="0"/>
          </a:p>
          <a:p>
            <a:r>
              <a:rPr lang="en-US" baseline="0" dirty="0"/>
              <a:t>This is a win because it makes the site usable and better overall for everyone.</a:t>
            </a:r>
          </a:p>
          <a:p>
            <a:endParaRPr lang="en-US" baseline="0" dirty="0"/>
          </a:p>
          <a:p>
            <a:r>
              <a:rPr lang="en-US" baseline="0" dirty="0"/>
              <a:t>Michael Wayne Harris is the Information Architect and Accessibility Lead in User Experience and Digital Strategy. He will be presenting later today about the basics of configuration and development to make your website accessible, this talk requires a bit of HTML knowledge to follow along but I highly recommend that you attend  your time allows. He will be presenting at 3pm. Michael is also our expert on accessibility, so if you should have any questions or concerns, he is the person to talk to.</a:t>
            </a:r>
            <a:endParaRPr lang="en-US" dirty="0"/>
          </a:p>
        </p:txBody>
      </p:sp>
      <p:sp>
        <p:nvSpPr>
          <p:cNvPr id="4" name="Slide Number Placeholder 3"/>
          <p:cNvSpPr>
            <a:spLocks noGrp="1"/>
          </p:cNvSpPr>
          <p:nvPr>
            <p:ph type="sldNum" sz="quarter" idx="10"/>
          </p:nvPr>
        </p:nvSpPr>
        <p:spPr/>
        <p:txBody>
          <a:bodyPr/>
          <a:lstStyle/>
          <a:p>
            <a:fld id="{A967D12E-6619-2149-AB6D-AEEBD55A1D3B}" type="slidenum">
              <a:rPr lang="en-US" smtClean="0"/>
              <a:t>6</a:t>
            </a:fld>
            <a:endParaRPr lang="en-US"/>
          </a:p>
        </p:txBody>
      </p:sp>
    </p:spTree>
    <p:extLst>
      <p:ext uri="{BB962C8B-B14F-4D97-AF65-F5344CB8AC3E}">
        <p14:creationId xmlns:p14="http://schemas.microsoft.com/office/powerpoint/2010/main" val="128803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a:t>
            </a:r>
            <a:r>
              <a:rPr lang="en-US" baseline="0" dirty="0"/>
              <a:t> Themes.</a:t>
            </a:r>
            <a:endParaRPr lang="en-US" dirty="0"/>
          </a:p>
        </p:txBody>
      </p:sp>
      <p:sp>
        <p:nvSpPr>
          <p:cNvPr id="4" name="Slide Number Placeholder 3"/>
          <p:cNvSpPr>
            <a:spLocks noGrp="1"/>
          </p:cNvSpPr>
          <p:nvPr>
            <p:ph type="sldNum" sz="quarter" idx="10"/>
          </p:nvPr>
        </p:nvSpPr>
        <p:spPr/>
        <p:txBody>
          <a:bodyPr/>
          <a:lstStyle/>
          <a:p>
            <a:fld id="{2A875042-DFC7-C64D-825C-BB22C395CBA0}" type="slidenum">
              <a:rPr lang="en-US" smtClean="0"/>
              <a:t>7</a:t>
            </a:fld>
            <a:endParaRPr lang="en-US"/>
          </a:p>
        </p:txBody>
      </p:sp>
    </p:spTree>
    <p:extLst>
      <p:ext uri="{BB962C8B-B14F-4D97-AF65-F5344CB8AC3E}">
        <p14:creationId xmlns:p14="http://schemas.microsoft.com/office/powerpoint/2010/main" val="557425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 Theme.</a:t>
            </a:r>
          </a:p>
          <a:p>
            <a:endParaRPr lang="en-US" dirty="0"/>
          </a:p>
          <a:p>
            <a:r>
              <a:rPr lang="en-US" dirty="0"/>
              <a:t>Everything</a:t>
            </a:r>
            <a:r>
              <a:rPr lang="en-US" baseline="0" dirty="0"/>
              <a:t> is static on a the background, doesn’t expand when you expand the screen.</a:t>
            </a:r>
            <a:endParaRPr lang="en-US" dirty="0"/>
          </a:p>
        </p:txBody>
      </p:sp>
      <p:sp>
        <p:nvSpPr>
          <p:cNvPr id="4" name="Slide Number Placeholder 3"/>
          <p:cNvSpPr>
            <a:spLocks noGrp="1"/>
          </p:cNvSpPr>
          <p:nvPr>
            <p:ph type="sldNum" sz="quarter" idx="10"/>
          </p:nvPr>
        </p:nvSpPr>
        <p:spPr/>
        <p:txBody>
          <a:bodyPr/>
          <a:lstStyle/>
          <a:p>
            <a:fld id="{2A875042-DFC7-C64D-825C-BB22C395CBA0}" type="slidenum">
              <a:rPr lang="en-US" smtClean="0"/>
              <a:t>8</a:t>
            </a:fld>
            <a:endParaRPr lang="en-US"/>
          </a:p>
        </p:txBody>
      </p:sp>
    </p:spTree>
    <p:extLst>
      <p:ext uri="{BB962C8B-B14F-4D97-AF65-F5344CB8AC3E}">
        <p14:creationId xmlns:p14="http://schemas.microsoft.com/office/powerpoint/2010/main" val="1034423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Wide Theme – Menu bar above</a:t>
            </a:r>
            <a:r>
              <a:rPr lang="en-US" baseline="0" dirty="0"/>
              <a:t> image spreads infinitely when you resize your screen.</a:t>
            </a:r>
            <a:endParaRPr lang="en-US" dirty="0"/>
          </a:p>
        </p:txBody>
      </p:sp>
      <p:sp>
        <p:nvSpPr>
          <p:cNvPr id="4" name="Slide Number Placeholder 3"/>
          <p:cNvSpPr>
            <a:spLocks noGrp="1"/>
          </p:cNvSpPr>
          <p:nvPr>
            <p:ph type="sldNum" sz="quarter" idx="10"/>
          </p:nvPr>
        </p:nvSpPr>
        <p:spPr/>
        <p:txBody>
          <a:bodyPr/>
          <a:lstStyle/>
          <a:p>
            <a:fld id="{2A875042-DFC7-C64D-825C-BB22C395CBA0}" type="slidenum">
              <a:rPr lang="en-US" smtClean="0"/>
              <a:t>9</a:t>
            </a:fld>
            <a:endParaRPr lang="en-US"/>
          </a:p>
        </p:txBody>
      </p:sp>
    </p:spTree>
    <p:extLst>
      <p:ext uri="{BB962C8B-B14F-4D97-AF65-F5344CB8AC3E}">
        <p14:creationId xmlns:p14="http://schemas.microsoft.com/office/powerpoint/2010/main" val="296099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08992E-18B6-5248-88CC-D5B3A12D26C3}" type="datetimeFigureOut">
              <a:rPr lang="en-US" smtClean="0"/>
              <a:t>3/30/2017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F50BA1-69B6-2543-8A67-2B8A6B3FE11A}" type="slidenum">
              <a:rPr lang="en-US" smtClean="0"/>
              <a:t>‹#›</a:t>
            </a:fld>
            <a:endParaRPr lang="en-US"/>
          </a:p>
        </p:txBody>
      </p:sp>
    </p:spTree>
    <p:extLst>
      <p:ext uri="{BB962C8B-B14F-4D97-AF65-F5344CB8AC3E}">
        <p14:creationId xmlns:p14="http://schemas.microsoft.com/office/powerpoint/2010/main" val="276370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08992E-18B6-5248-88CC-D5B3A12D26C3}" type="datetimeFigureOut">
              <a:rPr lang="en-US" smtClean="0"/>
              <a:t>3/30/2017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F50BA1-69B6-2543-8A67-2B8A6B3FE11A}" type="slidenum">
              <a:rPr lang="en-US" smtClean="0"/>
              <a:t>‹#›</a:t>
            </a:fld>
            <a:endParaRPr lang="en-US"/>
          </a:p>
        </p:txBody>
      </p:sp>
    </p:spTree>
    <p:extLst>
      <p:ext uri="{BB962C8B-B14F-4D97-AF65-F5344CB8AC3E}">
        <p14:creationId xmlns:p14="http://schemas.microsoft.com/office/powerpoint/2010/main" val="1512080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08992E-18B6-5248-88CC-D5B3A12D26C3}" type="datetimeFigureOut">
              <a:rPr lang="en-US" smtClean="0"/>
              <a:t>3/30/2017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F50BA1-69B6-2543-8A67-2B8A6B3FE11A}" type="slidenum">
              <a:rPr lang="en-US" smtClean="0"/>
              <a:t>‹#›</a:t>
            </a:fld>
            <a:endParaRPr lang="en-US"/>
          </a:p>
        </p:txBody>
      </p:sp>
    </p:spTree>
    <p:extLst>
      <p:ext uri="{BB962C8B-B14F-4D97-AF65-F5344CB8AC3E}">
        <p14:creationId xmlns:p14="http://schemas.microsoft.com/office/powerpoint/2010/main" val="213333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08992E-18B6-5248-88CC-D5B3A12D26C3}" type="datetimeFigureOut">
              <a:rPr lang="en-US" smtClean="0"/>
              <a:t>3/30/2017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F50BA1-69B6-2543-8A67-2B8A6B3FE11A}" type="slidenum">
              <a:rPr lang="en-US" smtClean="0"/>
              <a:t>‹#›</a:t>
            </a:fld>
            <a:endParaRPr lang="en-US"/>
          </a:p>
        </p:txBody>
      </p:sp>
    </p:spTree>
    <p:extLst>
      <p:ext uri="{BB962C8B-B14F-4D97-AF65-F5344CB8AC3E}">
        <p14:creationId xmlns:p14="http://schemas.microsoft.com/office/powerpoint/2010/main" val="2104726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08992E-18B6-5248-88CC-D5B3A12D26C3}" type="datetimeFigureOut">
              <a:rPr lang="en-US" smtClean="0"/>
              <a:t>3/30/2017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F50BA1-69B6-2543-8A67-2B8A6B3FE11A}" type="slidenum">
              <a:rPr lang="en-US" smtClean="0"/>
              <a:t>‹#›</a:t>
            </a:fld>
            <a:endParaRPr lang="en-US"/>
          </a:p>
        </p:txBody>
      </p:sp>
    </p:spTree>
    <p:extLst>
      <p:ext uri="{BB962C8B-B14F-4D97-AF65-F5344CB8AC3E}">
        <p14:creationId xmlns:p14="http://schemas.microsoft.com/office/powerpoint/2010/main" val="794811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08992E-18B6-5248-88CC-D5B3A12D26C3}" type="datetimeFigureOut">
              <a:rPr lang="en-US" smtClean="0"/>
              <a:t>3/30/2017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F50BA1-69B6-2543-8A67-2B8A6B3FE11A}" type="slidenum">
              <a:rPr lang="en-US" smtClean="0"/>
              <a:t>‹#›</a:t>
            </a:fld>
            <a:endParaRPr lang="en-US"/>
          </a:p>
        </p:txBody>
      </p:sp>
    </p:spTree>
    <p:extLst>
      <p:ext uri="{BB962C8B-B14F-4D97-AF65-F5344CB8AC3E}">
        <p14:creationId xmlns:p14="http://schemas.microsoft.com/office/powerpoint/2010/main" val="1055285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08992E-18B6-5248-88CC-D5B3A12D26C3}" type="datetimeFigureOut">
              <a:rPr lang="en-US" smtClean="0"/>
              <a:t>3/30/2017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F50BA1-69B6-2543-8A67-2B8A6B3FE11A}" type="slidenum">
              <a:rPr lang="en-US" smtClean="0"/>
              <a:t>‹#›</a:t>
            </a:fld>
            <a:endParaRPr lang="en-US"/>
          </a:p>
        </p:txBody>
      </p:sp>
    </p:spTree>
    <p:extLst>
      <p:ext uri="{BB962C8B-B14F-4D97-AF65-F5344CB8AC3E}">
        <p14:creationId xmlns:p14="http://schemas.microsoft.com/office/powerpoint/2010/main" val="113369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08992E-18B6-5248-88CC-D5B3A12D26C3}" type="datetimeFigureOut">
              <a:rPr lang="en-US" smtClean="0"/>
              <a:t>3/30/2017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F50BA1-69B6-2543-8A67-2B8A6B3FE11A}" type="slidenum">
              <a:rPr lang="en-US" smtClean="0"/>
              <a:t>‹#›</a:t>
            </a:fld>
            <a:endParaRPr lang="en-US"/>
          </a:p>
        </p:txBody>
      </p:sp>
    </p:spTree>
    <p:extLst>
      <p:ext uri="{BB962C8B-B14F-4D97-AF65-F5344CB8AC3E}">
        <p14:creationId xmlns:p14="http://schemas.microsoft.com/office/powerpoint/2010/main" val="585695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08992E-18B6-5248-88CC-D5B3A12D26C3}" type="datetimeFigureOut">
              <a:rPr lang="en-US" smtClean="0"/>
              <a:t>3/30/2017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F50BA1-69B6-2543-8A67-2B8A6B3FE11A}" type="slidenum">
              <a:rPr lang="en-US" smtClean="0"/>
              <a:t>‹#›</a:t>
            </a:fld>
            <a:endParaRPr lang="en-US"/>
          </a:p>
        </p:txBody>
      </p:sp>
    </p:spTree>
    <p:extLst>
      <p:ext uri="{BB962C8B-B14F-4D97-AF65-F5344CB8AC3E}">
        <p14:creationId xmlns:p14="http://schemas.microsoft.com/office/powerpoint/2010/main" val="1872663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08992E-18B6-5248-88CC-D5B3A12D26C3}" type="datetimeFigureOut">
              <a:rPr lang="en-US" smtClean="0"/>
              <a:t>3/30/2017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F50BA1-69B6-2543-8A67-2B8A6B3FE11A}" type="slidenum">
              <a:rPr lang="en-US" smtClean="0"/>
              <a:t>‹#›</a:t>
            </a:fld>
            <a:endParaRPr lang="en-US"/>
          </a:p>
        </p:txBody>
      </p:sp>
    </p:spTree>
    <p:extLst>
      <p:ext uri="{BB962C8B-B14F-4D97-AF65-F5344CB8AC3E}">
        <p14:creationId xmlns:p14="http://schemas.microsoft.com/office/powerpoint/2010/main" val="343131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08992E-18B6-5248-88CC-D5B3A12D26C3}" type="datetimeFigureOut">
              <a:rPr lang="en-US" smtClean="0"/>
              <a:t>3/30/2017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F50BA1-69B6-2543-8A67-2B8A6B3FE11A}" type="slidenum">
              <a:rPr lang="en-US" smtClean="0"/>
              <a:t>‹#›</a:t>
            </a:fld>
            <a:endParaRPr lang="en-US"/>
          </a:p>
        </p:txBody>
      </p:sp>
    </p:spTree>
    <p:extLst>
      <p:ext uri="{BB962C8B-B14F-4D97-AF65-F5344CB8AC3E}">
        <p14:creationId xmlns:p14="http://schemas.microsoft.com/office/powerpoint/2010/main" val="1009242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8992E-18B6-5248-88CC-D5B3A12D26C3}" type="datetimeFigureOut">
              <a:rPr lang="en-US" smtClean="0"/>
              <a:t>3/30/2017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50BA1-69B6-2543-8A67-2B8A6B3FE11A}" type="slidenum">
              <a:rPr lang="en-US" smtClean="0"/>
              <a:t>‹#›</a:t>
            </a:fld>
            <a:endParaRPr lang="en-US"/>
          </a:p>
        </p:txBody>
      </p:sp>
    </p:spTree>
    <p:extLst>
      <p:ext uri="{BB962C8B-B14F-4D97-AF65-F5344CB8AC3E}">
        <p14:creationId xmlns:p14="http://schemas.microsoft.com/office/powerpoint/2010/main" val="1317741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2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9.emf"/><Relationship Id="rId4" Type="http://schemas.openxmlformats.org/officeDocument/2006/relationships/image" Target="../media/image18.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2.emf"/><Relationship Id="rId4" Type="http://schemas.openxmlformats.org/officeDocument/2006/relationships/image" Target="../media/image21.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5" name="Rectangle 4"/>
          <p:cNvSpPr/>
          <p:nvPr/>
        </p:nvSpPr>
        <p:spPr>
          <a:xfrm>
            <a:off x="0" y="-1"/>
            <a:ext cx="12192000" cy="4157664"/>
          </a:xfrm>
          <a:prstGeom prst="rect">
            <a:avLst/>
          </a:prstGeom>
          <a:solidFill>
            <a:srgbClr val="006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28625" y="2971800"/>
            <a:ext cx="11477625" cy="861774"/>
          </a:xfrm>
          <a:prstGeom prst="rect">
            <a:avLst/>
          </a:prstGeom>
          <a:noFill/>
        </p:spPr>
        <p:txBody>
          <a:bodyPr wrap="square" rtlCol="0">
            <a:spAutoFit/>
          </a:bodyPr>
          <a:lstStyle/>
          <a:p>
            <a:r>
              <a:rPr lang="en-US" sz="5000" dirty="0">
                <a:solidFill>
                  <a:schemeClr val="bg1"/>
                </a:solidFill>
                <a:latin typeface="YaleDesign-Roman" charset="0"/>
                <a:ea typeface="YaleDesign-Roman" charset="0"/>
                <a:cs typeface="YaleDesign-Roman" charset="0"/>
              </a:rPr>
              <a:t>Designing and Sub-theming for </a:t>
            </a:r>
            <a:r>
              <a:rPr lang="en-US" sz="5000" dirty="0" err="1">
                <a:solidFill>
                  <a:schemeClr val="bg1"/>
                </a:solidFill>
                <a:latin typeface="YaleDesign-Roman" charset="0"/>
                <a:ea typeface="YaleDesign-Roman" charset="0"/>
                <a:cs typeface="YaleDesign-Roman" charset="0"/>
              </a:rPr>
              <a:t>YaleSites</a:t>
            </a:r>
            <a:endParaRPr lang="en-US" sz="5000" dirty="0">
              <a:solidFill>
                <a:schemeClr val="bg1"/>
              </a:solidFill>
              <a:latin typeface="YaleDesign-Roman" charset="0"/>
              <a:ea typeface="YaleDesign-Roman" charset="0"/>
              <a:cs typeface="YaleDesign-Roman" charset="0"/>
            </a:endParaRPr>
          </a:p>
        </p:txBody>
      </p:sp>
      <p:sp>
        <p:nvSpPr>
          <p:cNvPr id="7" name="Rectangle 6"/>
          <p:cNvSpPr/>
          <p:nvPr/>
        </p:nvSpPr>
        <p:spPr>
          <a:xfrm>
            <a:off x="0" y="4095748"/>
            <a:ext cx="12192000" cy="8191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28625" y="4210048"/>
            <a:ext cx="11477625" cy="646331"/>
          </a:xfrm>
          <a:prstGeom prst="rect">
            <a:avLst/>
          </a:prstGeom>
          <a:noFill/>
        </p:spPr>
        <p:txBody>
          <a:bodyPr wrap="square" rtlCol="0">
            <a:spAutoFit/>
          </a:bodyPr>
          <a:lstStyle/>
          <a:p>
            <a:r>
              <a:rPr lang="en-US" sz="3600" dirty="0">
                <a:solidFill>
                  <a:srgbClr val="1D335B"/>
                </a:solidFill>
                <a:latin typeface="YaleDesign-Roman" charset="0"/>
                <a:ea typeface="YaleDesign-Roman" charset="0"/>
                <a:cs typeface="YaleDesign-Roman" charset="0"/>
              </a:rPr>
              <a:t>Dana </a:t>
            </a:r>
            <a:r>
              <a:rPr lang="en-US" sz="3600" dirty="0" err="1">
                <a:solidFill>
                  <a:srgbClr val="1D335B"/>
                </a:solidFill>
                <a:latin typeface="YaleDesign-Roman" charset="0"/>
                <a:ea typeface="YaleDesign-Roman" charset="0"/>
                <a:cs typeface="YaleDesign-Roman" charset="0"/>
              </a:rPr>
              <a:t>Lipnickas</a:t>
            </a:r>
            <a:r>
              <a:rPr lang="en-US" sz="3600" dirty="0">
                <a:solidFill>
                  <a:srgbClr val="1D335B"/>
                </a:solidFill>
                <a:latin typeface="YaleDesign-Roman" charset="0"/>
                <a:ea typeface="YaleDesign-Roman" charset="0"/>
                <a:cs typeface="YaleDesign-Roman" charset="0"/>
              </a:rPr>
              <a:t>, Mark Saba, Chao Hang Lu</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737" y="5900738"/>
            <a:ext cx="4886325" cy="654665"/>
          </a:xfrm>
          <a:prstGeom prst="rect">
            <a:avLst/>
          </a:prstGeom>
        </p:spPr>
      </p:pic>
    </p:spTree>
    <p:extLst>
      <p:ext uri="{BB962C8B-B14F-4D97-AF65-F5344CB8AC3E}">
        <p14:creationId xmlns:p14="http://schemas.microsoft.com/office/powerpoint/2010/main" val="671717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28800" y="0"/>
            <a:ext cx="8515978" cy="6858000"/>
          </a:xfrm>
          <a:prstGeom prst="rect">
            <a:avLst/>
          </a:prstGeom>
        </p:spPr>
      </p:pic>
    </p:spTree>
    <p:extLst>
      <p:ext uri="{BB962C8B-B14F-4D97-AF65-F5344CB8AC3E}">
        <p14:creationId xmlns:p14="http://schemas.microsoft.com/office/powerpoint/2010/main" val="488830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4" name="TextBox 3"/>
          <p:cNvSpPr txBox="1"/>
          <p:nvPr/>
        </p:nvSpPr>
        <p:spPr>
          <a:xfrm>
            <a:off x="0" y="2743199"/>
            <a:ext cx="12192000" cy="1200329"/>
          </a:xfrm>
          <a:prstGeom prst="rect">
            <a:avLst/>
          </a:prstGeom>
          <a:solidFill>
            <a:schemeClr val="bg1">
              <a:lumMod val="85000"/>
            </a:schemeClr>
          </a:solidFill>
        </p:spPr>
        <p:txBody>
          <a:bodyPr wrap="square" rtlCol="0">
            <a:spAutoFit/>
          </a:bodyPr>
          <a:lstStyle/>
          <a:p>
            <a:pPr algn="ctr" fontAlgn="t">
              <a:lnSpc>
                <a:spcPct val="150000"/>
              </a:lnSpc>
            </a:pPr>
            <a:r>
              <a:rPr lang="en-US" sz="4800" dirty="0">
                <a:latin typeface="YaleDesign-Roman" charset="0"/>
                <a:ea typeface="YaleDesign-Roman" charset="0"/>
                <a:cs typeface="YaleDesign-Roman" charset="0"/>
              </a:rPr>
              <a:t>Modified </a:t>
            </a:r>
            <a:r>
              <a:rPr lang="en-US" sz="4800" dirty="0" err="1">
                <a:latin typeface="YaleDesign-Roman" charset="0"/>
                <a:ea typeface="YaleDesign-Roman" charset="0"/>
                <a:cs typeface="YaleDesign-Roman" charset="0"/>
              </a:rPr>
              <a:t>YaleSites</a:t>
            </a:r>
            <a:r>
              <a:rPr lang="en-US" sz="4800" dirty="0">
                <a:latin typeface="YaleDesign-Roman" charset="0"/>
                <a:ea typeface="YaleDesign-Roman" charset="0"/>
                <a:cs typeface="YaleDesign-Roman" charset="0"/>
              </a:rPr>
              <a:t> Designs</a:t>
            </a:r>
          </a:p>
        </p:txBody>
      </p:sp>
    </p:spTree>
    <p:extLst>
      <p:ext uri="{BB962C8B-B14F-4D97-AF65-F5344CB8AC3E}">
        <p14:creationId xmlns:p14="http://schemas.microsoft.com/office/powerpoint/2010/main" val="710817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82420" y="223283"/>
            <a:ext cx="8538535" cy="6372153"/>
          </a:xfrm>
          <a:prstGeom prst="rect">
            <a:avLst/>
          </a:prstGeom>
        </p:spPr>
      </p:pic>
    </p:spTree>
    <p:extLst>
      <p:ext uri="{BB962C8B-B14F-4D97-AF65-F5344CB8AC3E}">
        <p14:creationId xmlns:p14="http://schemas.microsoft.com/office/powerpoint/2010/main" val="1878373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4" name="TextBox 3"/>
          <p:cNvSpPr txBox="1"/>
          <p:nvPr/>
        </p:nvSpPr>
        <p:spPr>
          <a:xfrm>
            <a:off x="0" y="2743199"/>
            <a:ext cx="12192000" cy="1200329"/>
          </a:xfrm>
          <a:prstGeom prst="rect">
            <a:avLst/>
          </a:prstGeom>
          <a:solidFill>
            <a:schemeClr val="bg1">
              <a:lumMod val="85000"/>
            </a:schemeClr>
          </a:solidFill>
        </p:spPr>
        <p:txBody>
          <a:bodyPr wrap="square" rtlCol="0">
            <a:spAutoFit/>
          </a:bodyPr>
          <a:lstStyle/>
          <a:p>
            <a:pPr algn="ctr" fontAlgn="t">
              <a:lnSpc>
                <a:spcPct val="150000"/>
              </a:lnSpc>
            </a:pPr>
            <a:r>
              <a:rPr lang="en-US" sz="4800" dirty="0">
                <a:latin typeface="YaleDesign-Roman" charset="0"/>
                <a:ea typeface="YaleDesign-Roman" charset="0"/>
                <a:cs typeface="YaleDesign-Roman" charset="0"/>
              </a:rPr>
              <a:t>Highly customized </a:t>
            </a:r>
            <a:r>
              <a:rPr lang="en-US" sz="4800" dirty="0" err="1">
                <a:latin typeface="YaleDesign-Roman" charset="0"/>
                <a:ea typeface="YaleDesign-Roman" charset="0"/>
                <a:cs typeface="YaleDesign-Roman" charset="0"/>
              </a:rPr>
              <a:t>YaleSites</a:t>
            </a:r>
            <a:r>
              <a:rPr lang="en-US" sz="4800" dirty="0">
                <a:latin typeface="YaleDesign-Roman" charset="0"/>
                <a:ea typeface="YaleDesign-Roman" charset="0"/>
                <a:cs typeface="YaleDesign-Roman" charset="0"/>
              </a:rPr>
              <a:t> designs</a:t>
            </a:r>
          </a:p>
        </p:txBody>
      </p:sp>
    </p:spTree>
    <p:extLst>
      <p:ext uri="{BB962C8B-B14F-4D97-AF65-F5344CB8AC3E}">
        <p14:creationId xmlns:p14="http://schemas.microsoft.com/office/powerpoint/2010/main" val="1290682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4" name="TextBox 3"/>
          <p:cNvSpPr txBox="1"/>
          <p:nvPr/>
        </p:nvSpPr>
        <p:spPr>
          <a:xfrm>
            <a:off x="0" y="2743199"/>
            <a:ext cx="12192000" cy="1200329"/>
          </a:xfrm>
          <a:prstGeom prst="rect">
            <a:avLst/>
          </a:prstGeom>
          <a:solidFill>
            <a:schemeClr val="bg1">
              <a:lumMod val="85000"/>
            </a:schemeClr>
          </a:solidFill>
        </p:spPr>
        <p:txBody>
          <a:bodyPr wrap="square" rtlCol="0">
            <a:spAutoFit/>
          </a:bodyPr>
          <a:lstStyle/>
          <a:p>
            <a:pPr algn="ctr" fontAlgn="t">
              <a:lnSpc>
                <a:spcPct val="150000"/>
              </a:lnSpc>
            </a:pPr>
            <a:r>
              <a:rPr lang="en-US" sz="4800" dirty="0">
                <a:latin typeface="YaleDesign-Roman" charset="0"/>
                <a:ea typeface="YaleDesign-Roman" charset="0"/>
                <a:cs typeface="YaleDesign-Roman" charset="0"/>
              </a:rPr>
              <a:t>Accessibility / Color / Yale Branding / Grid</a:t>
            </a:r>
          </a:p>
        </p:txBody>
      </p:sp>
    </p:spTree>
    <p:extLst>
      <p:ext uri="{BB962C8B-B14F-4D97-AF65-F5344CB8AC3E}">
        <p14:creationId xmlns:p14="http://schemas.microsoft.com/office/powerpoint/2010/main" val="1775268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6605" y="152400"/>
            <a:ext cx="5372100" cy="6553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42494" y="152400"/>
            <a:ext cx="5372100" cy="6553200"/>
          </a:xfrm>
          <a:prstGeom prst="rect">
            <a:avLst/>
          </a:prstGeom>
        </p:spPr>
      </p:pic>
    </p:spTree>
    <p:extLst>
      <p:ext uri="{BB962C8B-B14F-4D97-AF65-F5344CB8AC3E}">
        <p14:creationId xmlns:p14="http://schemas.microsoft.com/office/powerpoint/2010/main" val="507593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76613" y="152400"/>
            <a:ext cx="5410200" cy="6553200"/>
          </a:xfrm>
          <a:prstGeom prst="rect">
            <a:avLst/>
          </a:prstGeom>
        </p:spPr>
      </p:pic>
    </p:spTree>
    <p:extLst>
      <p:ext uri="{BB962C8B-B14F-4D97-AF65-F5344CB8AC3E}">
        <p14:creationId xmlns:p14="http://schemas.microsoft.com/office/powerpoint/2010/main" val="441613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1074"/>
          <a:stretch/>
        </p:blipFill>
        <p:spPr>
          <a:xfrm>
            <a:off x="1518681" y="489098"/>
            <a:ext cx="9208817" cy="5879804"/>
          </a:xfrm>
          <a:prstGeom prst="rect">
            <a:avLst/>
          </a:prstGeom>
          <a:solidFill>
            <a:schemeClr val="bg1"/>
          </a:solidFill>
        </p:spPr>
      </p:pic>
    </p:spTree>
    <p:extLst>
      <p:ext uri="{BB962C8B-B14F-4D97-AF65-F5344CB8AC3E}">
        <p14:creationId xmlns:p14="http://schemas.microsoft.com/office/powerpoint/2010/main" val="2047893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2248" b="4341"/>
          <a:stretch/>
        </p:blipFill>
        <p:spPr>
          <a:xfrm>
            <a:off x="3058927" y="127591"/>
            <a:ext cx="6116970" cy="6602868"/>
          </a:xfrm>
          <a:prstGeom prst="rect">
            <a:avLst/>
          </a:prstGeom>
          <a:solidFill>
            <a:schemeClr val="bg1"/>
          </a:solidFill>
        </p:spPr>
      </p:pic>
    </p:spTree>
    <p:extLst>
      <p:ext uri="{BB962C8B-B14F-4D97-AF65-F5344CB8AC3E}">
        <p14:creationId xmlns:p14="http://schemas.microsoft.com/office/powerpoint/2010/main" val="1849207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3" name="TextBox 2"/>
          <p:cNvSpPr txBox="1"/>
          <p:nvPr/>
        </p:nvSpPr>
        <p:spPr>
          <a:xfrm>
            <a:off x="0" y="1297170"/>
            <a:ext cx="12192000" cy="1138773"/>
          </a:xfrm>
          <a:prstGeom prst="rect">
            <a:avLst/>
          </a:prstGeom>
          <a:noFill/>
        </p:spPr>
        <p:txBody>
          <a:bodyPr wrap="square" rtlCol="0">
            <a:spAutoFit/>
          </a:bodyPr>
          <a:lstStyle/>
          <a:p>
            <a:pPr algn="ctr"/>
            <a:r>
              <a:rPr lang="en-US" sz="6800" dirty="0">
                <a:solidFill>
                  <a:schemeClr val="bg1"/>
                </a:solidFill>
                <a:latin typeface="YaleDesign-Roman" charset="0"/>
                <a:ea typeface="YaleDesign-Roman" charset="0"/>
                <a:cs typeface="YaleDesign-Roman" charset="0"/>
              </a:rPr>
              <a:t>Yale University</a:t>
            </a:r>
          </a:p>
        </p:txBody>
      </p:sp>
      <p:sp>
        <p:nvSpPr>
          <p:cNvPr id="4" name="TextBox 3"/>
          <p:cNvSpPr txBox="1"/>
          <p:nvPr/>
        </p:nvSpPr>
        <p:spPr>
          <a:xfrm>
            <a:off x="0" y="4692500"/>
            <a:ext cx="12192000" cy="892552"/>
          </a:xfrm>
          <a:prstGeom prst="rect">
            <a:avLst/>
          </a:prstGeom>
          <a:noFill/>
        </p:spPr>
        <p:txBody>
          <a:bodyPr wrap="square" rtlCol="0">
            <a:spAutoFit/>
          </a:bodyPr>
          <a:lstStyle/>
          <a:p>
            <a:pPr algn="ctr"/>
            <a:r>
              <a:rPr lang="en-US" sz="5200" dirty="0">
                <a:solidFill>
                  <a:schemeClr val="bg1">
                    <a:lumMod val="65000"/>
                  </a:schemeClr>
                </a:solidFill>
                <a:latin typeface="Mallory Book" charset="0"/>
                <a:ea typeface="Mallory Book" charset="0"/>
                <a:cs typeface="Mallory Book" charset="0"/>
              </a:rPr>
              <a:t>Mallory Typeface</a:t>
            </a:r>
          </a:p>
        </p:txBody>
      </p:sp>
      <p:sp>
        <p:nvSpPr>
          <p:cNvPr id="5" name="TextBox 4"/>
          <p:cNvSpPr txBox="1"/>
          <p:nvPr/>
        </p:nvSpPr>
        <p:spPr>
          <a:xfrm>
            <a:off x="0" y="3090527"/>
            <a:ext cx="12192000" cy="892552"/>
          </a:xfrm>
          <a:prstGeom prst="rect">
            <a:avLst/>
          </a:prstGeom>
          <a:noFill/>
        </p:spPr>
        <p:txBody>
          <a:bodyPr wrap="square" rtlCol="0">
            <a:spAutoFit/>
          </a:bodyPr>
          <a:lstStyle/>
          <a:p>
            <a:pPr algn="ctr"/>
            <a:r>
              <a:rPr lang="en-US" sz="5200" dirty="0">
                <a:solidFill>
                  <a:srgbClr val="00B0F0"/>
                </a:solidFill>
                <a:latin typeface="TheSans Plain" charset="0"/>
                <a:ea typeface="TheSans Plain" charset="0"/>
                <a:cs typeface="TheSans Plain" charset="0"/>
              </a:rPr>
              <a:t>The Sans Typeface</a:t>
            </a:r>
          </a:p>
        </p:txBody>
      </p:sp>
    </p:spTree>
    <p:extLst>
      <p:ext uri="{BB962C8B-B14F-4D97-AF65-F5344CB8AC3E}">
        <p14:creationId xmlns:p14="http://schemas.microsoft.com/office/powerpoint/2010/main" val="1558290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3" name="TextBox 2"/>
          <p:cNvSpPr txBox="1"/>
          <p:nvPr/>
        </p:nvSpPr>
        <p:spPr>
          <a:xfrm>
            <a:off x="0" y="2743199"/>
            <a:ext cx="12192000" cy="1200329"/>
          </a:xfrm>
          <a:prstGeom prst="rect">
            <a:avLst/>
          </a:prstGeom>
          <a:solidFill>
            <a:schemeClr val="bg1">
              <a:lumMod val="85000"/>
            </a:schemeClr>
          </a:solidFill>
        </p:spPr>
        <p:txBody>
          <a:bodyPr wrap="square" rtlCol="0">
            <a:spAutoFit/>
          </a:bodyPr>
          <a:lstStyle/>
          <a:p>
            <a:pPr algn="ctr" fontAlgn="t">
              <a:lnSpc>
                <a:spcPct val="150000"/>
              </a:lnSpc>
            </a:pPr>
            <a:r>
              <a:rPr lang="en-US" sz="4800" dirty="0">
                <a:latin typeface="YaleDesign-Roman" charset="0"/>
                <a:ea typeface="YaleDesign-Roman" charset="0"/>
                <a:cs typeface="YaleDesign-Roman" charset="0"/>
              </a:rPr>
              <a:t>Introductions</a:t>
            </a:r>
          </a:p>
        </p:txBody>
      </p:sp>
    </p:spTree>
    <p:extLst>
      <p:ext uri="{BB962C8B-B14F-4D97-AF65-F5344CB8AC3E}">
        <p14:creationId xmlns:p14="http://schemas.microsoft.com/office/powerpoint/2010/main" val="1785241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4" name="TextBox 3"/>
          <p:cNvSpPr txBox="1"/>
          <p:nvPr/>
        </p:nvSpPr>
        <p:spPr>
          <a:xfrm>
            <a:off x="3141679" y="545962"/>
            <a:ext cx="6015969" cy="5863144"/>
          </a:xfrm>
          <a:prstGeom prst="rect">
            <a:avLst/>
          </a:prstGeom>
          <a:noFill/>
        </p:spPr>
        <p:txBody>
          <a:bodyPr wrap="square" rtlCol="0">
            <a:spAutoFit/>
          </a:bodyPr>
          <a:lstStyle/>
          <a:p>
            <a:pPr>
              <a:lnSpc>
                <a:spcPts val="3000"/>
              </a:lnSpc>
              <a:spcAft>
                <a:spcPts val="1200"/>
              </a:spcAft>
            </a:pPr>
            <a:r>
              <a:rPr lang="en-US" sz="2200" dirty="0">
                <a:solidFill>
                  <a:schemeClr val="accent1">
                    <a:lumMod val="20000"/>
                    <a:lumOff val="80000"/>
                  </a:schemeClr>
                </a:solidFill>
                <a:latin typeface="Mallory Book" charset="0"/>
                <a:ea typeface="Mallory Book" charset="0"/>
                <a:cs typeface="Mallory Book" charset="0"/>
              </a:rPr>
              <a:t>Lorem ipsum dolor sit </a:t>
            </a:r>
            <a:r>
              <a:rPr lang="en-US" sz="2200" dirty="0" err="1">
                <a:solidFill>
                  <a:schemeClr val="accent1">
                    <a:lumMod val="20000"/>
                    <a:lumOff val="80000"/>
                  </a:schemeClr>
                </a:solidFill>
                <a:latin typeface="Mallory Book" charset="0"/>
                <a:ea typeface="Mallory Book" charset="0"/>
                <a:cs typeface="Mallory Book" charset="0"/>
              </a:rPr>
              <a:t>amet</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consectetur</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adipiscing</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elit</a:t>
            </a:r>
            <a:r>
              <a:rPr lang="en-US" sz="2200" dirty="0">
                <a:solidFill>
                  <a:schemeClr val="accent1">
                    <a:lumMod val="20000"/>
                    <a:lumOff val="80000"/>
                  </a:schemeClr>
                </a:solidFill>
                <a:latin typeface="Mallory Book" charset="0"/>
                <a:ea typeface="Mallory Book" charset="0"/>
                <a:cs typeface="Mallory Book" charset="0"/>
              </a:rPr>
              <a:t>. In </a:t>
            </a:r>
            <a:r>
              <a:rPr lang="en-US" sz="2200" dirty="0" err="1">
                <a:solidFill>
                  <a:schemeClr val="accent1">
                    <a:lumMod val="20000"/>
                    <a:lumOff val="80000"/>
                  </a:schemeClr>
                </a:solidFill>
                <a:latin typeface="Mallory Book" charset="0"/>
                <a:ea typeface="Mallory Book" charset="0"/>
                <a:cs typeface="Mallory Book" charset="0"/>
              </a:rPr>
              <a:t>nec</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turpis</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laoreet</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iaculis</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felis</a:t>
            </a:r>
            <a:r>
              <a:rPr lang="en-US" sz="2200" dirty="0">
                <a:solidFill>
                  <a:schemeClr val="accent1">
                    <a:lumMod val="20000"/>
                    <a:lumOff val="80000"/>
                  </a:schemeClr>
                </a:solidFill>
                <a:latin typeface="Mallory Book" charset="0"/>
                <a:ea typeface="Mallory Book" charset="0"/>
                <a:cs typeface="Mallory Book" charset="0"/>
              </a:rPr>
              <a:t> sit </a:t>
            </a:r>
            <a:r>
              <a:rPr lang="en-US" sz="2200" dirty="0" err="1">
                <a:solidFill>
                  <a:schemeClr val="accent1">
                    <a:lumMod val="20000"/>
                    <a:lumOff val="80000"/>
                  </a:schemeClr>
                </a:solidFill>
                <a:latin typeface="Mallory Book" charset="0"/>
                <a:ea typeface="Mallory Book" charset="0"/>
                <a:cs typeface="Mallory Book" charset="0"/>
              </a:rPr>
              <a:t>amet</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mollis</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nisl</a:t>
            </a:r>
            <a:r>
              <a:rPr lang="en-US" sz="2200" dirty="0">
                <a:solidFill>
                  <a:schemeClr val="accent1">
                    <a:lumMod val="20000"/>
                    <a:lumOff val="80000"/>
                  </a:schemeClr>
                </a:solidFill>
                <a:latin typeface="Mallory Book" charset="0"/>
                <a:ea typeface="Mallory Book" charset="0"/>
                <a:cs typeface="Mallory Book" charset="0"/>
              </a:rPr>
              <a:t>. Nunc </a:t>
            </a:r>
            <a:r>
              <a:rPr lang="en-US" sz="2200" dirty="0" err="1">
                <a:solidFill>
                  <a:schemeClr val="accent1">
                    <a:lumMod val="20000"/>
                    <a:lumOff val="80000"/>
                  </a:schemeClr>
                </a:solidFill>
                <a:latin typeface="Mallory Book" charset="0"/>
                <a:ea typeface="Mallory Book" charset="0"/>
                <a:cs typeface="Mallory Book" charset="0"/>
              </a:rPr>
              <a:t>vel</a:t>
            </a:r>
            <a:r>
              <a:rPr lang="en-US" sz="2200" dirty="0">
                <a:solidFill>
                  <a:schemeClr val="accent1">
                    <a:lumMod val="20000"/>
                    <a:lumOff val="80000"/>
                  </a:schemeClr>
                </a:solidFill>
                <a:latin typeface="Mallory Book" charset="0"/>
                <a:ea typeface="Mallory Book" charset="0"/>
                <a:cs typeface="Mallory Book" charset="0"/>
              </a:rPr>
              <a:t> libero </a:t>
            </a:r>
            <a:r>
              <a:rPr lang="en-US" sz="2200" dirty="0" err="1">
                <a:solidFill>
                  <a:schemeClr val="accent1">
                    <a:lumMod val="20000"/>
                    <a:lumOff val="80000"/>
                  </a:schemeClr>
                </a:solidFill>
                <a:latin typeface="Mallory Book" charset="0"/>
                <a:ea typeface="Mallory Book" charset="0"/>
                <a:cs typeface="Mallory Book" charset="0"/>
              </a:rPr>
              <a:t>nec</a:t>
            </a:r>
            <a:r>
              <a:rPr lang="en-US" sz="2200" dirty="0">
                <a:solidFill>
                  <a:schemeClr val="accent1">
                    <a:lumMod val="20000"/>
                    <a:lumOff val="80000"/>
                  </a:schemeClr>
                </a:solidFill>
                <a:latin typeface="Mallory Book" charset="0"/>
                <a:ea typeface="Mallory Book" charset="0"/>
                <a:cs typeface="Mallory Book" charset="0"/>
              </a:rPr>
              <a:t> libero </a:t>
            </a:r>
            <a:r>
              <a:rPr lang="en-US" sz="2200" dirty="0" err="1">
                <a:solidFill>
                  <a:schemeClr val="accent1">
                    <a:lumMod val="20000"/>
                    <a:lumOff val="80000"/>
                  </a:schemeClr>
                </a:solidFill>
                <a:latin typeface="Mallory Book" charset="0"/>
                <a:ea typeface="Mallory Book" charset="0"/>
                <a:cs typeface="Mallory Book" charset="0"/>
              </a:rPr>
              <a:t>pulvinar</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sollicitudin</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eu</a:t>
            </a:r>
            <a:r>
              <a:rPr lang="en-US" sz="2200" dirty="0">
                <a:solidFill>
                  <a:schemeClr val="accent1">
                    <a:lumMod val="20000"/>
                    <a:lumOff val="80000"/>
                  </a:schemeClr>
                </a:solidFill>
                <a:latin typeface="Mallory Book" charset="0"/>
                <a:ea typeface="Mallory Book" charset="0"/>
                <a:cs typeface="Mallory Book" charset="0"/>
              </a:rPr>
              <a:t> vitae </a:t>
            </a:r>
            <a:r>
              <a:rPr lang="en-US" sz="2200" dirty="0" err="1">
                <a:solidFill>
                  <a:schemeClr val="accent1">
                    <a:lumMod val="20000"/>
                    <a:lumOff val="80000"/>
                  </a:schemeClr>
                </a:solidFill>
                <a:latin typeface="Mallory Book" charset="0"/>
                <a:ea typeface="Mallory Book" charset="0"/>
                <a:cs typeface="Mallory Book" charset="0"/>
              </a:rPr>
              <a:t>nibh</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Proin</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fringilla</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auctor</a:t>
            </a:r>
            <a:r>
              <a:rPr lang="en-US" sz="2200" dirty="0">
                <a:solidFill>
                  <a:schemeClr val="accent1">
                    <a:lumMod val="20000"/>
                    <a:lumOff val="80000"/>
                  </a:schemeClr>
                </a:solidFill>
                <a:latin typeface="Mallory Book" charset="0"/>
                <a:ea typeface="Mallory Book" charset="0"/>
                <a:cs typeface="Mallory Book" charset="0"/>
              </a:rPr>
              <a:t> lorem, ac </a:t>
            </a:r>
            <a:r>
              <a:rPr lang="en-US" sz="2200" dirty="0" err="1">
                <a:solidFill>
                  <a:schemeClr val="accent1">
                    <a:lumMod val="20000"/>
                    <a:lumOff val="80000"/>
                  </a:schemeClr>
                </a:solidFill>
                <a:latin typeface="Mallory Book" charset="0"/>
                <a:ea typeface="Mallory Book" charset="0"/>
                <a:cs typeface="Mallory Book" charset="0"/>
              </a:rPr>
              <a:t>ultrices</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neque</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consectetur</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eu</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Vivamus</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euismod</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condimentum</a:t>
            </a:r>
            <a:r>
              <a:rPr lang="en-US" sz="2200" dirty="0">
                <a:solidFill>
                  <a:schemeClr val="accent1">
                    <a:lumMod val="20000"/>
                    <a:lumOff val="80000"/>
                  </a:schemeClr>
                </a:solidFill>
                <a:latin typeface="Mallory Book" charset="0"/>
                <a:ea typeface="Mallory Book" charset="0"/>
                <a:cs typeface="Mallory Book" charset="0"/>
              </a:rPr>
              <a:t> dictum. </a:t>
            </a:r>
            <a:r>
              <a:rPr lang="en-US" sz="2200" dirty="0" err="1">
                <a:solidFill>
                  <a:schemeClr val="accent1">
                    <a:lumMod val="20000"/>
                    <a:lumOff val="80000"/>
                  </a:schemeClr>
                </a:solidFill>
                <a:latin typeface="Mallory Book" charset="0"/>
                <a:ea typeface="Mallory Book" charset="0"/>
                <a:cs typeface="Mallory Book" charset="0"/>
              </a:rPr>
              <a:t>Ut</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varius</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metus</a:t>
            </a:r>
            <a:r>
              <a:rPr lang="en-US" sz="2200" dirty="0">
                <a:solidFill>
                  <a:schemeClr val="accent1">
                    <a:lumMod val="20000"/>
                    <a:lumOff val="80000"/>
                  </a:schemeClr>
                </a:solidFill>
                <a:latin typeface="Mallory Book" charset="0"/>
                <a:ea typeface="Mallory Book" charset="0"/>
                <a:cs typeface="Mallory Book" charset="0"/>
              </a:rPr>
              <a:t> sit </a:t>
            </a:r>
            <a:r>
              <a:rPr lang="en-US" sz="2200" dirty="0" err="1">
                <a:solidFill>
                  <a:schemeClr val="accent1">
                    <a:lumMod val="20000"/>
                    <a:lumOff val="80000"/>
                  </a:schemeClr>
                </a:solidFill>
                <a:latin typeface="Mallory Book" charset="0"/>
                <a:ea typeface="Mallory Book" charset="0"/>
                <a:cs typeface="Mallory Book" charset="0"/>
              </a:rPr>
              <a:t>amet</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elementum</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pellentesque</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nibh</a:t>
            </a:r>
            <a:r>
              <a:rPr lang="en-US" sz="2200" dirty="0">
                <a:solidFill>
                  <a:schemeClr val="accent1">
                    <a:lumMod val="20000"/>
                    <a:lumOff val="80000"/>
                  </a:schemeClr>
                </a:solidFill>
                <a:latin typeface="Mallory Book" charset="0"/>
                <a:ea typeface="Mallory Book" charset="0"/>
                <a:cs typeface="Mallory Book" charset="0"/>
              </a:rPr>
              <a:t> ligula </a:t>
            </a:r>
            <a:r>
              <a:rPr lang="en-US" sz="2200" dirty="0" err="1">
                <a:solidFill>
                  <a:schemeClr val="accent1">
                    <a:lumMod val="20000"/>
                    <a:lumOff val="80000"/>
                  </a:schemeClr>
                </a:solidFill>
                <a:latin typeface="Mallory Book" charset="0"/>
                <a:ea typeface="Mallory Book" charset="0"/>
                <a:cs typeface="Mallory Book" charset="0"/>
              </a:rPr>
              <a:t>lobortis</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nibh</a:t>
            </a:r>
            <a:r>
              <a:rPr lang="en-US" sz="2200" dirty="0">
                <a:solidFill>
                  <a:schemeClr val="accent1">
                    <a:lumMod val="20000"/>
                    <a:lumOff val="80000"/>
                  </a:schemeClr>
                </a:solidFill>
                <a:latin typeface="Mallory Book" charset="0"/>
                <a:ea typeface="Mallory Book" charset="0"/>
                <a:cs typeface="Mallory Book" charset="0"/>
              </a:rPr>
              <a:t>, in convallis </a:t>
            </a:r>
            <a:r>
              <a:rPr lang="en-US" sz="2200" dirty="0" err="1">
                <a:solidFill>
                  <a:schemeClr val="accent1">
                    <a:lumMod val="20000"/>
                    <a:lumOff val="80000"/>
                  </a:schemeClr>
                </a:solidFill>
                <a:latin typeface="Mallory Book" charset="0"/>
                <a:ea typeface="Mallory Book" charset="0"/>
                <a:cs typeface="Mallory Book" charset="0"/>
              </a:rPr>
              <a:t>neque</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lectus</a:t>
            </a:r>
            <a:r>
              <a:rPr lang="en-US" sz="2200" dirty="0">
                <a:solidFill>
                  <a:schemeClr val="accent1">
                    <a:lumMod val="20000"/>
                    <a:lumOff val="80000"/>
                  </a:schemeClr>
                </a:solidFill>
                <a:latin typeface="Mallory Book" charset="0"/>
                <a:ea typeface="Mallory Book" charset="0"/>
                <a:cs typeface="Mallory Book" charset="0"/>
              </a:rPr>
              <a:t> et </a:t>
            </a:r>
            <a:r>
              <a:rPr lang="en-US" sz="2200" dirty="0" err="1">
                <a:solidFill>
                  <a:schemeClr val="accent1">
                    <a:lumMod val="20000"/>
                    <a:lumOff val="80000"/>
                  </a:schemeClr>
                </a:solidFill>
                <a:latin typeface="Mallory Book" charset="0"/>
                <a:ea typeface="Mallory Book" charset="0"/>
                <a:cs typeface="Mallory Book" charset="0"/>
              </a:rPr>
              <a:t>erat</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Nulla</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consequat</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feugiat</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nunc</a:t>
            </a:r>
            <a:r>
              <a:rPr lang="en-US" sz="2200" dirty="0">
                <a:solidFill>
                  <a:schemeClr val="accent1">
                    <a:lumMod val="20000"/>
                    <a:lumOff val="80000"/>
                  </a:schemeClr>
                </a:solidFill>
                <a:latin typeface="Mallory Book" charset="0"/>
                <a:ea typeface="Mallory Book" charset="0"/>
                <a:cs typeface="Mallory Book" charset="0"/>
              </a:rPr>
              <a:t> sit </a:t>
            </a:r>
            <a:r>
              <a:rPr lang="en-US" sz="2200" dirty="0" err="1">
                <a:solidFill>
                  <a:schemeClr val="accent1">
                    <a:lumMod val="20000"/>
                    <a:lumOff val="80000"/>
                  </a:schemeClr>
                </a:solidFill>
                <a:latin typeface="Mallory Book" charset="0"/>
                <a:ea typeface="Mallory Book" charset="0"/>
                <a:cs typeface="Mallory Book" charset="0"/>
              </a:rPr>
              <a:t>amet</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aliquet</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Cras</a:t>
            </a:r>
            <a:r>
              <a:rPr lang="en-US" sz="2200" dirty="0">
                <a:solidFill>
                  <a:schemeClr val="accent1">
                    <a:lumMod val="20000"/>
                    <a:lumOff val="80000"/>
                  </a:schemeClr>
                </a:solidFill>
                <a:latin typeface="Mallory Book" charset="0"/>
                <a:ea typeface="Mallory Book" charset="0"/>
                <a:cs typeface="Mallory Book" charset="0"/>
              </a:rPr>
              <a:t> sit </a:t>
            </a:r>
            <a:r>
              <a:rPr lang="en-US" sz="2200" dirty="0" err="1">
                <a:solidFill>
                  <a:schemeClr val="accent1">
                    <a:lumMod val="20000"/>
                    <a:lumOff val="80000"/>
                  </a:schemeClr>
                </a:solidFill>
                <a:latin typeface="Mallory Book" charset="0"/>
                <a:ea typeface="Mallory Book" charset="0"/>
                <a:cs typeface="Mallory Book" charset="0"/>
              </a:rPr>
              <a:t>amet</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sagittis</a:t>
            </a:r>
            <a:r>
              <a:rPr lang="en-US" sz="2200" dirty="0">
                <a:solidFill>
                  <a:schemeClr val="accent1">
                    <a:lumMod val="20000"/>
                    <a:lumOff val="80000"/>
                  </a:schemeClr>
                </a:solidFill>
                <a:latin typeface="Mallory Book" charset="0"/>
                <a:ea typeface="Mallory Book" charset="0"/>
                <a:cs typeface="Mallory Book" charset="0"/>
              </a:rPr>
              <a:t> ante. </a:t>
            </a:r>
            <a:r>
              <a:rPr lang="en-US" sz="2200" dirty="0" err="1">
                <a:solidFill>
                  <a:schemeClr val="accent1">
                    <a:lumMod val="20000"/>
                    <a:lumOff val="80000"/>
                  </a:schemeClr>
                </a:solidFill>
                <a:latin typeface="Mallory Book" charset="0"/>
                <a:ea typeface="Mallory Book" charset="0"/>
                <a:cs typeface="Mallory Book" charset="0"/>
              </a:rPr>
              <a:t>Aliquam</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erat</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volutpat</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Mauris</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odio</a:t>
            </a:r>
            <a:r>
              <a:rPr lang="en-US" sz="2200" dirty="0">
                <a:solidFill>
                  <a:schemeClr val="accent1">
                    <a:lumMod val="20000"/>
                    <a:lumOff val="80000"/>
                  </a:schemeClr>
                </a:solidFill>
                <a:latin typeface="Mallory Book" charset="0"/>
                <a:ea typeface="Mallory Book" charset="0"/>
                <a:cs typeface="Mallory Book" charset="0"/>
              </a:rPr>
              <a:t> ante, pharetra </a:t>
            </a:r>
            <a:r>
              <a:rPr lang="en-US" sz="2200" dirty="0" err="1">
                <a:solidFill>
                  <a:schemeClr val="accent1">
                    <a:lumMod val="20000"/>
                    <a:lumOff val="80000"/>
                  </a:schemeClr>
                </a:solidFill>
                <a:latin typeface="Mallory Book" charset="0"/>
                <a:ea typeface="Mallory Book" charset="0"/>
                <a:cs typeface="Mallory Book" charset="0"/>
              </a:rPr>
              <a:t>eu</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accumsan</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nec</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fermentum</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hendrerit</a:t>
            </a:r>
            <a:r>
              <a:rPr lang="en-US" sz="2200" dirty="0">
                <a:solidFill>
                  <a:schemeClr val="accent1">
                    <a:lumMod val="20000"/>
                    <a:lumOff val="80000"/>
                  </a:schemeClr>
                </a:solidFill>
                <a:latin typeface="Mallory Book" charset="0"/>
                <a:ea typeface="Mallory Book" charset="0"/>
                <a:cs typeface="Mallory Book" charset="0"/>
              </a:rPr>
              <a:t> ligula. </a:t>
            </a:r>
            <a:r>
              <a:rPr lang="en-US" sz="2200" dirty="0" err="1">
                <a:solidFill>
                  <a:schemeClr val="accent1">
                    <a:lumMod val="20000"/>
                    <a:lumOff val="80000"/>
                  </a:schemeClr>
                </a:solidFill>
                <a:latin typeface="Mallory Book" charset="0"/>
                <a:ea typeface="Mallory Book" charset="0"/>
                <a:cs typeface="Mallory Book" charset="0"/>
              </a:rPr>
              <a:t>Mauris</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ornare</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nec</a:t>
            </a:r>
            <a:r>
              <a:rPr lang="en-US" sz="2200" dirty="0">
                <a:solidFill>
                  <a:schemeClr val="accent1">
                    <a:lumMod val="20000"/>
                    <a:lumOff val="80000"/>
                  </a:schemeClr>
                </a:solidFill>
                <a:latin typeface="Mallory Book" charset="0"/>
                <a:ea typeface="Mallory Book" charset="0"/>
                <a:cs typeface="Mallory Book" charset="0"/>
              </a:rPr>
              <a:t> libero </a:t>
            </a:r>
            <a:r>
              <a:rPr lang="en-US" sz="2200" dirty="0" err="1">
                <a:solidFill>
                  <a:schemeClr val="accent1">
                    <a:lumMod val="20000"/>
                    <a:lumOff val="80000"/>
                  </a:schemeClr>
                </a:solidFill>
                <a:latin typeface="Mallory Book" charset="0"/>
                <a:ea typeface="Mallory Book" charset="0"/>
                <a:cs typeface="Mallory Book" charset="0"/>
              </a:rPr>
              <a:t>ut</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tincidunt</a:t>
            </a:r>
            <a:r>
              <a:rPr lang="en-US" sz="2200" dirty="0">
                <a:solidFill>
                  <a:schemeClr val="accent1">
                    <a:lumMod val="20000"/>
                    <a:lumOff val="80000"/>
                  </a:schemeClr>
                </a:solidFill>
                <a:latin typeface="Mallory Book" charset="0"/>
                <a:ea typeface="Mallory Book" charset="0"/>
                <a:cs typeface="Mallory Book" charset="0"/>
              </a:rPr>
              <a:t>. </a:t>
            </a:r>
            <a:r>
              <a:rPr lang="en-US" sz="2200" dirty="0" err="1">
                <a:solidFill>
                  <a:schemeClr val="accent1">
                    <a:lumMod val="20000"/>
                    <a:lumOff val="80000"/>
                  </a:schemeClr>
                </a:solidFill>
                <a:latin typeface="Mallory Book" charset="0"/>
                <a:ea typeface="Mallory Book" charset="0"/>
                <a:cs typeface="Mallory Book" charset="0"/>
              </a:rPr>
              <a:t>Sed</a:t>
            </a:r>
            <a:r>
              <a:rPr lang="en-US" sz="2200" dirty="0">
                <a:solidFill>
                  <a:schemeClr val="accent1">
                    <a:lumMod val="20000"/>
                    <a:lumOff val="80000"/>
                  </a:schemeClr>
                </a:solidFill>
                <a:latin typeface="Mallory Book" charset="0"/>
                <a:ea typeface="Mallory Book" charset="0"/>
                <a:cs typeface="Mallory Book" charset="0"/>
              </a:rPr>
              <a:t> in tempus </a:t>
            </a:r>
            <a:r>
              <a:rPr lang="en-US" sz="2200" dirty="0" err="1">
                <a:solidFill>
                  <a:schemeClr val="accent1">
                    <a:lumMod val="20000"/>
                    <a:lumOff val="80000"/>
                  </a:schemeClr>
                </a:solidFill>
                <a:latin typeface="Mallory Book" charset="0"/>
                <a:ea typeface="Mallory Book" charset="0"/>
                <a:cs typeface="Mallory Book" charset="0"/>
              </a:rPr>
              <a:t>odio</a:t>
            </a:r>
            <a:r>
              <a:rPr lang="en-US" sz="2200" dirty="0">
                <a:solidFill>
                  <a:schemeClr val="accent1">
                    <a:lumMod val="20000"/>
                    <a:lumOff val="80000"/>
                  </a:schemeClr>
                </a:solidFill>
                <a:latin typeface="Mallory Book" charset="0"/>
                <a:ea typeface="Mallory Book" charset="0"/>
                <a:cs typeface="Mallory Book" charset="0"/>
              </a:rPr>
              <a:t>. </a:t>
            </a:r>
          </a:p>
        </p:txBody>
      </p:sp>
    </p:spTree>
    <p:extLst>
      <p:ext uri="{BB962C8B-B14F-4D97-AF65-F5344CB8AC3E}">
        <p14:creationId xmlns:p14="http://schemas.microsoft.com/office/powerpoint/2010/main" val="1590913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4" name="TextBox 3"/>
          <p:cNvSpPr txBox="1"/>
          <p:nvPr/>
        </p:nvSpPr>
        <p:spPr>
          <a:xfrm>
            <a:off x="0" y="2743199"/>
            <a:ext cx="12192000" cy="1200329"/>
          </a:xfrm>
          <a:prstGeom prst="rect">
            <a:avLst/>
          </a:prstGeom>
          <a:solidFill>
            <a:schemeClr val="bg1">
              <a:lumMod val="85000"/>
            </a:schemeClr>
          </a:solidFill>
        </p:spPr>
        <p:txBody>
          <a:bodyPr wrap="square" rtlCol="0">
            <a:spAutoFit/>
          </a:bodyPr>
          <a:lstStyle/>
          <a:p>
            <a:pPr algn="ctr" fontAlgn="t">
              <a:lnSpc>
                <a:spcPct val="150000"/>
              </a:lnSpc>
            </a:pPr>
            <a:r>
              <a:rPr lang="en-US" sz="4800" dirty="0">
                <a:latin typeface="YaleDesign-Roman" charset="0"/>
                <a:ea typeface="YaleDesign-Roman" charset="0"/>
                <a:cs typeface="YaleDesign-Roman" charset="0"/>
              </a:rPr>
              <a:t>Wireframe vs. Visual Design</a:t>
            </a:r>
          </a:p>
        </p:txBody>
      </p:sp>
    </p:spTree>
    <p:extLst>
      <p:ext uri="{BB962C8B-B14F-4D97-AF65-F5344CB8AC3E}">
        <p14:creationId xmlns:p14="http://schemas.microsoft.com/office/powerpoint/2010/main" val="145497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5799" y="0"/>
            <a:ext cx="3102774" cy="6858000"/>
          </a:xfrm>
          <a:prstGeom prst="rect">
            <a:avLst/>
          </a:prstGeom>
        </p:spPr>
      </p:pic>
    </p:spTree>
    <p:extLst>
      <p:ext uri="{BB962C8B-B14F-4D97-AF65-F5344CB8AC3E}">
        <p14:creationId xmlns:p14="http://schemas.microsoft.com/office/powerpoint/2010/main" val="1192304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7631" y="0"/>
            <a:ext cx="3102774" cy="68580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b="1538"/>
          <a:stretch/>
        </p:blipFill>
        <p:spPr>
          <a:xfrm>
            <a:off x="6568489" y="46892"/>
            <a:ext cx="2854712" cy="6752492"/>
          </a:xfrm>
          <a:prstGeom prst="rect">
            <a:avLst/>
          </a:prstGeom>
          <a:solidFill>
            <a:schemeClr val="bg1"/>
          </a:solidFill>
        </p:spPr>
      </p:pic>
    </p:spTree>
    <p:extLst>
      <p:ext uri="{BB962C8B-B14F-4D97-AF65-F5344CB8AC3E}">
        <p14:creationId xmlns:p14="http://schemas.microsoft.com/office/powerpoint/2010/main" val="1067637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4" name="TextBox 3"/>
          <p:cNvSpPr txBox="1"/>
          <p:nvPr/>
        </p:nvSpPr>
        <p:spPr>
          <a:xfrm>
            <a:off x="0" y="2743199"/>
            <a:ext cx="12192000" cy="1200329"/>
          </a:xfrm>
          <a:prstGeom prst="rect">
            <a:avLst/>
          </a:prstGeom>
          <a:solidFill>
            <a:schemeClr val="bg1">
              <a:lumMod val="85000"/>
            </a:schemeClr>
          </a:solidFill>
        </p:spPr>
        <p:txBody>
          <a:bodyPr wrap="square" rtlCol="0">
            <a:spAutoFit/>
          </a:bodyPr>
          <a:lstStyle/>
          <a:p>
            <a:pPr algn="ctr" fontAlgn="t">
              <a:lnSpc>
                <a:spcPct val="150000"/>
              </a:lnSpc>
            </a:pPr>
            <a:r>
              <a:rPr lang="en-US" sz="4800" dirty="0">
                <a:latin typeface="YaleDesign-Roman" charset="0"/>
                <a:ea typeface="YaleDesign-Roman" charset="0"/>
                <a:cs typeface="YaleDesign-Roman" charset="0"/>
              </a:rPr>
              <a:t>Sketch</a:t>
            </a:r>
          </a:p>
        </p:txBody>
      </p:sp>
    </p:spTree>
    <p:extLst>
      <p:ext uri="{BB962C8B-B14F-4D97-AF65-F5344CB8AC3E}">
        <p14:creationId xmlns:p14="http://schemas.microsoft.com/office/powerpoint/2010/main" val="2062636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0600" y="0"/>
            <a:ext cx="10207256" cy="6858000"/>
          </a:xfrm>
          <a:prstGeom prst="rect">
            <a:avLst/>
          </a:prstGeom>
        </p:spPr>
      </p:pic>
    </p:spTree>
    <p:extLst>
      <p:ext uri="{BB962C8B-B14F-4D97-AF65-F5344CB8AC3E}">
        <p14:creationId xmlns:p14="http://schemas.microsoft.com/office/powerpoint/2010/main" val="492699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00300" y="0"/>
            <a:ext cx="7384429" cy="6858000"/>
          </a:xfrm>
          <a:prstGeom prst="rect">
            <a:avLst/>
          </a:prstGeom>
        </p:spPr>
      </p:pic>
    </p:spTree>
    <p:extLst>
      <p:ext uri="{BB962C8B-B14F-4D97-AF65-F5344CB8AC3E}">
        <p14:creationId xmlns:p14="http://schemas.microsoft.com/office/powerpoint/2010/main" val="59926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492" y="726140"/>
            <a:ext cx="5782238" cy="5370028"/>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1970" y="726831"/>
            <a:ext cx="5587428" cy="5369169"/>
          </a:xfrm>
          <a:prstGeom prst="rect">
            <a:avLst/>
          </a:prstGeom>
        </p:spPr>
      </p:pic>
    </p:spTree>
    <p:extLst>
      <p:ext uri="{BB962C8B-B14F-4D97-AF65-F5344CB8AC3E}">
        <p14:creationId xmlns:p14="http://schemas.microsoft.com/office/powerpoint/2010/main" val="3847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59245"/>
          <a:stretch/>
        </p:blipFill>
        <p:spPr>
          <a:xfrm>
            <a:off x="839175" y="0"/>
            <a:ext cx="6991838" cy="6845640"/>
          </a:xfrm>
          <a:prstGeom prst="rect">
            <a:avLst/>
          </a:prstGeom>
          <a:solidFill>
            <a:schemeClr val="bg1"/>
          </a:solidFill>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b="1538"/>
          <a:stretch/>
        </p:blipFill>
        <p:spPr>
          <a:xfrm>
            <a:off x="8365391" y="46892"/>
            <a:ext cx="2854712" cy="6752492"/>
          </a:xfrm>
          <a:prstGeom prst="rect">
            <a:avLst/>
          </a:prstGeom>
          <a:solidFill>
            <a:schemeClr val="bg1"/>
          </a:solidFill>
        </p:spPr>
      </p:pic>
    </p:spTree>
    <p:extLst>
      <p:ext uri="{BB962C8B-B14F-4D97-AF65-F5344CB8AC3E}">
        <p14:creationId xmlns:p14="http://schemas.microsoft.com/office/powerpoint/2010/main" val="1137126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1538"/>
          <a:stretch/>
        </p:blipFill>
        <p:spPr>
          <a:xfrm>
            <a:off x="1521446" y="46892"/>
            <a:ext cx="2854712" cy="6752492"/>
          </a:xfrm>
          <a:prstGeom prst="rect">
            <a:avLst/>
          </a:prstGeom>
          <a:solidFill>
            <a:schemeClr val="bg1"/>
          </a:solidFill>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b="845"/>
          <a:stretch/>
        </p:blipFill>
        <p:spPr>
          <a:xfrm>
            <a:off x="4785504" y="276046"/>
            <a:ext cx="2793835" cy="5816410"/>
          </a:xfrm>
          <a:prstGeom prst="rect">
            <a:avLst/>
          </a:prstGeom>
          <a:solidFill>
            <a:schemeClr val="bg1"/>
          </a:solidFill>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56431" y="276046"/>
            <a:ext cx="2860354" cy="5865962"/>
          </a:xfrm>
          <a:prstGeom prst="rect">
            <a:avLst/>
          </a:prstGeom>
          <a:solidFill>
            <a:schemeClr val="bg1"/>
          </a:solidFill>
        </p:spPr>
      </p:pic>
    </p:spTree>
    <p:extLst>
      <p:ext uri="{BB962C8B-B14F-4D97-AF65-F5344CB8AC3E}">
        <p14:creationId xmlns:p14="http://schemas.microsoft.com/office/powerpoint/2010/main" val="750667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3" name="TextBox 2"/>
          <p:cNvSpPr txBox="1"/>
          <p:nvPr/>
        </p:nvSpPr>
        <p:spPr>
          <a:xfrm>
            <a:off x="0" y="2671762"/>
            <a:ext cx="12192000" cy="1631216"/>
          </a:xfrm>
          <a:prstGeom prst="rect">
            <a:avLst/>
          </a:prstGeom>
          <a:solidFill>
            <a:schemeClr val="bg1">
              <a:lumMod val="85000"/>
            </a:schemeClr>
          </a:solidFill>
        </p:spPr>
        <p:txBody>
          <a:bodyPr wrap="square" rtlCol="0">
            <a:spAutoFit/>
          </a:bodyPr>
          <a:lstStyle/>
          <a:p>
            <a:pPr algn="ctr" fontAlgn="ctr">
              <a:lnSpc>
                <a:spcPts val="6000"/>
              </a:lnSpc>
            </a:pPr>
            <a:r>
              <a:rPr lang="en-US" sz="4800" dirty="0">
                <a:latin typeface="YaleAdmin-Roman" charset="0"/>
                <a:ea typeface="YaleAdmin-Roman" charset="0"/>
                <a:cs typeface="YaleAdmin-Roman" charset="0"/>
              </a:rPr>
              <a:t>Collaboration with the client, the designer,</a:t>
            </a:r>
            <a:br>
              <a:rPr lang="en-US" sz="4800" dirty="0">
                <a:latin typeface="YaleAdmin-Roman" charset="0"/>
                <a:ea typeface="YaleAdmin-Roman" charset="0"/>
                <a:cs typeface="YaleAdmin-Roman" charset="0"/>
              </a:rPr>
            </a:br>
            <a:r>
              <a:rPr lang="en-US" sz="4800" dirty="0">
                <a:latin typeface="YaleAdmin-Roman" charset="0"/>
                <a:ea typeface="YaleAdmin-Roman" charset="0"/>
                <a:cs typeface="YaleAdmin-Roman" charset="0"/>
              </a:rPr>
              <a:t>and the development team.</a:t>
            </a:r>
            <a:endParaRPr lang="en-US" sz="4800" dirty="0">
              <a:latin typeface="YaleDesign-Roman" charset="0"/>
              <a:ea typeface="YaleDesign-Roman" charset="0"/>
              <a:cs typeface="YaleDesign-Roman" charset="0"/>
            </a:endParaRPr>
          </a:p>
        </p:txBody>
      </p:sp>
    </p:spTree>
    <p:extLst>
      <p:ext uri="{BB962C8B-B14F-4D97-AF65-F5344CB8AC3E}">
        <p14:creationId xmlns:p14="http://schemas.microsoft.com/office/powerpoint/2010/main" val="400988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1181"/>
          <a:stretch/>
        </p:blipFill>
        <p:spPr>
          <a:xfrm>
            <a:off x="1094002" y="276447"/>
            <a:ext cx="2911038" cy="5337544"/>
          </a:xfrm>
          <a:prstGeom prst="rect">
            <a:avLst/>
          </a:prstGeom>
          <a:solidFill>
            <a:schemeClr val="bg1"/>
          </a:solidFill>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b="681"/>
          <a:stretch/>
        </p:blipFill>
        <p:spPr>
          <a:xfrm>
            <a:off x="4538131" y="276446"/>
            <a:ext cx="3028959" cy="6198782"/>
          </a:xfrm>
          <a:prstGeom prst="rect">
            <a:avLst/>
          </a:prstGeom>
          <a:solidFill>
            <a:schemeClr val="bg1"/>
          </a:solidFill>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b="1086"/>
          <a:stretch/>
        </p:blipFill>
        <p:spPr>
          <a:xfrm>
            <a:off x="8104076" y="0"/>
            <a:ext cx="3001108" cy="6783572"/>
          </a:xfrm>
          <a:prstGeom prst="rect">
            <a:avLst/>
          </a:prstGeom>
          <a:solidFill>
            <a:schemeClr val="bg1"/>
          </a:solidFill>
        </p:spPr>
      </p:pic>
    </p:spTree>
    <p:extLst>
      <p:ext uri="{BB962C8B-B14F-4D97-AF65-F5344CB8AC3E}">
        <p14:creationId xmlns:p14="http://schemas.microsoft.com/office/powerpoint/2010/main" val="1213071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4" name="TextBox 3"/>
          <p:cNvSpPr txBox="1"/>
          <p:nvPr/>
        </p:nvSpPr>
        <p:spPr>
          <a:xfrm>
            <a:off x="0" y="2743199"/>
            <a:ext cx="12192000" cy="1200329"/>
          </a:xfrm>
          <a:prstGeom prst="rect">
            <a:avLst/>
          </a:prstGeom>
          <a:solidFill>
            <a:schemeClr val="bg1">
              <a:lumMod val="85000"/>
            </a:schemeClr>
          </a:solidFill>
        </p:spPr>
        <p:txBody>
          <a:bodyPr wrap="square" rtlCol="0">
            <a:spAutoFit/>
          </a:bodyPr>
          <a:lstStyle/>
          <a:p>
            <a:pPr algn="ctr" fontAlgn="t">
              <a:lnSpc>
                <a:spcPct val="150000"/>
              </a:lnSpc>
            </a:pPr>
            <a:r>
              <a:rPr lang="en-US" sz="4800" dirty="0">
                <a:latin typeface="YaleDesign-Roman" charset="0"/>
                <a:ea typeface="YaleDesign-Roman" charset="0"/>
                <a:cs typeface="YaleDesign-Roman" charset="0"/>
              </a:rPr>
              <a:t>Export to </a:t>
            </a:r>
            <a:r>
              <a:rPr lang="en-US" sz="4800" dirty="0" err="1">
                <a:latin typeface="YaleDesign-Roman" charset="0"/>
                <a:ea typeface="YaleDesign-Roman" charset="0"/>
                <a:cs typeface="YaleDesign-Roman" charset="0"/>
              </a:rPr>
              <a:t>Zeplin</a:t>
            </a:r>
            <a:endParaRPr lang="en-US" sz="4800" dirty="0">
              <a:latin typeface="YaleDesign-Roman" charset="0"/>
              <a:ea typeface="YaleDesign-Roman" charset="0"/>
              <a:cs typeface="YaleDesign-Roman" charset="0"/>
            </a:endParaRPr>
          </a:p>
        </p:txBody>
      </p:sp>
    </p:spTree>
    <p:extLst>
      <p:ext uri="{BB962C8B-B14F-4D97-AF65-F5344CB8AC3E}">
        <p14:creationId xmlns:p14="http://schemas.microsoft.com/office/powerpoint/2010/main" val="1006661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4" name="TextBox 3"/>
          <p:cNvSpPr txBox="1"/>
          <p:nvPr/>
        </p:nvSpPr>
        <p:spPr>
          <a:xfrm>
            <a:off x="0" y="2743199"/>
            <a:ext cx="12192000" cy="1200329"/>
          </a:xfrm>
          <a:prstGeom prst="rect">
            <a:avLst/>
          </a:prstGeom>
          <a:solidFill>
            <a:schemeClr val="bg1">
              <a:lumMod val="85000"/>
            </a:schemeClr>
          </a:solidFill>
        </p:spPr>
        <p:txBody>
          <a:bodyPr wrap="square" rtlCol="0">
            <a:spAutoFit/>
          </a:bodyPr>
          <a:lstStyle/>
          <a:p>
            <a:pPr algn="ctr" fontAlgn="t">
              <a:lnSpc>
                <a:spcPct val="150000"/>
              </a:lnSpc>
            </a:pPr>
            <a:r>
              <a:rPr lang="en-US" sz="4800" dirty="0">
                <a:latin typeface="YaleDesign-Roman" charset="0"/>
                <a:ea typeface="YaleDesign-Roman" charset="0"/>
                <a:cs typeface="YaleDesign-Roman" charset="0"/>
              </a:rPr>
              <a:t>What is </a:t>
            </a:r>
            <a:r>
              <a:rPr lang="en-US" sz="4800" dirty="0" err="1">
                <a:latin typeface="YaleDesign-Roman" charset="0"/>
                <a:ea typeface="YaleDesign-Roman" charset="0"/>
                <a:cs typeface="YaleDesign-Roman" charset="0"/>
              </a:rPr>
              <a:t>Zeplin</a:t>
            </a:r>
            <a:r>
              <a:rPr lang="en-US" sz="4800" dirty="0">
                <a:latin typeface="YaleDesign-Roman" charset="0"/>
                <a:ea typeface="YaleDesign-Roman" charset="0"/>
                <a:cs typeface="YaleDesign-Roman" charset="0"/>
              </a:rPr>
              <a:t>?</a:t>
            </a:r>
          </a:p>
        </p:txBody>
      </p:sp>
    </p:spTree>
    <p:extLst>
      <p:ext uri="{BB962C8B-B14F-4D97-AF65-F5344CB8AC3E}">
        <p14:creationId xmlns:p14="http://schemas.microsoft.com/office/powerpoint/2010/main" val="1294314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1061" y="416340"/>
            <a:ext cx="11410121" cy="6065532"/>
          </a:xfrm>
          <a:prstGeom prst="rect">
            <a:avLst/>
          </a:prstGeom>
        </p:spPr>
      </p:pic>
    </p:spTree>
    <p:extLst>
      <p:ext uri="{BB962C8B-B14F-4D97-AF65-F5344CB8AC3E}">
        <p14:creationId xmlns:p14="http://schemas.microsoft.com/office/powerpoint/2010/main" val="893841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3095" y="357808"/>
            <a:ext cx="11065565" cy="6219861"/>
          </a:xfrm>
          <a:prstGeom prst="rect">
            <a:avLst/>
          </a:prstGeom>
        </p:spPr>
      </p:pic>
    </p:spTree>
    <p:extLst>
      <p:ext uri="{BB962C8B-B14F-4D97-AF65-F5344CB8AC3E}">
        <p14:creationId xmlns:p14="http://schemas.microsoft.com/office/powerpoint/2010/main" val="381775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3" name="TextBox 2"/>
          <p:cNvSpPr txBox="1"/>
          <p:nvPr/>
        </p:nvSpPr>
        <p:spPr>
          <a:xfrm>
            <a:off x="0" y="2743199"/>
            <a:ext cx="12192000" cy="1200329"/>
          </a:xfrm>
          <a:prstGeom prst="rect">
            <a:avLst/>
          </a:prstGeom>
          <a:solidFill>
            <a:schemeClr val="bg1">
              <a:lumMod val="85000"/>
            </a:schemeClr>
          </a:solidFill>
        </p:spPr>
        <p:txBody>
          <a:bodyPr wrap="square" rtlCol="0">
            <a:spAutoFit/>
          </a:bodyPr>
          <a:lstStyle/>
          <a:p>
            <a:pPr algn="ctr" fontAlgn="t">
              <a:lnSpc>
                <a:spcPct val="150000"/>
              </a:lnSpc>
            </a:pPr>
            <a:r>
              <a:rPr lang="en-US" sz="4800" dirty="0">
                <a:latin typeface="YaleDesign-Roman" charset="0"/>
                <a:ea typeface="YaleDesign-Roman" charset="0"/>
                <a:cs typeface="YaleDesign-Roman" charset="0"/>
              </a:rPr>
              <a:t>Picking the right theme</a:t>
            </a:r>
          </a:p>
        </p:txBody>
      </p:sp>
    </p:spTree>
    <p:extLst>
      <p:ext uri="{BB962C8B-B14F-4D97-AF65-F5344CB8AC3E}">
        <p14:creationId xmlns:p14="http://schemas.microsoft.com/office/powerpoint/2010/main" val="1380365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6374" y="1445038"/>
            <a:ext cx="9796666" cy="3922092"/>
          </a:xfrm>
          <a:prstGeom prst="rect">
            <a:avLst/>
          </a:prstGeom>
        </p:spPr>
      </p:pic>
      <p:sp>
        <p:nvSpPr>
          <p:cNvPr id="3" name="TextBox 2"/>
          <p:cNvSpPr txBox="1"/>
          <p:nvPr/>
        </p:nvSpPr>
        <p:spPr>
          <a:xfrm>
            <a:off x="7590621" y="3723702"/>
            <a:ext cx="2137272" cy="492443"/>
          </a:xfrm>
          <a:prstGeom prst="rect">
            <a:avLst/>
          </a:prstGeom>
          <a:solidFill>
            <a:schemeClr val="bg1"/>
          </a:solidFill>
        </p:spPr>
        <p:txBody>
          <a:bodyPr wrap="square" rtlCol="0">
            <a:spAutoFit/>
          </a:bodyPr>
          <a:lstStyle/>
          <a:p>
            <a:r>
              <a:rPr lang="en-US" sz="2600" b="1" dirty="0"/>
              <a:t>base theme</a:t>
            </a:r>
          </a:p>
        </p:txBody>
      </p:sp>
      <p:sp>
        <p:nvSpPr>
          <p:cNvPr id="4" name="TextBox 3"/>
          <p:cNvSpPr txBox="1"/>
          <p:nvPr/>
        </p:nvSpPr>
        <p:spPr>
          <a:xfrm>
            <a:off x="4526095" y="2521028"/>
            <a:ext cx="2050976" cy="492443"/>
          </a:xfrm>
          <a:prstGeom prst="rect">
            <a:avLst/>
          </a:prstGeom>
          <a:solidFill>
            <a:schemeClr val="bg1"/>
          </a:solidFill>
        </p:spPr>
        <p:txBody>
          <a:bodyPr wrap="square" rtlCol="0">
            <a:spAutoFit/>
          </a:bodyPr>
          <a:lstStyle/>
          <a:p>
            <a:r>
              <a:rPr lang="en-US" sz="2600" i="1" dirty="0"/>
              <a:t>sub-theme 1a</a:t>
            </a:r>
          </a:p>
        </p:txBody>
      </p:sp>
      <p:sp>
        <p:nvSpPr>
          <p:cNvPr id="5" name="TextBox 4"/>
          <p:cNvSpPr txBox="1"/>
          <p:nvPr/>
        </p:nvSpPr>
        <p:spPr>
          <a:xfrm>
            <a:off x="8501348" y="1836145"/>
            <a:ext cx="2050976" cy="492443"/>
          </a:xfrm>
          <a:prstGeom prst="rect">
            <a:avLst/>
          </a:prstGeom>
          <a:solidFill>
            <a:schemeClr val="bg1"/>
          </a:solidFill>
        </p:spPr>
        <p:txBody>
          <a:bodyPr wrap="square" rtlCol="0">
            <a:spAutoFit/>
          </a:bodyPr>
          <a:lstStyle/>
          <a:p>
            <a:r>
              <a:rPr lang="en-US" sz="2600" i="1" dirty="0"/>
              <a:t>sub-theme 2</a:t>
            </a:r>
          </a:p>
        </p:txBody>
      </p:sp>
      <p:sp>
        <p:nvSpPr>
          <p:cNvPr id="6" name="TextBox 5"/>
          <p:cNvSpPr txBox="1"/>
          <p:nvPr/>
        </p:nvSpPr>
        <p:spPr>
          <a:xfrm>
            <a:off x="1790239" y="1547870"/>
            <a:ext cx="2050976" cy="492443"/>
          </a:xfrm>
          <a:prstGeom prst="rect">
            <a:avLst/>
          </a:prstGeom>
          <a:solidFill>
            <a:schemeClr val="bg1"/>
          </a:solidFill>
        </p:spPr>
        <p:txBody>
          <a:bodyPr wrap="square" rtlCol="0">
            <a:spAutoFit/>
          </a:bodyPr>
          <a:lstStyle/>
          <a:p>
            <a:r>
              <a:rPr lang="en-US" sz="2600" i="1"/>
              <a:t>sub-theme 1b</a:t>
            </a:r>
            <a:endParaRPr lang="en-US" sz="2600" i="1" dirty="0"/>
          </a:p>
        </p:txBody>
      </p:sp>
    </p:spTree>
    <p:extLst>
      <p:ext uri="{BB962C8B-B14F-4D97-AF65-F5344CB8AC3E}">
        <p14:creationId xmlns:p14="http://schemas.microsoft.com/office/powerpoint/2010/main" val="1910449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3" name="TextBox 2"/>
          <p:cNvSpPr txBox="1"/>
          <p:nvPr/>
        </p:nvSpPr>
        <p:spPr>
          <a:xfrm>
            <a:off x="0" y="2743199"/>
            <a:ext cx="12192000" cy="1200329"/>
          </a:xfrm>
          <a:prstGeom prst="rect">
            <a:avLst/>
          </a:prstGeom>
          <a:solidFill>
            <a:schemeClr val="bg1">
              <a:lumMod val="85000"/>
            </a:schemeClr>
          </a:solidFill>
        </p:spPr>
        <p:txBody>
          <a:bodyPr wrap="square" rtlCol="0">
            <a:spAutoFit/>
          </a:bodyPr>
          <a:lstStyle/>
          <a:p>
            <a:pPr algn="ctr" fontAlgn="t">
              <a:lnSpc>
                <a:spcPct val="150000"/>
              </a:lnSpc>
            </a:pPr>
            <a:r>
              <a:rPr lang="en-US" sz="4800" dirty="0">
                <a:latin typeface="YaleDesign-Roman" charset="0"/>
                <a:ea typeface="YaleDesign-Roman" charset="0"/>
                <a:cs typeface="YaleDesign-Roman" charset="0"/>
              </a:rPr>
              <a:t>Why create sub-themes?</a:t>
            </a:r>
          </a:p>
        </p:txBody>
      </p:sp>
    </p:spTree>
    <p:extLst>
      <p:ext uri="{BB962C8B-B14F-4D97-AF65-F5344CB8AC3E}">
        <p14:creationId xmlns:p14="http://schemas.microsoft.com/office/powerpoint/2010/main" val="2133401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3" name="TextBox 2"/>
          <p:cNvSpPr txBox="1"/>
          <p:nvPr/>
        </p:nvSpPr>
        <p:spPr>
          <a:xfrm>
            <a:off x="0" y="2743199"/>
            <a:ext cx="12192000" cy="1200329"/>
          </a:xfrm>
          <a:prstGeom prst="rect">
            <a:avLst/>
          </a:prstGeom>
          <a:solidFill>
            <a:schemeClr val="bg1">
              <a:lumMod val="85000"/>
            </a:schemeClr>
          </a:solidFill>
        </p:spPr>
        <p:txBody>
          <a:bodyPr wrap="square" rtlCol="0">
            <a:spAutoFit/>
          </a:bodyPr>
          <a:lstStyle/>
          <a:p>
            <a:pPr algn="ctr" fontAlgn="t">
              <a:lnSpc>
                <a:spcPct val="150000"/>
              </a:lnSpc>
            </a:pPr>
            <a:r>
              <a:rPr lang="en-US" sz="4800" dirty="0">
                <a:latin typeface="YaleDesign-Roman" charset="0"/>
                <a:ea typeface="YaleDesign-Roman" charset="0"/>
                <a:cs typeface="YaleDesign-Roman" charset="0"/>
              </a:rPr>
              <a:t>HTML Markups</a:t>
            </a:r>
          </a:p>
        </p:txBody>
      </p:sp>
    </p:spTree>
    <p:extLst>
      <p:ext uri="{BB962C8B-B14F-4D97-AF65-F5344CB8AC3E}">
        <p14:creationId xmlns:p14="http://schemas.microsoft.com/office/powerpoint/2010/main" val="9338231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46142" y="185531"/>
            <a:ext cx="9204784" cy="6453809"/>
          </a:xfrm>
          <a:prstGeom prst="rect">
            <a:avLst/>
          </a:prstGeom>
        </p:spPr>
      </p:pic>
      <p:sp>
        <p:nvSpPr>
          <p:cNvPr id="6" name="Oval 5"/>
          <p:cNvSpPr/>
          <p:nvPr/>
        </p:nvSpPr>
        <p:spPr>
          <a:xfrm>
            <a:off x="5188226" y="629479"/>
            <a:ext cx="3017519" cy="1550504"/>
          </a:xfrm>
          <a:prstGeom prst="ellipse">
            <a:avLst/>
          </a:prstGeom>
          <a:noFill/>
          <a:ln w="76200">
            <a:solidFill>
              <a:schemeClr val="tx1"/>
            </a:solidFill>
          </a:ln>
          <a:effectLst>
            <a:innerShdw blurRad="88900" dist="304800" dir="27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5168347" y="596349"/>
            <a:ext cx="3017519" cy="1550504"/>
          </a:xfrm>
          <a:prstGeom prst="ellipse">
            <a:avLst/>
          </a:prstGeom>
          <a:noFill/>
          <a:ln w="76200">
            <a:solidFill>
              <a:srgbClr val="FFFF00"/>
            </a:solidFill>
          </a:ln>
          <a:effectLst>
            <a:innerShdw blurRad="88900" dist="304800" dir="27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520069" y="3127514"/>
            <a:ext cx="2230899" cy="1146312"/>
          </a:xfrm>
          <a:prstGeom prst="ellipse">
            <a:avLst/>
          </a:prstGeom>
          <a:noFill/>
          <a:ln w="76200">
            <a:solidFill>
              <a:schemeClr val="tx1"/>
            </a:solidFill>
          </a:ln>
          <a:effectLst>
            <a:innerShdw blurRad="88900" dist="304800" dir="27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00190" y="3094384"/>
            <a:ext cx="2230899" cy="1146312"/>
          </a:xfrm>
          <a:prstGeom prst="ellipse">
            <a:avLst/>
          </a:prstGeom>
          <a:noFill/>
          <a:ln w="76200">
            <a:solidFill>
              <a:srgbClr val="FFFF00"/>
            </a:solidFill>
          </a:ln>
          <a:effectLst>
            <a:innerShdw blurRad="88900" dist="304800" dir="27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175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3" name="TextBox 2"/>
          <p:cNvSpPr txBox="1"/>
          <p:nvPr/>
        </p:nvSpPr>
        <p:spPr>
          <a:xfrm>
            <a:off x="0" y="2743199"/>
            <a:ext cx="12192000" cy="1200329"/>
          </a:xfrm>
          <a:prstGeom prst="rect">
            <a:avLst/>
          </a:prstGeom>
          <a:solidFill>
            <a:schemeClr val="bg1">
              <a:lumMod val="85000"/>
            </a:schemeClr>
          </a:solidFill>
        </p:spPr>
        <p:txBody>
          <a:bodyPr wrap="square" rtlCol="0">
            <a:spAutoFit/>
          </a:bodyPr>
          <a:lstStyle/>
          <a:p>
            <a:pPr algn="ctr" fontAlgn="t">
              <a:lnSpc>
                <a:spcPct val="150000"/>
              </a:lnSpc>
            </a:pPr>
            <a:r>
              <a:rPr lang="en-US" sz="4800" dirty="0">
                <a:latin typeface="YaleDesign-Roman" charset="0"/>
                <a:ea typeface="YaleDesign-Roman" charset="0"/>
                <a:cs typeface="YaleDesign-Roman" charset="0"/>
              </a:rPr>
              <a:t>Design Intake</a:t>
            </a:r>
          </a:p>
        </p:txBody>
      </p:sp>
    </p:spTree>
    <p:extLst>
      <p:ext uri="{BB962C8B-B14F-4D97-AF65-F5344CB8AC3E}">
        <p14:creationId xmlns:p14="http://schemas.microsoft.com/office/powerpoint/2010/main" val="128322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3" name="TextBox 2"/>
          <p:cNvSpPr txBox="1"/>
          <p:nvPr/>
        </p:nvSpPr>
        <p:spPr>
          <a:xfrm>
            <a:off x="0" y="2743199"/>
            <a:ext cx="12192000" cy="1200329"/>
          </a:xfrm>
          <a:prstGeom prst="rect">
            <a:avLst/>
          </a:prstGeom>
          <a:solidFill>
            <a:schemeClr val="bg1">
              <a:lumMod val="85000"/>
            </a:schemeClr>
          </a:solidFill>
        </p:spPr>
        <p:txBody>
          <a:bodyPr wrap="square" rtlCol="0">
            <a:spAutoFit/>
          </a:bodyPr>
          <a:lstStyle/>
          <a:p>
            <a:pPr algn="ctr" fontAlgn="t">
              <a:lnSpc>
                <a:spcPct val="150000"/>
              </a:lnSpc>
            </a:pPr>
            <a:r>
              <a:rPr lang="en-US" sz="4800" dirty="0">
                <a:latin typeface="YaleDesign-Roman" charset="0"/>
                <a:ea typeface="YaleDesign-Roman" charset="0"/>
                <a:cs typeface="YaleDesign-Roman" charset="0"/>
              </a:rPr>
              <a:t>Navigation</a:t>
            </a:r>
          </a:p>
        </p:txBody>
      </p:sp>
    </p:spTree>
    <p:extLst>
      <p:ext uri="{BB962C8B-B14F-4D97-AF65-F5344CB8AC3E}">
        <p14:creationId xmlns:p14="http://schemas.microsoft.com/office/powerpoint/2010/main" val="17581862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2835" y="159027"/>
            <a:ext cx="6550191" cy="466476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60515" y="1311965"/>
            <a:ext cx="7419451" cy="5168348"/>
          </a:xfrm>
          <a:prstGeom prst="rect">
            <a:avLst/>
          </a:prstGeom>
        </p:spPr>
      </p:pic>
    </p:spTree>
    <p:extLst>
      <p:ext uri="{BB962C8B-B14F-4D97-AF65-F5344CB8AC3E}">
        <p14:creationId xmlns:p14="http://schemas.microsoft.com/office/powerpoint/2010/main" val="133816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3" name="TextBox 2"/>
          <p:cNvSpPr txBox="1"/>
          <p:nvPr/>
        </p:nvSpPr>
        <p:spPr>
          <a:xfrm>
            <a:off x="0" y="2743199"/>
            <a:ext cx="12192000" cy="1200329"/>
          </a:xfrm>
          <a:prstGeom prst="rect">
            <a:avLst/>
          </a:prstGeom>
          <a:solidFill>
            <a:schemeClr val="bg1">
              <a:lumMod val="85000"/>
            </a:schemeClr>
          </a:solidFill>
        </p:spPr>
        <p:txBody>
          <a:bodyPr wrap="square" rtlCol="0">
            <a:spAutoFit/>
          </a:bodyPr>
          <a:lstStyle/>
          <a:p>
            <a:pPr algn="ctr" fontAlgn="t">
              <a:lnSpc>
                <a:spcPct val="150000"/>
              </a:lnSpc>
            </a:pPr>
            <a:r>
              <a:rPr lang="en-US" sz="4800" dirty="0">
                <a:latin typeface="YaleDesign-Roman" charset="0"/>
                <a:ea typeface="YaleDesign-Roman" charset="0"/>
                <a:cs typeface="YaleDesign-Roman" charset="0"/>
              </a:rPr>
              <a:t>Deploying code into sub-theme</a:t>
            </a:r>
          </a:p>
        </p:txBody>
      </p:sp>
    </p:spTree>
    <p:extLst>
      <p:ext uri="{BB962C8B-B14F-4D97-AF65-F5344CB8AC3E}">
        <p14:creationId xmlns:p14="http://schemas.microsoft.com/office/powerpoint/2010/main" val="15807099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3" name="TextBox 2"/>
          <p:cNvSpPr txBox="1"/>
          <p:nvPr/>
        </p:nvSpPr>
        <p:spPr>
          <a:xfrm>
            <a:off x="0" y="2743199"/>
            <a:ext cx="12192000" cy="1200329"/>
          </a:xfrm>
          <a:prstGeom prst="rect">
            <a:avLst/>
          </a:prstGeom>
          <a:solidFill>
            <a:schemeClr val="bg1">
              <a:lumMod val="85000"/>
            </a:schemeClr>
          </a:solidFill>
        </p:spPr>
        <p:txBody>
          <a:bodyPr wrap="square" rtlCol="0">
            <a:spAutoFit/>
          </a:bodyPr>
          <a:lstStyle/>
          <a:p>
            <a:pPr algn="ctr" fontAlgn="t">
              <a:lnSpc>
                <a:spcPct val="150000"/>
              </a:lnSpc>
            </a:pPr>
            <a:r>
              <a:rPr lang="en-US" sz="4800" dirty="0">
                <a:latin typeface="YaleDesign-Roman" charset="0"/>
                <a:ea typeface="YaleDesign-Roman" charset="0"/>
                <a:cs typeface="YaleDesign-Roman" charset="0"/>
              </a:rPr>
              <a:t>Testing</a:t>
            </a:r>
          </a:p>
        </p:txBody>
      </p:sp>
    </p:spTree>
    <p:extLst>
      <p:ext uri="{BB962C8B-B14F-4D97-AF65-F5344CB8AC3E}">
        <p14:creationId xmlns:p14="http://schemas.microsoft.com/office/powerpoint/2010/main" val="94051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3" name="TextBox 2"/>
          <p:cNvSpPr txBox="1"/>
          <p:nvPr/>
        </p:nvSpPr>
        <p:spPr>
          <a:xfrm>
            <a:off x="0" y="2743199"/>
            <a:ext cx="12192000" cy="1200329"/>
          </a:xfrm>
          <a:prstGeom prst="rect">
            <a:avLst/>
          </a:prstGeom>
          <a:solidFill>
            <a:schemeClr val="bg1">
              <a:lumMod val="85000"/>
            </a:schemeClr>
          </a:solidFill>
        </p:spPr>
        <p:txBody>
          <a:bodyPr wrap="square" rtlCol="0">
            <a:spAutoFit/>
          </a:bodyPr>
          <a:lstStyle/>
          <a:p>
            <a:pPr algn="ctr" fontAlgn="t">
              <a:lnSpc>
                <a:spcPct val="150000"/>
              </a:lnSpc>
            </a:pPr>
            <a:r>
              <a:rPr lang="en-US" sz="4800" dirty="0">
                <a:latin typeface="YaleDesign-Roman" charset="0"/>
                <a:ea typeface="YaleDesign-Roman" charset="0"/>
                <a:cs typeface="YaleDesign-Roman" charset="0"/>
              </a:rPr>
              <a:t>Making it mobile-responsive</a:t>
            </a:r>
          </a:p>
        </p:txBody>
      </p:sp>
    </p:spTree>
    <p:extLst>
      <p:ext uri="{BB962C8B-B14F-4D97-AF65-F5344CB8AC3E}">
        <p14:creationId xmlns:p14="http://schemas.microsoft.com/office/powerpoint/2010/main" val="6658149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4648" y="288787"/>
            <a:ext cx="10193038" cy="6297543"/>
          </a:xfrm>
          <a:prstGeom prst="rect">
            <a:avLst/>
          </a:prstGeom>
        </p:spPr>
      </p:pic>
    </p:spTree>
    <p:extLst>
      <p:ext uri="{BB962C8B-B14F-4D97-AF65-F5344CB8AC3E}">
        <p14:creationId xmlns:p14="http://schemas.microsoft.com/office/powerpoint/2010/main" val="6616386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3" name="TextBox 2"/>
          <p:cNvSpPr txBox="1"/>
          <p:nvPr/>
        </p:nvSpPr>
        <p:spPr>
          <a:xfrm>
            <a:off x="0" y="2743199"/>
            <a:ext cx="12192000" cy="1200329"/>
          </a:xfrm>
          <a:prstGeom prst="rect">
            <a:avLst/>
          </a:prstGeom>
          <a:solidFill>
            <a:schemeClr val="bg1">
              <a:lumMod val="85000"/>
            </a:schemeClr>
          </a:solidFill>
        </p:spPr>
        <p:txBody>
          <a:bodyPr wrap="square" rtlCol="0">
            <a:spAutoFit/>
          </a:bodyPr>
          <a:lstStyle/>
          <a:p>
            <a:pPr algn="ctr" fontAlgn="t">
              <a:lnSpc>
                <a:spcPct val="150000"/>
              </a:lnSpc>
            </a:pPr>
            <a:r>
              <a:rPr lang="en-US" sz="4800" dirty="0">
                <a:latin typeface="YaleDesign-Roman" charset="0"/>
                <a:ea typeface="YaleDesign-Roman" charset="0"/>
                <a:cs typeface="YaleDesign-Roman" charset="0"/>
              </a:rPr>
              <a:t>Review</a:t>
            </a:r>
          </a:p>
        </p:txBody>
      </p:sp>
    </p:spTree>
    <p:extLst>
      <p:ext uri="{BB962C8B-B14F-4D97-AF65-F5344CB8AC3E}">
        <p14:creationId xmlns:p14="http://schemas.microsoft.com/office/powerpoint/2010/main" val="1654084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3" name="TextBox 2"/>
          <p:cNvSpPr txBox="1"/>
          <p:nvPr/>
        </p:nvSpPr>
        <p:spPr>
          <a:xfrm>
            <a:off x="0" y="2743199"/>
            <a:ext cx="12192000" cy="1200329"/>
          </a:xfrm>
          <a:prstGeom prst="rect">
            <a:avLst/>
          </a:prstGeom>
          <a:solidFill>
            <a:schemeClr val="bg1">
              <a:lumMod val="85000"/>
            </a:schemeClr>
          </a:solidFill>
        </p:spPr>
        <p:txBody>
          <a:bodyPr wrap="square" rtlCol="0">
            <a:spAutoFit/>
          </a:bodyPr>
          <a:lstStyle/>
          <a:p>
            <a:pPr algn="ctr" fontAlgn="t">
              <a:lnSpc>
                <a:spcPct val="150000"/>
              </a:lnSpc>
            </a:pPr>
            <a:r>
              <a:rPr lang="en-US" sz="4800" dirty="0">
                <a:latin typeface="YaleDesign-Roman" charset="0"/>
                <a:ea typeface="YaleDesign-Roman" charset="0"/>
                <a:cs typeface="YaleDesign-Roman" charset="0"/>
              </a:rPr>
              <a:t>Questions?</a:t>
            </a:r>
          </a:p>
        </p:txBody>
      </p:sp>
    </p:spTree>
    <p:extLst>
      <p:ext uri="{BB962C8B-B14F-4D97-AF65-F5344CB8AC3E}">
        <p14:creationId xmlns:p14="http://schemas.microsoft.com/office/powerpoint/2010/main" val="1170185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3" name="TextBox 2"/>
          <p:cNvSpPr txBox="1"/>
          <p:nvPr/>
        </p:nvSpPr>
        <p:spPr>
          <a:xfrm>
            <a:off x="0" y="2743199"/>
            <a:ext cx="12192000" cy="1200329"/>
          </a:xfrm>
          <a:prstGeom prst="rect">
            <a:avLst/>
          </a:prstGeom>
          <a:solidFill>
            <a:schemeClr val="bg1">
              <a:lumMod val="85000"/>
            </a:schemeClr>
          </a:solidFill>
        </p:spPr>
        <p:txBody>
          <a:bodyPr wrap="square" rtlCol="0">
            <a:spAutoFit/>
          </a:bodyPr>
          <a:lstStyle/>
          <a:p>
            <a:pPr algn="ctr" fontAlgn="t">
              <a:lnSpc>
                <a:spcPct val="150000"/>
              </a:lnSpc>
            </a:pPr>
            <a:r>
              <a:rPr lang="en-US" sz="4800" dirty="0">
                <a:latin typeface="YaleAdmin-Roman" charset="0"/>
                <a:ea typeface="YaleAdmin-Roman" charset="0"/>
                <a:cs typeface="YaleAdmin-Roman" charset="0"/>
              </a:rPr>
              <a:t>Small, medium, and large web sites</a:t>
            </a:r>
            <a:endParaRPr lang="en-US" sz="4800" dirty="0">
              <a:latin typeface="YaleDesign-Roman" charset="0"/>
              <a:ea typeface="YaleDesign-Roman" charset="0"/>
              <a:cs typeface="YaleDesign-Roman" charset="0"/>
            </a:endParaRPr>
          </a:p>
        </p:txBody>
      </p:sp>
    </p:spTree>
    <p:extLst>
      <p:ext uri="{BB962C8B-B14F-4D97-AF65-F5344CB8AC3E}">
        <p14:creationId xmlns:p14="http://schemas.microsoft.com/office/powerpoint/2010/main" val="691832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3" name="TextBox 2"/>
          <p:cNvSpPr txBox="1"/>
          <p:nvPr/>
        </p:nvSpPr>
        <p:spPr>
          <a:xfrm>
            <a:off x="0" y="2743199"/>
            <a:ext cx="12192000" cy="1200329"/>
          </a:xfrm>
          <a:prstGeom prst="rect">
            <a:avLst/>
          </a:prstGeom>
          <a:solidFill>
            <a:schemeClr val="bg1">
              <a:lumMod val="85000"/>
            </a:schemeClr>
          </a:solidFill>
        </p:spPr>
        <p:txBody>
          <a:bodyPr wrap="square" rtlCol="0">
            <a:spAutoFit/>
          </a:bodyPr>
          <a:lstStyle/>
          <a:p>
            <a:pPr algn="ctr" fontAlgn="t">
              <a:lnSpc>
                <a:spcPct val="150000"/>
              </a:lnSpc>
            </a:pPr>
            <a:r>
              <a:rPr lang="en-US" sz="4800" dirty="0">
                <a:latin typeface="YaleAdmin-Roman" charset="0"/>
                <a:ea typeface="YaleAdmin-Roman" charset="0"/>
                <a:cs typeface="YaleAdmin-Roman" charset="0"/>
              </a:rPr>
              <a:t>Accessible design and build</a:t>
            </a:r>
            <a:endParaRPr lang="en-US" sz="4800" dirty="0">
              <a:latin typeface="YaleDesign-Roman" charset="0"/>
              <a:ea typeface="YaleDesign-Roman" charset="0"/>
              <a:cs typeface="YaleDesign-Roman" charset="0"/>
            </a:endParaRPr>
          </a:p>
        </p:txBody>
      </p:sp>
    </p:spTree>
    <p:extLst>
      <p:ext uri="{BB962C8B-B14F-4D97-AF65-F5344CB8AC3E}">
        <p14:creationId xmlns:p14="http://schemas.microsoft.com/office/powerpoint/2010/main" val="1744111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sp>
        <p:nvSpPr>
          <p:cNvPr id="4" name="TextBox 3"/>
          <p:cNvSpPr txBox="1"/>
          <p:nvPr/>
        </p:nvSpPr>
        <p:spPr>
          <a:xfrm>
            <a:off x="0" y="2743199"/>
            <a:ext cx="12192000" cy="1200329"/>
          </a:xfrm>
          <a:prstGeom prst="rect">
            <a:avLst/>
          </a:prstGeom>
          <a:solidFill>
            <a:schemeClr val="bg1">
              <a:lumMod val="85000"/>
            </a:schemeClr>
          </a:solidFill>
        </p:spPr>
        <p:txBody>
          <a:bodyPr wrap="square" rtlCol="0">
            <a:spAutoFit/>
          </a:bodyPr>
          <a:lstStyle/>
          <a:p>
            <a:pPr algn="ctr" fontAlgn="t">
              <a:lnSpc>
                <a:spcPct val="150000"/>
              </a:lnSpc>
            </a:pPr>
            <a:r>
              <a:rPr lang="en-US" sz="4800" dirty="0">
                <a:latin typeface="YaleDesign-Roman" charset="0"/>
                <a:ea typeface="YaleDesign-Roman" charset="0"/>
                <a:cs typeface="YaleDesign-Roman" charset="0"/>
              </a:rPr>
              <a:t>Yale Sites Themes 2016</a:t>
            </a:r>
          </a:p>
        </p:txBody>
      </p:sp>
    </p:spTree>
    <p:extLst>
      <p:ext uri="{BB962C8B-B14F-4D97-AF65-F5344CB8AC3E}">
        <p14:creationId xmlns:p14="http://schemas.microsoft.com/office/powerpoint/2010/main" val="1347709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79600" y="0"/>
            <a:ext cx="8408721" cy="6858000"/>
          </a:xfrm>
          <a:prstGeom prst="rect">
            <a:avLst/>
          </a:prstGeom>
        </p:spPr>
      </p:pic>
    </p:spTree>
    <p:extLst>
      <p:ext uri="{BB962C8B-B14F-4D97-AF65-F5344CB8AC3E}">
        <p14:creationId xmlns:p14="http://schemas.microsoft.com/office/powerpoint/2010/main" val="1233270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D335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68500" y="0"/>
            <a:ext cx="8254093" cy="6858000"/>
          </a:xfrm>
          <a:prstGeom prst="rect">
            <a:avLst/>
          </a:prstGeom>
        </p:spPr>
      </p:pic>
    </p:spTree>
    <p:extLst>
      <p:ext uri="{BB962C8B-B14F-4D97-AF65-F5344CB8AC3E}">
        <p14:creationId xmlns:p14="http://schemas.microsoft.com/office/powerpoint/2010/main" val="644267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1941</Words>
  <Application>Microsoft Office PowerPoint</Application>
  <PresentationFormat>Widescreen</PresentationFormat>
  <Paragraphs>186</Paragraphs>
  <Slides>47</Slides>
  <Notes>47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Calibri</vt:lpstr>
      <vt:lpstr>Calibri Light</vt:lpstr>
      <vt:lpstr>Mallory Book</vt:lpstr>
      <vt:lpstr>TheSans Plain</vt:lpstr>
      <vt:lpstr>YaleAdmin-Roman</vt:lpstr>
      <vt:lpstr>YaleDesign-Roman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Saba, Mark</dc:creator>
  <cp:lastModifiedBy>Rodriguez, Alejandra</cp:lastModifiedBy>
  <cp:revision>62</cp:revision>
  <dcterms:created xsi:type="dcterms:W3CDTF">2017-02-27T17:29:42Z</dcterms:created>
  <dcterms:modified xsi:type="dcterms:W3CDTF">2017-03-30T20:46:13Z</dcterms:modified>
</cp:coreProperties>
</file>