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ogp.me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facebook.com/tools/debug" TargetMode="External"/><Relationship Id="rId3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ev.twitter.com/cards/overview" TargetMode="External"/><Relationship Id="rId3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rds-dev.twitter.com/validator" TargetMode="External"/><Relationship Id="rId3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onya2song.blogspot.com/2013/11/psychology-of-sharing-on-social-media_14.html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yale.edu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ubTitle" sz="quarter" idx="1"/>
          </p:nvPr>
        </p:nvSpPr>
        <p:spPr>
          <a:xfrm>
            <a:off x="1092200" y="7277100"/>
            <a:ext cx="10464801" cy="1130300"/>
          </a:xfrm>
          <a:prstGeom prst="rect">
            <a:avLst/>
          </a:prstGeom>
        </p:spPr>
        <p:txBody>
          <a:bodyPr/>
          <a:lstStyle/>
          <a:p>
            <a:pPr/>
            <a:r>
              <a:t>Optimizing your website for social media interoperability</a:t>
            </a:r>
          </a:p>
        </p:txBody>
      </p:sp>
      <p:pic>
        <p:nvPicPr>
          <p:cNvPr id="12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550" y="1123950"/>
            <a:ext cx="9944100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netwo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36549"/>
            <a:ext cx="13004801" cy="5480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and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30841"/>
            <a:ext cx="13004801" cy="6691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>Make sure your </a:t>
            </a:r>
            <a:r>
              <a:rPr>
                <a:solidFill>
                  <a:schemeClr val="accent5"/>
                </a:solidFill>
              </a:rPr>
              <a:t>news</a:t>
            </a:r>
            <a:r>
              <a:t> content can be shared easily on social media.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219751" y="4279900"/>
            <a:ext cx="1056529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Open Graph protocol enables any web page to become a rich object in a social graph.</a:t>
            </a:r>
          </a:p>
        </p:txBody>
      </p:sp>
      <p:pic>
        <p:nvPicPr>
          <p:cNvPr id="151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545455"/>
            <a:ext cx="3810000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ogp.me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Basic metadata</a:t>
            </a:r>
          </a:p>
          <a:p>
            <a:pPr/>
            <a:r>
              <a:t>Structured properties</a:t>
            </a:r>
          </a:p>
          <a:p>
            <a:pPr/>
            <a:r>
              <a:t>Object types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17-03-13 at 1.38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998188"/>
            <a:ext cx="13004801" cy="239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sz="quarter" idx="1"/>
          </p:nvPr>
        </p:nvSpPr>
        <p:spPr>
          <a:xfrm>
            <a:off x="1270000" y="8001303"/>
            <a:ext cx="10464801" cy="1130301"/>
          </a:xfrm>
          <a:prstGeom prst="rect">
            <a:avLst/>
          </a:prstGeom>
        </p:spPr>
        <p:txBody>
          <a:bodyPr/>
          <a:lstStyle>
            <a:lvl1pPr>
              <a:defRPr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https://developers.facebook.com/tools/debug</a:t>
            </a:r>
          </a:p>
        </p:txBody>
      </p:sp>
      <p:pic>
        <p:nvPicPr>
          <p:cNvPr id="159" name="Screen Shot 2017-03-13 at 1.35.1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0" y="546675"/>
            <a:ext cx="10464801" cy="7028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Twitter cards</a:t>
            </a:r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defRPr sz="1600">
                <a:solidFill>
                  <a:srgbClr val="2429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“With Twitter Cards, you can attach rich photos, videos and media experiences to Tweets, helping to drive traffic to your website.”</a:t>
            </a:r>
          </a:p>
          <a:p>
            <a:pPr algn="l" defTabSz="457200">
              <a:defRPr sz="1600">
                <a:solidFill>
                  <a:srgbClr val="24292C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algn="l" defTabSz="457200">
              <a:defRPr sz="1600">
                <a:solidFill>
                  <a:srgbClr val="24292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https://dev.twitter.com/cards/overview</a:t>
            </a:r>
          </a:p>
        </p:txBody>
      </p:sp>
      <p:pic>
        <p:nvPicPr>
          <p:cNvPr id="163" name="Screen Shot 2017-03-13 at 2.45.3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9284" y="2915180"/>
            <a:ext cx="5334001" cy="4420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17-03-13 at 2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6749" y="4476749"/>
            <a:ext cx="9131301" cy="80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sz="quarter" idx="1"/>
          </p:nvPr>
        </p:nvSpPr>
        <p:spPr>
          <a:xfrm>
            <a:off x="1270000" y="8001303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https://cards-dev.twitter.com/validator</a:t>
            </a:r>
          </a:p>
        </p:txBody>
      </p:sp>
      <p:pic>
        <p:nvPicPr>
          <p:cNvPr id="168" name="Screen Shot 2017-03-13 at 2.47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6477" y="476599"/>
            <a:ext cx="8999233" cy="7304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154994" y="1701800"/>
            <a:ext cx="10262667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74650" indent="-374650" algn="l">
              <a:spcBef>
                <a:spcPts val="4200"/>
              </a:spcBef>
            </a:pPr>
            <a:r>
              <a:t>“Sharing on social media is</a:t>
            </a:r>
          </a:p>
          <a:p>
            <a:pPr marL="374650" indent="-37465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</a:pPr>
            <a:r>
              <a:t>Charged with emotions,</a:t>
            </a:r>
          </a:p>
          <a:p>
            <a:pPr marL="374650" indent="-37465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</a:pPr>
            <a:r>
              <a:t>bounded by self-image management, and also</a:t>
            </a:r>
          </a:p>
          <a:p>
            <a:pPr marL="374650" indent="-374650" algn="l">
              <a:spcBef>
                <a:spcPts val="4200"/>
              </a:spcBef>
              <a:buClr>
                <a:srgbClr val="646464"/>
              </a:buClr>
              <a:buSzPct val="90000"/>
              <a:buChar char="•"/>
            </a:pPr>
            <a:r>
              <a:t>by concerns over relationship with others.”</a:t>
            </a:r>
          </a:p>
          <a:p>
            <a:pPr algn="l">
              <a:spcBef>
                <a:spcPts val="4200"/>
              </a:spcBef>
              <a:defRPr sz="2000"/>
            </a:pPr>
            <a:r>
              <a:t>— from “Psychology of Sharing on Social Media: Attention, Emotion and reaction” by Sonya Song </a:t>
            </a: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http://sonya2song.blogspot.com/2013/11/psychology-of-sharing-on-social-media_14.html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sz="quarter" idx="1"/>
          </p:nvPr>
        </p:nvSpPr>
        <p:spPr>
          <a:xfrm>
            <a:off x="1269999" y="7713121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Give people an easy way to share your content.</a:t>
            </a:r>
          </a:p>
        </p:txBody>
      </p:sp>
      <p:pic>
        <p:nvPicPr>
          <p:cNvPr id="171" name="sharebutt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762" y="732529"/>
            <a:ext cx="10339276" cy="6676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sz="quarter" idx="1"/>
          </p:nvPr>
        </p:nvSpPr>
        <p:spPr>
          <a:xfrm>
            <a:off x="1270000" y="7713121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Feature social media content on your site</a:t>
            </a:r>
          </a:p>
        </p:txBody>
      </p:sp>
      <p:pic>
        <p:nvPicPr>
          <p:cNvPr id="174" name="Screen Shot 2017-03-13 at 2.51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71256"/>
            <a:ext cx="13004801" cy="5863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sz="quarter" idx="1"/>
          </p:nvPr>
        </p:nvSpPr>
        <p:spPr>
          <a:xfrm>
            <a:off x="1270000" y="7713121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Feature social media content on your site</a:t>
            </a:r>
          </a:p>
        </p:txBody>
      </p:sp>
      <p:pic>
        <p:nvPicPr>
          <p:cNvPr id="177" name="Screen Shot 2017-03-13 at 2.52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94844"/>
            <a:ext cx="13004801" cy="6892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>Make sure your site works flawlessly on </a:t>
            </a:r>
            <a:r>
              <a:rPr>
                <a:solidFill>
                  <a:schemeClr val="accent5"/>
                </a:solidFill>
              </a:rPr>
              <a:t>mobile.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sure your site </a:t>
            </a:r>
          </a:p>
          <a:p>
            <a:pPr/>
            <a:r>
              <a:t>is </a:t>
            </a:r>
            <a:r>
              <a:rPr>
                <a:solidFill>
                  <a:schemeClr val="accent5"/>
                </a:solidFill>
              </a:rPr>
              <a:t>fast.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3783">
              <a:defRPr sz="4160"/>
            </a:pPr>
            <a:r>
              <a:t>Remember: </a:t>
            </a:r>
          </a:p>
          <a:p>
            <a:pPr defTabSz="303783">
              <a:defRPr sz="4160"/>
            </a:pPr>
            <a:r>
              <a:t>You own your website.</a:t>
            </a:r>
          </a:p>
          <a:p>
            <a:pPr defTabSz="303783">
              <a:defRPr sz="4160"/>
            </a:pPr>
          </a:p>
          <a:p>
            <a:pPr defTabSz="303783">
              <a:defRPr sz="4160"/>
            </a:pPr>
            <a:r>
              <a:t>Don’t give up control </a:t>
            </a:r>
          </a:p>
          <a:p>
            <a:pPr defTabSz="303783">
              <a:defRPr sz="4160"/>
            </a:pPr>
            <a:r>
              <a:t>to proprietary “walled gardens.”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media drives website traffic.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trike="sngStrike"/>
              <a:t>Social media</a:t>
            </a:r>
            <a:r>
              <a:t> drives website traffic.</a:t>
            </a:r>
          </a:p>
        </p:txBody>
      </p:sp>
      <p:sp>
        <p:nvSpPr>
          <p:cNvPr id="127" name="Shape 127"/>
          <p:cNvSpPr/>
          <p:nvPr/>
        </p:nvSpPr>
        <p:spPr>
          <a:xfrm>
            <a:off x="2388361" y="1854200"/>
            <a:ext cx="502767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5"/>
                </a:solidFill>
              </a:defRPr>
            </a:lvl1pPr>
          </a:lstStyle>
          <a:p>
            <a:pPr/>
            <a:r>
              <a:t>Facebook*</a:t>
            </a:r>
          </a:p>
        </p:txBody>
      </p:sp>
      <p:sp>
        <p:nvSpPr>
          <p:cNvPr id="128" name="Shape 128"/>
          <p:cNvSpPr/>
          <p:nvPr/>
        </p:nvSpPr>
        <p:spPr>
          <a:xfrm>
            <a:off x="4509770" y="2997200"/>
            <a:ext cx="78486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5"/>
                </a:solidFill>
              </a:defRPr>
            </a:lvl1pPr>
          </a:lstStyle>
          <a:p>
            <a:pPr/>
            <a:r>
              <a:t>^</a:t>
            </a:r>
          </a:p>
        </p:txBody>
      </p:sp>
      <p:sp>
        <p:nvSpPr>
          <p:cNvPr id="129" name="Shape 129"/>
          <p:cNvSpPr/>
          <p:nvPr/>
        </p:nvSpPr>
        <p:spPr>
          <a:xfrm>
            <a:off x="7754797" y="8147050"/>
            <a:ext cx="50644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* and Twitter, sometimes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In 2016, Facebook drove 15% of traffic to YaleNews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Email newsletter = 30%</a:t>
            </a:r>
          </a:p>
          <a:p>
            <a:pPr/>
            <a:r>
              <a:t>Organic Search = 24%</a:t>
            </a:r>
          </a:p>
          <a:p>
            <a:pPr/>
            <a:r>
              <a:t>Social = 20%</a:t>
            </a:r>
          </a:p>
          <a:p>
            <a:pPr/>
            <a:r>
              <a:t>Direct = 13%</a:t>
            </a:r>
          </a:p>
          <a:p>
            <a:pPr/>
            <a:r>
              <a:t>Referral = 12%</a:t>
            </a:r>
          </a:p>
        </p:txBody>
      </p:sp>
      <p:sp>
        <p:nvSpPr>
          <p:cNvPr id="134" name="Shape 134"/>
          <p:cNvSpPr/>
          <p:nvPr/>
        </p:nvSpPr>
        <p:spPr>
          <a:xfrm>
            <a:off x="2396083" y="1212850"/>
            <a:ext cx="78062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Sources of traffic to YaleNews in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Facebook = 75%</a:t>
            </a:r>
          </a:p>
          <a:p>
            <a:pPr/>
            <a:r>
              <a:t>Twitter = 12%</a:t>
            </a:r>
          </a:p>
          <a:p>
            <a:pPr/>
            <a:r>
              <a:t>Other = 13%</a:t>
            </a:r>
          </a:p>
        </p:txBody>
      </p:sp>
      <p:sp>
        <p:nvSpPr>
          <p:cNvPr id="137" name="Shape 137"/>
          <p:cNvSpPr/>
          <p:nvPr/>
        </p:nvSpPr>
        <p:spPr>
          <a:xfrm>
            <a:off x="2862198" y="1212850"/>
            <a:ext cx="68740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Social traffic to YaleNews in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Organic Search = 54%</a:t>
            </a:r>
          </a:p>
          <a:p>
            <a:pPr/>
            <a:r>
              <a:t>Direct = 40%</a:t>
            </a:r>
          </a:p>
          <a:p>
            <a:pPr/>
            <a:r>
              <a:t>Referral = 5%</a:t>
            </a:r>
          </a:p>
          <a:p>
            <a:pPr/>
            <a:r>
              <a:t>Social = 1%</a:t>
            </a:r>
          </a:p>
        </p:txBody>
      </p:sp>
      <p:sp>
        <p:nvSpPr>
          <p:cNvPr id="140" name="Shape 140"/>
          <p:cNvSpPr/>
          <p:nvPr/>
        </p:nvSpPr>
        <p:spPr>
          <a:xfrm>
            <a:off x="3327857" y="1212850"/>
            <a:ext cx="59426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Sources of traffic to </a:t>
            </a:r>
            <a:r>
              <a:rPr u="sng">
                <a:hlinkClick r:id="rId2" invalidUrl="" action="" tgtFrame="" tooltip="" history="1" highlightClick="0" endSnd="0"/>
              </a:rPr>
              <a:t>yale.edu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people share on your site?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