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60" r:id="rId5"/>
    <p:sldId id="276" r:id="rId6"/>
    <p:sldId id="275" r:id="rId7"/>
    <p:sldId id="258" r:id="rId8"/>
    <p:sldId id="264" r:id="rId9"/>
    <p:sldId id="263" r:id="rId10"/>
    <p:sldId id="265" r:id="rId11"/>
    <p:sldId id="266" r:id="rId12"/>
    <p:sldId id="268" r:id="rId13"/>
    <p:sldId id="272" r:id="rId14"/>
    <p:sldId id="261" r:id="rId15"/>
    <p:sldId id="267" r:id="rId16"/>
    <p:sldId id="262" r:id="rId17"/>
    <p:sldId id="271" r:id="rId18"/>
    <p:sldId id="273" r:id="rId19"/>
    <p:sldId id="280" r:id="rId20"/>
    <p:sldId id="270" r:id="rId21"/>
    <p:sldId id="277" r:id="rId22"/>
    <p:sldId id="274" r:id="rId23"/>
    <p:sldId id="278"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6E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8189" autoAdjust="0"/>
  </p:normalViewPr>
  <p:slideViewPr>
    <p:cSldViewPr snapToGrid="0">
      <p:cViewPr varScale="1">
        <p:scale>
          <a:sx n="76" d="100"/>
          <a:sy n="76" d="100"/>
        </p:scale>
        <p:origin x="12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7450D-837F-4E87-9494-01617AF32C57}" type="datetimeFigureOut">
              <a:rPr lang="en-US" smtClean="0"/>
              <a:t>3/20/2015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E4C4E8-E2D9-4EF4-B476-1E7D39885214}" type="slidenum">
              <a:rPr lang="en-US" smtClean="0"/>
              <a:t>‹#›</a:t>
            </a:fld>
            <a:endParaRPr lang="en-US"/>
          </a:p>
        </p:txBody>
      </p:sp>
    </p:spTree>
    <p:extLst>
      <p:ext uri="{BB962C8B-B14F-4D97-AF65-F5344CB8AC3E}">
        <p14:creationId xmlns:p14="http://schemas.microsoft.com/office/powerpoint/2010/main" val="341099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 my name is Justina Eng, and I’m the assistant</a:t>
            </a:r>
            <a:r>
              <a:rPr lang="en-US" baseline="0" dirty="0" smtClean="0"/>
              <a:t> interaction designer for the UX and Web Services team at Yale ITS. My presentation is just going to be a quick “crash course” presentation of design fundamentals and how they can be applied to your website. I just want to emphasize that these are basic concepts that I think everyone should be aware of as they continue to work and iterate on their website layouts. </a:t>
            </a:r>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1</a:t>
            </a:fld>
            <a:endParaRPr lang="en-US"/>
          </a:p>
        </p:txBody>
      </p:sp>
    </p:spTree>
    <p:extLst>
      <p:ext uri="{BB962C8B-B14F-4D97-AF65-F5344CB8AC3E}">
        <p14:creationId xmlns:p14="http://schemas.microsoft.com/office/powerpoint/2010/main" val="3372158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 you like about the site? </a:t>
            </a:r>
          </a:p>
          <a:p>
            <a:pPr marL="171450" indent="-171450">
              <a:buFontTx/>
              <a:buChar char="-"/>
            </a:pPr>
            <a:r>
              <a:rPr lang="en-US" baseline="0" dirty="0" smtClean="0"/>
              <a:t>Menu in the top right, a common practice for most sites; easy to locate </a:t>
            </a:r>
          </a:p>
          <a:p>
            <a:pPr marL="171450" indent="-171450">
              <a:buFontTx/>
              <a:buChar char="-"/>
            </a:pPr>
            <a:r>
              <a:rPr lang="en-US" baseline="0" dirty="0" smtClean="0"/>
              <a:t>3 different text colors and no more. Yellow denotes titles/highlighted items, teal denotes hyperlinks</a:t>
            </a:r>
          </a:p>
          <a:p>
            <a:pPr marL="171450" indent="-171450">
              <a:buFontTx/>
              <a:buChar char="-"/>
            </a:pPr>
            <a:r>
              <a:rPr lang="en-US" baseline="0" dirty="0" smtClean="0"/>
              <a:t>Text/info on left, images on the right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10</a:t>
            </a:fld>
            <a:endParaRPr lang="en-US"/>
          </a:p>
        </p:txBody>
      </p:sp>
    </p:spTree>
    <p:extLst>
      <p:ext uri="{BB962C8B-B14F-4D97-AF65-F5344CB8AC3E}">
        <p14:creationId xmlns:p14="http://schemas.microsoft.com/office/powerpoint/2010/main" val="11488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on left, image on right</a:t>
            </a:r>
          </a:p>
          <a:p>
            <a:r>
              <a:rPr lang="en-US" dirty="0" smtClean="0"/>
              <a:t>Color scheme is the same</a:t>
            </a:r>
            <a:r>
              <a:rPr lang="en-US" baseline="0" dirty="0" smtClean="0"/>
              <a:t> (white, teal, orange) </a:t>
            </a:r>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11</a:t>
            </a:fld>
            <a:endParaRPr lang="en-US"/>
          </a:p>
        </p:txBody>
      </p:sp>
    </p:spTree>
    <p:extLst>
      <p:ext uri="{BB962C8B-B14F-4D97-AF65-F5344CB8AC3E}">
        <p14:creationId xmlns:p14="http://schemas.microsoft.com/office/powerpoint/2010/main" val="2213906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examples of wireframes. As you can see</a:t>
            </a:r>
            <a:r>
              <a:rPr lang="en-US" baseline="0" dirty="0" smtClean="0"/>
              <a:t> on the left, designers used to draw out layouts for their website designs. Now, there are a ton of different </a:t>
            </a:r>
            <a:r>
              <a:rPr lang="en-US" baseline="0" dirty="0" err="1" smtClean="0"/>
              <a:t>wireframing</a:t>
            </a:r>
            <a:r>
              <a:rPr lang="en-US" baseline="0" dirty="0" smtClean="0"/>
              <a:t> tools you can use to achieve a similar effect, and you can share them with your coworkers or clients to continue iterating on the layout possibilities.</a:t>
            </a:r>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13</a:t>
            </a:fld>
            <a:endParaRPr lang="en-US"/>
          </a:p>
        </p:txBody>
      </p:sp>
    </p:spTree>
    <p:extLst>
      <p:ext uri="{BB962C8B-B14F-4D97-AF65-F5344CB8AC3E}">
        <p14:creationId xmlns:p14="http://schemas.microsoft.com/office/powerpoint/2010/main" val="3753916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Wireframing</a:t>
            </a:r>
            <a:r>
              <a:rPr lang="en-US" dirty="0" smtClean="0"/>
              <a:t> is an excellent way to create layout consistency and hierarchies</a:t>
            </a:r>
            <a:r>
              <a:rPr lang="en-US" baseline="0" dirty="0" smtClean="0"/>
              <a:t> of information for your website. I would recommend creating wireframes or sketches of your website before you even consider typing a line of code or opening up a CMS platform for it. As you can see here, the wireframe provides a clear “blueprint” of what the creator wants on the page. The navigation scheme, columns, images, and buttons are all mapped out. You can create multiple wireframes to see out one layout can accommodate your information, and if there are maybe a key set of templates you want to stick to when you wireframe your website.</a:t>
            </a:r>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14</a:t>
            </a:fld>
            <a:endParaRPr lang="en-US"/>
          </a:p>
        </p:txBody>
      </p:sp>
    </p:spTree>
    <p:extLst>
      <p:ext uri="{BB962C8B-B14F-4D97-AF65-F5344CB8AC3E}">
        <p14:creationId xmlns:p14="http://schemas.microsoft.com/office/powerpoint/2010/main" val="460000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a:t>
            </a:r>
            <a:r>
              <a:rPr lang="en-US" baseline="0" dirty="0" smtClean="0"/>
              <a:t> at this site, what do you notice about the graphic elements? Is there anything that bothers you?</a:t>
            </a:r>
          </a:p>
          <a:p>
            <a:pPr marL="171450" indent="-171450">
              <a:buFontTx/>
              <a:buChar char="-"/>
            </a:pPr>
            <a:r>
              <a:rPr lang="en-US" baseline="0" dirty="0" smtClean="0"/>
              <a:t>Too much going on</a:t>
            </a:r>
          </a:p>
          <a:p>
            <a:pPr marL="171450" indent="-171450">
              <a:buFontTx/>
              <a:buChar char="-"/>
            </a:pPr>
            <a:r>
              <a:rPr lang="en-US" baseline="0" dirty="0" smtClean="0"/>
              <a:t>Inconsistent/not well thought out color scheme</a:t>
            </a:r>
          </a:p>
          <a:p>
            <a:pPr marL="171450" indent="-171450">
              <a:buFontTx/>
              <a:buChar char="-"/>
            </a:pPr>
            <a:r>
              <a:rPr lang="en-US" baseline="0" dirty="0" smtClean="0"/>
              <a:t>Not enough contrast between all the elements; bright purple vs bright orange vs brightly colored font</a:t>
            </a:r>
          </a:p>
        </p:txBody>
      </p:sp>
      <p:sp>
        <p:nvSpPr>
          <p:cNvPr id="4" name="Slide Number Placeholder 3"/>
          <p:cNvSpPr>
            <a:spLocks noGrp="1"/>
          </p:cNvSpPr>
          <p:nvPr>
            <p:ph type="sldNum" sz="quarter" idx="10"/>
          </p:nvPr>
        </p:nvSpPr>
        <p:spPr/>
        <p:txBody>
          <a:bodyPr/>
          <a:lstStyle/>
          <a:p>
            <a:fld id="{5AE4C4E8-E2D9-4EF4-B476-1E7D39885214}" type="slidenum">
              <a:rPr lang="en-US" smtClean="0"/>
              <a:t>16</a:t>
            </a:fld>
            <a:endParaRPr lang="en-US"/>
          </a:p>
        </p:txBody>
      </p:sp>
    </p:spTree>
    <p:extLst>
      <p:ext uri="{BB962C8B-B14F-4D97-AF65-F5344CB8AC3E}">
        <p14:creationId xmlns:p14="http://schemas.microsoft.com/office/powerpoint/2010/main" val="756610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18</a:t>
            </a:fld>
            <a:endParaRPr lang="en-US"/>
          </a:p>
        </p:txBody>
      </p:sp>
    </p:spTree>
    <p:extLst>
      <p:ext uri="{BB962C8B-B14F-4D97-AF65-F5344CB8AC3E}">
        <p14:creationId xmlns:p14="http://schemas.microsoft.com/office/powerpoint/2010/main" val="114366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19</a:t>
            </a:fld>
            <a:endParaRPr lang="en-US"/>
          </a:p>
        </p:txBody>
      </p:sp>
    </p:spTree>
    <p:extLst>
      <p:ext uri="{BB962C8B-B14F-4D97-AF65-F5344CB8AC3E}">
        <p14:creationId xmlns:p14="http://schemas.microsoft.com/office/powerpoint/2010/main" val="2427567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20</a:t>
            </a:fld>
            <a:endParaRPr lang="en-US"/>
          </a:p>
        </p:txBody>
      </p:sp>
    </p:spTree>
    <p:extLst>
      <p:ext uri="{BB962C8B-B14F-4D97-AF65-F5344CB8AC3E}">
        <p14:creationId xmlns:p14="http://schemas.microsoft.com/office/powerpoint/2010/main" val="250473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Spacing</a:t>
            </a:r>
            <a:r>
              <a:rPr lang="en-US" baseline="0" dirty="0" smtClean="0"/>
              <a:t> is an incredibly important concept to consider; in some cases, you can use this to emphasize certain words/phrases, establish visual hierarchy </a:t>
            </a:r>
            <a:r>
              <a:rPr lang="en-US" baseline="0" dirty="0" err="1" smtClean="0"/>
              <a:t>i.e</a:t>
            </a:r>
            <a:r>
              <a:rPr lang="en-US" baseline="0" dirty="0" smtClean="0"/>
              <a:t> </a:t>
            </a:r>
            <a:r>
              <a:rPr lang="en-US" baseline="0" dirty="0" smtClean="0"/>
              <a:t>logos</a:t>
            </a:r>
          </a:p>
          <a:p>
            <a:endParaRPr lang="en-US" baseline="0" dirty="0" smtClean="0"/>
          </a:p>
          <a:p>
            <a:r>
              <a:rPr lang="en-US" baseline="0" dirty="0" smtClean="0"/>
              <a:t>Source: practicaltypography.com</a:t>
            </a:r>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22</a:t>
            </a:fld>
            <a:endParaRPr lang="en-US"/>
          </a:p>
        </p:txBody>
      </p:sp>
    </p:spTree>
    <p:extLst>
      <p:ext uri="{BB962C8B-B14F-4D97-AF65-F5344CB8AC3E}">
        <p14:creationId xmlns:p14="http://schemas.microsoft.com/office/powerpoint/2010/main" val="3124522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a:t>
            </a:r>
            <a:r>
              <a:rPr lang="en-US" baseline="0" dirty="0" smtClean="0"/>
              <a:t> spacing (leading) should be 2-5x the font size. </a:t>
            </a:r>
          </a:p>
          <a:p>
            <a:r>
              <a:rPr lang="en-US" baseline="0" dirty="0" smtClean="0"/>
              <a:t>Ex. 12px font; line height of 16px</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23</a:t>
            </a:fld>
            <a:endParaRPr lang="en-US"/>
          </a:p>
        </p:txBody>
      </p:sp>
    </p:spTree>
    <p:extLst>
      <p:ext uri="{BB962C8B-B14F-4D97-AF65-F5344CB8AC3E}">
        <p14:creationId xmlns:p14="http://schemas.microsoft.com/office/powerpoint/2010/main" val="190846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site design is very important because of the following: </a:t>
            </a:r>
          </a:p>
          <a:p>
            <a:endParaRPr lang="en-US" baseline="0" dirty="0" smtClean="0"/>
          </a:p>
          <a:p>
            <a:r>
              <a:rPr lang="en-US" baseline="0" dirty="0" smtClean="0"/>
              <a:t>Trust: a well-designed site allows users to develop a sort of “trusting” relationship with it. </a:t>
            </a:r>
          </a:p>
          <a:p>
            <a:endParaRPr lang="en-US" baseline="0" dirty="0" smtClean="0"/>
          </a:p>
          <a:p>
            <a:r>
              <a:rPr lang="en-US" baseline="0" dirty="0" smtClean="0"/>
              <a:t>Reputation/Brand: Your website is your online/digital presence. Because so many people have access to the internet via computers, mobile phones, tablets, etc. it’s important to have a strong online presence. Having a well-designed site confirms your organization’s legitimacy and can even draw wandering users to it.</a:t>
            </a:r>
          </a:p>
          <a:p>
            <a:endParaRPr lang="en-US" baseline="0" dirty="0" smtClean="0"/>
          </a:p>
          <a:p>
            <a:r>
              <a:rPr lang="en-US" baseline="0" dirty="0" smtClean="0"/>
              <a:t>Visibility: When your site is well-designed, you draw more overall traffic, and your reputation in the worldwide web improves. Your site may show up more frequently in search engines, and can thusly expand its appeal to more users. </a:t>
            </a:r>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2</a:t>
            </a:fld>
            <a:endParaRPr lang="en-US"/>
          </a:p>
        </p:txBody>
      </p:sp>
    </p:spTree>
    <p:extLst>
      <p:ext uri="{BB962C8B-B14F-4D97-AF65-F5344CB8AC3E}">
        <p14:creationId xmlns:p14="http://schemas.microsoft.com/office/powerpoint/2010/main" val="3127777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24</a:t>
            </a:fld>
            <a:endParaRPr lang="en-US"/>
          </a:p>
        </p:txBody>
      </p:sp>
    </p:spTree>
    <p:extLst>
      <p:ext uri="{BB962C8B-B14F-4D97-AF65-F5344CB8AC3E}">
        <p14:creationId xmlns:p14="http://schemas.microsoft.com/office/powerpoint/2010/main" val="207006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3</a:t>
            </a:fld>
            <a:endParaRPr lang="en-US"/>
          </a:p>
        </p:txBody>
      </p:sp>
    </p:spTree>
    <p:extLst>
      <p:ext uri="{BB962C8B-B14F-4D97-AF65-F5344CB8AC3E}">
        <p14:creationId xmlns:p14="http://schemas.microsoft.com/office/powerpoint/2010/main" val="43883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4</a:t>
            </a:fld>
            <a:endParaRPr lang="en-US"/>
          </a:p>
        </p:txBody>
      </p:sp>
    </p:spTree>
    <p:extLst>
      <p:ext uri="{BB962C8B-B14F-4D97-AF65-F5344CB8AC3E}">
        <p14:creationId xmlns:p14="http://schemas.microsoft.com/office/powerpoint/2010/main" val="4047722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 think about consistency</a:t>
            </a:r>
            <a:r>
              <a:rPr lang="en-US" baseline="0" dirty="0" smtClean="0"/>
              <a:t> is this: think about everyday objects that you interact with. Door knobs, light switches, elevator buttons. How do you know what to do with that switch, and how do you know what those buttons do? Isn’t it because these buttons and switches produce the same results in most situations? </a:t>
            </a:r>
          </a:p>
          <a:p>
            <a:endParaRPr lang="en-US" baseline="0" dirty="0" smtClean="0"/>
          </a:p>
          <a:p>
            <a:r>
              <a:rPr lang="en-US" baseline="0" dirty="0" smtClean="0"/>
              <a:t>Site consistency is comparable to this example. You don’t want to have crazy looking buttons or layouts that are dynamically different from each other. This makes it incredibly difficult for your users to build strong visual associations between different parts of your website. </a:t>
            </a:r>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5</a:t>
            </a:fld>
            <a:endParaRPr lang="en-US"/>
          </a:p>
        </p:txBody>
      </p:sp>
    </p:spTree>
    <p:extLst>
      <p:ext uri="{BB962C8B-B14F-4D97-AF65-F5344CB8AC3E}">
        <p14:creationId xmlns:p14="http://schemas.microsoft.com/office/powerpoint/2010/main" val="120764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before we dive into some site examples, I want to try doing critique exercises as we go through the presentation. I think that it’s more important for everyone in this room to point out the visual elements that they find striking. And this is something that I did a lot in art school, and I think this thought process really helps people figure out why something doesn’t work visually. It’s sort of like an artistic “de-bugging” process. So when we look at the website examples I provide, I want people to participate and talk a little bit about why they think the layout does or doesn’t work.  </a:t>
            </a:r>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6</a:t>
            </a:fld>
            <a:endParaRPr lang="en-US"/>
          </a:p>
        </p:txBody>
      </p:sp>
    </p:spTree>
    <p:extLst>
      <p:ext uri="{BB962C8B-B14F-4D97-AF65-F5344CB8AC3E}">
        <p14:creationId xmlns:p14="http://schemas.microsoft.com/office/powerpoint/2010/main" val="3224922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a:t>
            </a:r>
            <a:r>
              <a:rPr lang="en-US" baseline="0" dirty="0" smtClean="0"/>
              <a:t> to see the org’s name</a:t>
            </a:r>
          </a:p>
          <a:p>
            <a:endParaRPr lang="en-US" baseline="0" dirty="0" smtClean="0"/>
          </a:p>
          <a:p>
            <a:r>
              <a:rPr lang="en-US" baseline="0" dirty="0" smtClean="0"/>
              <a:t>Meaningless images scattered throughout the site </a:t>
            </a:r>
          </a:p>
          <a:p>
            <a:endParaRPr lang="en-US" baseline="0" dirty="0" smtClean="0"/>
          </a:p>
          <a:p>
            <a:r>
              <a:rPr lang="en-US" baseline="0" dirty="0" smtClean="0"/>
              <a:t>No real logical flow of information </a:t>
            </a:r>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7</a:t>
            </a:fld>
            <a:endParaRPr lang="en-US"/>
          </a:p>
        </p:txBody>
      </p:sp>
    </p:spTree>
    <p:extLst>
      <p:ext uri="{BB962C8B-B14F-4D97-AF65-F5344CB8AC3E}">
        <p14:creationId xmlns:p14="http://schemas.microsoft.com/office/powerpoint/2010/main" val="302420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8</a:t>
            </a:fld>
            <a:endParaRPr lang="en-US"/>
          </a:p>
        </p:txBody>
      </p:sp>
    </p:spTree>
    <p:extLst>
      <p:ext uri="{BB962C8B-B14F-4D97-AF65-F5344CB8AC3E}">
        <p14:creationId xmlns:p14="http://schemas.microsoft.com/office/powerpoint/2010/main" val="399326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before you even think about color, icons,</a:t>
            </a:r>
            <a:r>
              <a:rPr lang="en-US" baseline="0" dirty="0" smtClean="0"/>
              <a:t> pictures, logos, or any of the “fun” visual elements, it’s important to think about how you want to lay out your website. Think about your website layout like an architectural blueprint– when you build your house, you don’t want to be picking out your curtains before you figure out what the foundation is and how the rooms are laid out. In that way, I want everyone to really think about the importance of the core elements in their website.</a:t>
            </a:r>
            <a:endParaRPr lang="en-US" dirty="0"/>
          </a:p>
        </p:txBody>
      </p:sp>
      <p:sp>
        <p:nvSpPr>
          <p:cNvPr id="4" name="Slide Number Placeholder 3"/>
          <p:cNvSpPr>
            <a:spLocks noGrp="1"/>
          </p:cNvSpPr>
          <p:nvPr>
            <p:ph type="sldNum" sz="quarter" idx="10"/>
          </p:nvPr>
        </p:nvSpPr>
        <p:spPr/>
        <p:txBody>
          <a:bodyPr/>
          <a:lstStyle/>
          <a:p>
            <a:fld id="{5AE4C4E8-E2D9-4EF4-B476-1E7D39885214}" type="slidenum">
              <a:rPr lang="en-US" smtClean="0"/>
              <a:t>9</a:t>
            </a:fld>
            <a:endParaRPr lang="en-US"/>
          </a:p>
        </p:txBody>
      </p:sp>
    </p:spTree>
    <p:extLst>
      <p:ext uri="{BB962C8B-B14F-4D97-AF65-F5344CB8AC3E}">
        <p14:creationId xmlns:p14="http://schemas.microsoft.com/office/powerpoint/2010/main" val="255319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476FDB-824C-4D95-852C-6614EC4B9672}"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6FBEF-0490-4026-BE42-8462C525FDEF}" type="slidenum">
              <a:rPr lang="en-US" smtClean="0"/>
              <a:t>‹#›</a:t>
            </a:fld>
            <a:endParaRPr lang="en-US"/>
          </a:p>
        </p:txBody>
      </p:sp>
    </p:spTree>
    <p:extLst>
      <p:ext uri="{BB962C8B-B14F-4D97-AF65-F5344CB8AC3E}">
        <p14:creationId xmlns:p14="http://schemas.microsoft.com/office/powerpoint/2010/main" val="171178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6FDB-824C-4D95-852C-6614EC4B9672}"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6FBEF-0490-4026-BE42-8462C525FDEF}" type="slidenum">
              <a:rPr lang="en-US" smtClean="0"/>
              <a:t>‹#›</a:t>
            </a:fld>
            <a:endParaRPr lang="en-US"/>
          </a:p>
        </p:txBody>
      </p:sp>
    </p:spTree>
    <p:extLst>
      <p:ext uri="{BB962C8B-B14F-4D97-AF65-F5344CB8AC3E}">
        <p14:creationId xmlns:p14="http://schemas.microsoft.com/office/powerpoint/2010/main" val="2787866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6FDB-824C-4D95-852C-6614EC4B9672}"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6FBEF-0490-4026-BE42-8462C525FDEF}" type="slidenum">
              <a:rPr lang="en-US" smtClean="0"/>
              <a:t>‹#›</a:t>
            </a:fld>
            <a:endParaRPr lang="en-US"/>
          </a:p>
        </p:txBody>
      </p:sp>
    </p:spTree>
    <p:extLst>
      <p:ext uri="{BB962C8B-B14F-4D97-AF65-F5344CB8AC3E}">
        <p14:creationId xmlns:p14="http://schemas.microsoft.com/office/powerpoint/2010/main" val="89633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6FDB-824C-4D95-852C-6614EC4B9672}"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6FBEF-0490-4026-BE42-8462C525FDEF}" type="slidenum">
              <a:rPr lang="en-US" smtClean="0"/>
              <a:t>‹#›</a:t>
            </a:fld>
            <a:endParaRPr lang="en-US"/>
          </a:p>
        </p:txBody>
      </p:sp>
    </p:spTree>
    <p:extLst>
      <p:ext uri="{BB962C8B-B14F-4D97-AF65-F5344CB8AC3E}">
        <p14:creationId xmlns:p14="http://schemas.microsoft.com/office/powerpoint/2010/main" val="933143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76FDB-824C-4D95-852C-6614EC4B9672}"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6FBEF-0490-4026-BE42-8462C525FDEF}" type="slidenum">
              <a:rPr lang="en-US" smtClean="0"/>
              <a:t>‹#›</a:t>
            </a:fld>
            <a:endParaRPr lang="en-US"/>
          </a:p>
        </p:txBody>
      </p:sp>
    </p:spTree>
    <p:extLst>
      <p:ext uri="{BB962C8B-B14F-4D97-AF65-F5344CB8AC3E}">
        <p14:creationId xmlns:p14="http://schemas.microsoft.com/office/powerpoint/2010/main" val="252364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476FDB-824C-4D95-852C-6614EC4B9672}"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6FBEF-0490-4026-BE42-8462C525FDEF}" type="slidenum">
              <a:rPr lang="en-US" smtClean="0"/>
              <a:t>‹#›</a:t>
            </a:fld>
            <a:endParaRPr lang="en-US"/>
          </a:p>
        </p:txBody>
      </p:sp>
    </p:spTree>
    <p:extLst>
      <p:ext uri="{BB962C8B-B14F-4D97-AF65-F5344CB8AC3E}">
        <p14:creationId xmlns:p14="http://schemas.microsoft.com/office/powerpoint/2010/main" val="165507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476FDB-824C-4D95-852C-6614EC4B9672}" type="datetimeFigureOut">
              <a:rPr lang="en-US" smtClean="0"/>
              <a:t>3/20/2015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56FBEF-0490-4026-BE42-8462C525FDEF}" type="slidenum">
              <a:rPr lang="en-US" smtClean="0"/>
              <a:t>‹#›</a:t>
            </a:fld>
            <a:endParaRPr lang="en-US"/>
          </a:p>
        </p:txBody>
      </p:sp>
    </p:spTree>
    <p:extLst>
      <p:ext uri="{BB962C8B-B14F-4D97-AF65-F5344CB8AC3E}">
        <p14:creationId xmlns:p14="http://schemas.microsoft.com/office/powerpoint/2010/main" val="3233925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76FDB-824C-4D95-852C-6614EC4B9672}" type="datetimeFigureOut">
              <a:rPr lang="en-US" smtClean="0"/>
              <a:t>3/20/2015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6FBEF-0490-4026-BE42-8462C525FDEF}" type="slidenum">
              <a:rPr lang="en-US" smtClean="0"/>
              <a:t>‹#›</a:t>
            </a:fld>
            <a:endParaRPr lang="en-US"/>
          </a:p>
        </p:txBody>
      </p:sp>
    </p:spTree>
    <p:extLst>
      <p:ext uri="{BB962C8B-B14F-4D97-AF65-F5344CB8AC3E}">
        <p14:creationId xmlns:p14="http://schemas.microsoft.com/office/powerpoint/2010/main" val="226495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76FDB-824C-4D95-852C-6614EC4B9672}" type="datetimeFigureOut">
              <a:rPr lang="en-US" smtClean="0"/>
              <a:t>3/20/2015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56FBEF-0490-4026-BE42-8462C525FDEF}" type="slidenum">
              <a:rPr lang="en-US" smtClean="0"/>
              <a:t>‹#›</a:t>
            </a:fld>
            <a:endParaRPr lang="en-US"/>
          </a:p>
        </p:txBody>
      </p:sp>
    </p:spTree>
    <p:extLst>
      <p:ext uri="{BB962C8B-B14F-4D97-AF65-F5344CB8AC3E}">
        <p14:creationId xmlns:p14="http://schemas.microsoft.com/office/powerpoint/2010/main" val="2076554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6FDB-824C-4D95-852C-6614EC4B9672}"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6FBEF-0490-4026-BE42-8462C525FDEF}" type="slidenum">
              <a:rPr lang="en-US" smtClean="0"/>
              <a:t>‹#›</a:t>
            </a:fld>
            <a:endParaRPr lang="en-US"/>
          </a:p>
        </p:txBody>
      </p:sp>
    </p:spTree>
    <p:extLst>
      <p:ext uri="{BB962C8B-B14F-4D97-AF65-F5344CB8AC3E}">
        <p14:creationId xmlns:p14="http://schemas.microsoft.com/office/powerpoint/2010/main" val="114359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6FDB-824C-4D95-852C-6614EC4B9672}"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6FBEF-0490-4026-BE42-8462C525FDEF}" type="slidenum">
              <a:rPr lang="en-US" smtClean="0"/>
              <a:t>‹#›</a:t>
            </a:fld>
            <a:endParaRPr lang="en-US"/>
          </a:p>
        </p:txBody>
      </p:sp>
    </p:spTree>
    <p:extLst>
      <p:ext uri="{BB962C8B-B14F-4D97-AF65-F5344CB8AC3E}">
        <p14:creationId xmlns:p14="http://schemas.microsoft.com/office/powerpoint/2010/main" val="1776368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76FDB-824C-4D95-852C-6614EC4B9672}" type="datetimeFigureOut">
              <a:rPr lang="en-US" smtClean="0"/>
              <a:t>3/20/2015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6FBEF-0490-4026-BE42-8462C525FDEF}" type="slidenum">
              <a:rPr lang="en-US" smtClean="0"/>
              <a:t>‹#›</a:t>
            </a:fld>
            <a:endParaRPr lang="en-US"/>
          </a:p>
        </p:txBody>
      </p:sp>
    </p:spTree>
    <p:extLst>
      <p:ext uri="{BB962C8B-B14F-4D97-AF65-F5344CB8AC3E}">
        <p14:creationId xmlns:p14="http://schemas.microsoft.com/office/powerpoint/2010/main" val="3813172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4">
                    <a:lumMod val="20000"/>
                    <a:lumOff val="80000"/>
                  </a:schemeClr>
                </a:solidFill>
                <a:latin typeface="Trade Gothic LT Std Bold" panose="020B0804050502020204" pitchFamily="34" charset="0"/>
              </a:rPr>
              <a:t>Crash course in Web </a:t>
            </a:r>
            <a:r>
              <a:rPr lang="en-US" dirty="0" smtClean="0">
                <a:solidFill>
                  <a:srgbClr val="002060"/>
                </a:solidFill>
                <a:latin typeface="Trade Gothic LT Std Bold" panose="020B0804050502020204" pitchFamily="34" charset="0"/>
              </a:rPr>
              <a:t>Design</a:t>
            </a:r>
            <a:endParaRPr lang="en-US" dirty="0">
              <a:solidFill>
                <a:srgbClr val="002060"/>
              </a:solidFill>
              <a:latin typeface="Trade Gothic LT Std Bold" panose="020B0804050502020204" pitchFamily="34" charset="0"/>
            </a:endParaRPr>
          </a:p>
        </p:txBody>
      </p:sp>
      <p:sp>
        <p:nvSpPr>
          <p:cNvPr id="3" name="Subtitle 2"/>
          <p:cNvSpPr>
            <a:spLocks noGrp="1"/>
          </p:cNvSpPr>
          <p:nvPr>
            <p:ph type="subTitle" idx="1"/>
          </p:nvPr>
        </p:nvSpPr>
        <p:spPr>
          <a:xfrm>
            <a:off x="1524000" y="3788229"/>
            <a:ext cx="9144000" cy="408214"/>
          </a:xfrm>
        </p:spPr>
        <p:txBody>
          <a:bodyPr>
            <a:noAutofit/>
          </a:bodyPr>
          <a:lstStyle/>
          <a:p>
            <a:r>
              <a:rPr lang="en-US" sz="2800" dirty="0" smtClean="0">
                <a:solidFill>
                  <a:schemeClr val="accent4">
                    <a:lumMod val="20000"/>
                    <a:lumOff val="80000"/>
                  </a:schemeClr>
                </a:solidFill>
                <a:latin typeface="Trade Gothic LT Std Cn" panose="020B0606020502020204" pitchFamily="34" charset="0"/>
              </a:rPr>
              <a:t>By Justina Eng</a:t>
            </a:r>
            <a:endParaRPr lang="en-US" sz="2800" dirty="0">
              <a:solidFill>
                <a:schemeClr val="accent4">
                  <a:lumMod val="20000"/>
                  <a:lumOff val="80000"/>
                </a:schemeClr>
              </a:solidFill>
              <a:latin typeface="Trade Gothic LT Std Cn" panose="020B0606020502020204" pitchFamily="34" charset="0"/>
            </a:endParaRPr>
          </a:p>
        </p:txBody>
      </p:sp>
    </p:spTree>
    <p:extLst>
      <p:ext uri="{BB962C8B-B14F-4D97-AF65-F5344CB8AC3E}">
        <p14:creationId xmlns:p14="http://schemas.microsoft.com/office/powerpoint/2010/main" val="7325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4" y="293918"/>
            <a:ext cx="12064268" cy="6564085"/>
          </a:xfrm>
          <a:prstGeom prst="rect">
            <a:avLst/>
          </a:prstGeom>
        </p:spPr>
      </p:pic>
    </p:spTree>
    <p:extLst>
      <p:ext uri="{BB962C8B-B14F-4D97-AF65-F5344CB8AC3E}">
        <p14:creationId xmlns:p14="http://schemas.microsoft.com/office/powerpoint/2010/main" val="2545852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5557"/>
            <a:ext cx="12192000" cy="6096000"/>
          </a:xfrm>
          <a:prstGeom prst="rect">
            <a:avLst/>
          </a:prstGeom>
        </p:spPr>
      </p:pic>
    </p:spTree>
    <p:extLst>
      <p:ext uri="{BB962C8B-B14F-4D97-AF65-F5344CB8AC3E}">
        <p14:creationId xmlns:p14="http://schemas.microsoft.com/office/powerpoint/2010/main" val="2591899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Trade Gothic LT Std Bold" panose="020B0804050502020204" pitchFamily="34" charset="0"/>
              </a:rPr>
              <a:t>Layout</a:t>
            </a:r>
            <a:r>
              <a:rPr lang="en-US" dirty="0" smtClean="0">
                <a:solidFill>
                  <a:schemeClr val="accent2">
                    <a:lumMod val="60000"/>
                    <a:lumOff val="40000"/>
                  </a:schemeClr>
                </a:solidFill>
                <a:latin typeface="Trade Gothic LT Std Bold" panose="020B0804050502020204" pitchFamily="34" charset="0"/>
              </a:rPr>
              <a:t> </a:t>
            </a:r>
            <a:r>
              <a:rPr lang="en-US" dirty="0" smtClean="0">
                <a:solidFill>
                  <a:schemeClr val="accent4">
                    <a:lumMod val="20000"/>
                    <a:lumOff val="80000"/>
                  </a:schemeClr>
                </a:solidFill>
                <a:latin typeface="Trade Gothic LT Std Bold" panose="020B0804050502020204" pitchFamily="34" charset="0"/>
              </a:rPr>
              <a:t>Consistency</a:t>
            </a:r>
            <a:endParaRPr lang="en-US" dirty="0">
              <a:solidFill>
                <a:schemeClr val="accent4">
                  <a:lumMod val="20000"/>
                  <a:lumOff val="80000"/>
                </a:schemeClr>
              </a:solidFill>
              <a:latin typeface="Trade Gothic LT Std Bold" panose="020B0804050502020204" pitchFamily="34" charset="0"/>
            </a:endParaRPr>
          </a:p>
        </p:txBody>
      </p:sp>
      <p:sp>
        <p:nvSpPr>
          <p:cNvPr id="3" name="Content Placeholder 2"/>
          <p:cNvSpPr>
            <a:spLocks noGrp="1"/>
          </p:cNvSpPr>
          <p:nvPr>
            <p:ph idx="1"/>
          </p:nvPr>
        </p:nvSpPr>
        <p:spPr/>
        <p:txBody>
          <a:bodyPr/>
          <a:lstStyle/>
          <a:p>
            <a:r>
              <a:rPr lang="en-US" dirty="0" smtClean="0">
                <a:solidFill>
                  <a:schemeClr val="accent4">
                    <a:lumMod val="20000"/>
                    <a:lumOff val="80000"/>
                  </a:schemeClr>
                </a:solidFill>
                <a:latin typeface="Trade Gothic LT Std Cn" panose="020B0606020502020204" pitchFamily="34" charset="0"/>
              </a:rPr>
              <a:t>Plan with wireframes</a:t>
            </a:r>
          </a:p>
          <a:p>
            <a:pPr marL="457200" lvl="1" indent="0">
              <a:buNone/>
            </a:pPr>
            <a:r>
              <a:rPr lang="en-US" dirty="0" smtClean="0">
                <a:solidFill>
                  <a:schemeClr val="accent4">
                    <a:lumMod val="20000"/>
                    <a:lumOff val="80000"/>
                  </a:schemeClr>
                </a:solidFill>
                <a:latin typeface="Trade Gothic LT Std Cn" panose="020B0606020502020204" pitchFamily="34" charset="0"/>
              </a:rPr>
              <a:t>(</a:t>
            </a:r>
            <a:r>
              <a:rPr lang="en-US" dirty="0" err="1" smtClean="0">
                <a:solidFill>
                  <a:schemeClr val="accent4">
                    <a:lumMod val="20000"/>
                    <a:lumOff val="80000"/>
                  </a:schemeClr>
                </a:solidFill>
                <a:latin typeface="Trade Gothic LT Std Cn" panose="020B0606020502020204" pitchFamily="34" charset="0"/>
              </a:rPr>
              <a:t>Balsamiq</a:t>
            </a:r>
            <a:r>
              <a:rPr lang="en-US" dirty="0" smtClean="0">
                <a:solidFill>
                  <a:schemeClr val="accent4">
                    <a:lumMod val="20000"/>
                    <a:lumOff val="80000"/>
                  </a:schemeClr>
                </a:solidFill>
                <a:latin typeface="Trade Gothic LT Std Cn" panose="020B0606020502020204" pitchFamily="34" charset="0"/>
              </a:rPr>
              <a:t>, </a:t>
            </a:r>
            <a:r>
              <a:rPr lang="en-US" dirty="0" err="1" smtClean="0">
                <a:solidFill>
                  <a:schemeClr val="accent4">
                    <a:lumMod val="20000"/>
                    <a:lumOff val="80000"/>
                  </a:schemeClr>
                </a:solidFill>
                <a:latin typeface="Trade Gothic LT Std Cn" panose="020B0606020502020204" pitchFamily="34" charset="0"/>
              </a:rPr>
              <a:t>Invision</a:t>
            </a:r>
            <a:r>
              <a:rPr lang="en-US" dirty="0" smtClean="0">
                <a:solidFill>
                  <a:schemeClr val="accent4">
                    <a:lumMod val="20000"/>
                    <a:lumOff val="80000"/>
                  </a:schemeClr>
                </a:solidFill>
                <a:latin typeface="Trade Gothic LT Std Cn" panose="020B0606020502020204" pitchFamily="34" charset="0"/>
              </a:rPr>
              <a:t>, proto.io, etc.)</a:t>
            </a:r>
          </a:p>
          <a:p>
            <a:r>
              <a:rPr lang="en-US" dirty="0" smtClean="0">
                <a:solidFill>
                  <a:schemeClr val="accent4">
                    <a:lumMod val="20000"/>
                    <a:lumOff val="80000"/>
                  </a:schemeClr>
                </a:solidFill>
                <a:latin typeface="Trade Gothic LT Std Cn" panose="020B0606020502020204" pitchFamily="34" charset="0"/>
              </a:rPr>
              <a:t>Smart organization </a:t>
            </a:r>
          </a:p>
          <a:p>
            <a:pPr lvl="1"/>
            <a:r>
              <a:rPr lang="en-US" dirty="0" smtClean="0">
                <a:solidFill>
                  <a:schemeClr val="accent4">
                    <a:lumMod val="20000"/>
                    <a:lumOff val="80000"/>
                  </a:schemeClr>
                </a:solidFill>
                <a:latin typeface="Trade Gothic LT Std Cn" panose="020B0606020502020204" pitchFamily="34" charset="0"/>
              </a:rPr>
              <a:t>Group together similar elements </a:t>
            </a:r>
          </a:p>
          <a:p>
            <a:pPr lvl="1"/>
            <a:r>
              <a:rPr lang="en-US" dirty="0" smtClean="0">
                <a:solidFill>
                  <a:schemeClr val="accent4">
                    <a:lumMod val="20000"/>
                    <a:lumOff val="80000"/>
                  </a:schemeClr>
                </a:solidFill>
                <a:latin typeface="Trade Gothic LT Std Cn" panose="020B0606020502020204" pitchFamily="34" charset="0"/>
              </a:rPr>
              <a:t>Establish visual hierarchy </a:t>
            </a:r>
          </a:p>
          <a:p>
            <a:pPr marL="457200" lvl="1" indent="0">
              <a:buNone/>
            </a:pPr>
            <a:r>
              <a:rPr lang="en-US" dirty="0" smtClean="0">
                <a:solidFill>
                  <a:schemeClr val="accent4">
                    <a:lumMod val="20000"/>
                    <a:lumOff val="80000"/>
                  </a:schemeClr>
                </a:solidFill>
                <a:latin typeface="Trade Gothic LT Std Cn" panose="020B0606020502020204" pitchFamily="34" charset="0"/>
              </a:rPr>
              <a:t> </a:t>
            </a:r>
          </a:p>
        </p:txBody>
      </p:sp>
    </p:spTree>
    <p:extLst>
      <p:ext uri="{BB962C8B-B14F-4D97-AF65-F5344CB8AC3E}">
        <p14:creationId xmlns:p14="http://schemas.microsoft.com/office/powerpoint/2010/main" val="784281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netdna.webdesignerdepot.com/uploads/wirefram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28" y="898071"/>
            <a:ext cx="5569756" cy="46822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dn.onextrapixel.com/wp-content/uploads/2009/07/wireframe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337" y="898071"/>
            <a:ext cx="6064704" cy="4705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86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uiwireframes.com/assets/img/wireframe-examples/Website2-03-Plans-Page.png"/>
          <p:cNvPicPr>
            <a:picLocks noChangeAspect="1" noChangeArrowheads="1"/>
          </p:cNvPicPr>
          <p:nvPr/>
        </p:nvPicPr>
        <p:blipFill rotWithShape="1">
          <a:blip r:embed="rId3">
            <a:extLst>
              <a:ext uri="{28A0092B-C50C-407E-A947-70E740481C1C}">
                <a14:useLocalDpi xmlns:a14="http://schemas.microsoft.com/office/drawing/2010/main" val="0"/>
              </a:ext>
            </a:extLst>
          </a:blip>
          <a:srcRect r="49928" b="24360"/>
          <a:stretch/>
        </p:blipFill>
        <p:spPr bwMode="auto">
          <a:xfrm>
            <a:off x="1387927" y="65314"/>
            <a:ext cx="4261757" cy="67926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uiwireframes.com/assets/img/wireframe-examples/Website2-03-Plans-Page.png"/>
          <p:cNvPicPr>
            <a:picLocks noChangeAspect="1" noChangeArrowheads="1"/>
          </p:cNvPicPr>
          <p:nvPr/>
        </p:nvPicPr>
        <p:blipFill rotWithShape="1">
          <a:blip r:embed="rId3">
            <a:extLst>
              <a:ext uri="{28A0092B-C50C-407E-A947-70E740481C1C}">
                <a14:useLocalDpi xmlns:a14="http://schemas.microsoft.com/office/drawing/2010/main" val="0"/>
              </a:ext>
            </a:extLst>
          </a:blip>
          <a:srcRect l="50008" t="2545" b="24361"/>
          <a:stretch/>
        </p:blipFill>
        <p:spPr bwMode="auto">
          <a:xfrm>
            <a:off x="6466113" y="32657"/>
            <a:ext cx="4424305" cy="682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2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Trade Gothic LT Std Bold" panose="020B0804050502020204" pitchFamily="34" charset="0"/>
              </a:rPr>
              <a:t>Graphic</a:t>
            </a:r>
            <a:r>
              <a:rPr lang="en-US" dirty="0" smtClean="0">
                <a:solidFill>
                  <a:schemeClr val="accent2">
                    <a:lumMod val="60000"/>
                    <a:lumOff val="40000"/>
                  </a:schemeClr>
                </a:solidFill>
                <a:latin typeface="Trade Gothic LT Std Bold" panose="020B0804050502020204" pitchFamily="34" charset="0"/>
              </a:rPr>
              <a:t> </a:t>
            </a:r>
            <a:r>
              <a:rPr lang="en-US" dirty="0" smtClean="0">
                <a:solidFill>
                  <a:schemeClr val="accent4">
                    <a:lumMod val="20000"/>
                    <a:lumOff val="80000"/>
                  </a:schemeClr>
                </a:solidFill>
                <a:latin typeface="Trade Gothic LT Std Bold" panose="020B0804050502020204" pitchFamily="34" charset="0"/>
              </a:rPr>
              <a:t>Consistency</a:t>
            </a:r>
            <a:endParaRPr lang="en-US" dirty="0">
              <a:solidFill>
                <a:schemeClr val="accent4">
                  <a:lumMod val="20000"/>
                  <a:lumOff val="80000"/>
                </a:schemeClr>
              </a:solidFill>
              <a:latin typeface="Trade Gothic LT Std Bold" panose="020B0804050502020204" pitchFamily="34" charset="0"/>
            </a:endParaRPr>
          </a:p>
        </p:txBody>
      </p:sp>
      <p:sp>
        <p:nvSpPr>
          <p:cNvPr id="3" name="Content Placeholder 2"/>
          <p:cNvSpPr>
            <a:spLocks noGrp="1"/>
          </p:cNvSpPr>
          <p:nvPr>
            <p:ph idx="1"/>
          </p:nvPr>
        </p:nvSpPr>
        <p:spPr/>
        <p:txBody>
          <a:bodyPr/>
          <a:lstStyle/>
          <a:p>
            <a:pPr marL="0" indent="0">
              <a:buNone/>
            </a:pPr>
            <a:r>
              <a:rPr lang="en-US" dirty="0" smtClean="0">
                <a:solidFill>
                  <a:schemeClr val="accent4">
                    <a:lumMod val="20000"/>
                    <a:lumOff val="80000"/>
                  </a:schemeClr>
                </a:solidFill>
                <a:latin typeface="Trade Gothic LT Std Cn" panose="020B0606020502020204" pitchFamily="34" charset="0"/>
              </a:rPr>
              <a:t>Selection &amp; Use of…</a:t>
            </a:r>
          </a:p>
          <a:p>
            <a:pPr lvl="1"/>
            <a:r>
              <a:rPr lang="en-US" dirty="0" smtClean="0">
                <a:solidFill>
                  <a:schemeClr val="accent4">
                    <a:lumMod val="20000"/>
                    <a:lumOff val="80000"/>
                  </a:schemeClr>
                </a:solidFill>
                <a:latin typeface="Trade Gothic LT Std Cn" panose="020B0606020502020204" pitchFamily="34" charset="0"/>
              </a:rPr>
              <a:t>Icons</a:t>
            </a:r>
            <a:endParaRPr lang="en-US" dirty="0">
              <a:solidFill>
                <a:schemeClr val="accent4">
                  <a:lumMod val="20000"/>
                  <a:lumOff val="80000"/>
                </a:schemeClr>
              </a:solidFill>
              <a:latin typeface="Trade Gothic LT Std Cn" panose="020B0606020502020204" pitchFamily="34" charset="0"/>
            </a:endParaRPr>
          </a:p>
          <a:p>
            <a:pPr lvl="1"/>
            <a:r>
              <a:rPr lang="en-US" dirty="0" smtClean="0">
                <a:solidFill>
                  <a:schemeClr val="accent4">
                    <a:lumMod val="20000"/>
                    <a:lumOff val="80000"/>
                  </a:schemeClr>
                </a:solidFill>
                <a:latin typeface="Trade Gothic LT Std Cn" panose="020B0606020502020204" pitchFamily="34" charset="0"/>
              </a:rPr>
              <a:t>Images</a:t>
            </a:r>
          </a:p>
          <a:p>
            <a:pPr lvl="1"/>
            <a:r>
              <a:rPr lang="en-US" dirty="0" smtClean="0">
                <a:solidFill>
                  <a:schemeClr val="accent4">
                    <a:lumMod val="20000"/>
                    <a:lumOff val="80000"/>
                  </a:schemeClr>
                </a:solidFill>
                <a:latin typeface="Trade Gothic LT Std Cn" panose="020B0606020502020204" pitchFamily="34" charset="0"/>
              </a:rPr>
              <a:t>Buttons </a:t>
            </a:r>
          </a:p>
          <a:p>
            <a:pPr lvl="1"/>
            <a:r>
              <a:rPr lang="en-US" dirty="0" smtClean="0">
                <a:solidFill>
                  <a:schemeClr val="accent4">
                    <a:lumMod val="20000"/>
                    <a:lumOff val="80000"/>
                  </a:schemeClr>
                </a:solidFill>
                <a:latin typeface="Trade Gothic LT Std Cn" panose="020B0606020502020204" pitchFamily="34" charset="0"/>
              </a:rPr>
              <a:t>Color scheme</a:t>
            </a:r>
          </a:p>
        </p:txBody>
      </p:sp>
    </p:spTree>
    <p:extLst>
      <p:ext uri="{BB962C8B-B14F-4D97-AF65-F5344CB8AC3E}">
        <p14:creationId xmlns:p14="http://schemas.microsoft.com/office/powerpoint/2010/main" val="1073916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1" y="0"/>
            <a:ext cx="12713131" cy="6858000"/>
          </a:xfrm>
        </p:spPr>
      </p:pic>
    </p:spTree>
    <p:extLst>
      <p:ext uri="{BB962C8B-B14F-4D97-AF65-F5344CB8AC3E}">
        <p14:creationId xmlns:p14="http://schemas.microsoft.com/office/powerpoint/2010/main" val="620862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Trade Gothic LT Std Bold" panose="020B0804050502020204" pitchFamily="34" charset="0"/>
              </a:rPr>
              <a:t>Graphic</a:t>
            </a:r>
            <a:r>
              <a:rPr lang="en-US" dirty="0" smtClean="0">
                <a:solidFill>
                  <a:schemeClr val="accent2">
                    <a:lumMod val="60000"/>
                    <a:lumOff val="40000"/>
                  </a:schemeClr>
                </a:solidFill>
                <a:latin typeface="Trade Gothic LT Std Bold" panose="020B0804050502020204" pitchFamily="34" charset="0"/>
              </a:rPr>
              <a:t> </a:t>
            </a:r>
            <a:r>
              <a:rPr lang="en-US" dirty="0" smtClean="0">
                <a:solidFill>
                  <a:schemeClr val="accent4">
                    <a:lumMod val="20000"/>
                    <a:lumOff val="80000"/>
                  </a:schemeClr>
                </a:solidFill>
                <a:latin typeface="Trade Gothic LT Std Bold" panose="020B0804050502020204" pitchFamily="34" charset="0"/>
              </a:rPr>
              <a:t>Consistency</a:t>
            </a:r>
            <a:endParaRPr lang="en-US" dirty="0">
              <a:solidFill>
                <a:schemeClr val="accent4">
                  <a:lumMod val="20000"/>
                  <a:lumOff val="80000"/>
                </a:schemeClr>
              </a:solidFill>
              <a:latin typeface="Trade Gothic LT Std Bold" panose="020B0804050502020204" pitchFamily="34" charset="0"/>
            </a:endParaRPr>
          </a:p>
        </p:txBody>
      </p:sp>
      <p:sp>
        <p:nvSpPr>
          <p:cNvPr id="3" name="Content Placeholder 2"/>
          <p:cNvSpPr>
            <a:spLocks noGrp="1"/>
          </p:cNvSpPr>
          <p:nvPr>
            <p:ph idx="1"/>
          </p:nvPr>
        </p:nvSpPr>
        <p:spPr/>
        <p:txBody>
          <a:bodyPr/>
          <a:lstStyle/>
          <a:p>
            <a:r>
              <a:rPr lang="en-US" dirty="0" smtClean="0">
                <a:solidFill>
                  <a:schemeClr val="accent4">
                    <a:lumMod val="20000"/>
                    <a:lumOff val="80000"/>
                  </a:schemeClr>
                </a:solidFill>
                <a:latin typeface="Trade Gothic LT Std Cn" panose="020B0606020502020204" pitchFamily="34" charset="0"/>
              </a:rPr>
              <a:t>Keep the graphics consistent </a:t>
            </a:r>
          </a:p>
          <a:p>
            <a:pPr marL="457200" lvl="1" indent="0">
              <a:buNone/>
            </a:pPr>
            <a:r>
              <a:rPr lang="en-US" dirty="0" smtClean="0">
                <a:solidFill>
                  <a:schemeClr val="accent4">
                    <a:lumMod val="20000"/>
                    <a:lumOff val="80000"/>
                  </a:schemeClr>
                </a:solidFill>
                <a:latin typeface="Trade Gothic LT Std Cn" panose="020B0606020502020204" pitchFamily="34" charset="0"/>
              </a:rPr>
              <a:t>Rich media (i.e. high resolution photos) should strongly contrast the rest of the site</a:t>
            </a:r>
          </a:p>
          <a:p>
            <a:pPr marL="457200" lvl="1" indent="0">
              <a:buNone/>
            </a:pPr>
            <a:r>
              <a:rPr lang="en-US" dirty="0" smtClean="0">
                <a:solidFill>
                  <a:schemeClr val="accent4">
                    <a:lumMod val="20000"/>
                    <a:lumOff val="80000"/>
                  </a:schemeClr>
                </a:solidFill>
                <a:latin typeface="Trade Gothic LT Std Cn" panose="020B0606020502020204" pitchFamily="34" charset="0"/>
              </a:rPr>
              <a:t>Icon sets should be similar in style and color scheme; start with monochromatic </a:t>
            </a:r>
          </a:p>
          <a:p>
            <a:r>
              <a:rPr lang="en-US" dirty="0" smtClean="0">
                <a:solidFill>
                  <a:schemeClr val="accent4">
                    <a:lumMod val="20000"/>
                    <a:lumOff val="80000"/>
                  </a:schemeClr>
                </a:solidFill>
                <a:latin typeface="Trade Gothic LT Std Cn" panose="020B0606020502020204" pitchFamily="34" charset="0"/>
              </a:rPr>
              <a:t>Select a color palette </a:t>
            </a:r>
          </a:p>
          <a:p>
            <a:pPr marL="457200" lvl="1" indent="0">
              <a:buNone/>
            </a:pPr>
            <a:r>
              <a:rPr lang="en-US" dirty="0" smtClean="0">
                <a:solidFill>
                  <a:schemeClr val="accent4">
                    <a:lumMod val="20000"/>
                    <a:lumOff val="80000"/>
                  </a:schemeClr>
                </a:solidFill>
                <a:latin typeface="Trade Gothic LT Std Cn" panose="020B0606020502020204" pitchFamily="34" charset="0"/>
              </a:rPr>
              <a:t>Keep it simple at first (try to stick to 3 colors or less) </a:t>
            </a:r>
          </a:p>
          <a:p>
            <a:pPr marL="457200" lvl="1" indent="0">
              <a:buNone/>
            </a:pPr>
            <a:r>
              <a:rPr lang="en-US" dirty="0" smtClean="0">
                <a:solidFill>
                  <a:schemeClr val="accent4">
                    <a:lumMod val="20000"/>
                    <a:lumOff val="80000"/>
                  </a:schemeClr>
                </a:solidFill>
                <a:latin typeface="Trade Gothic LT Std Cn" panose="020B0606020502020204" pitchFamily="34" charset="0"/>
              </a:rPr>
              <a:t>Sites: colourlovers.com, coolors.co, paletton.com</a:t>
            </a:r>
          </a:p>
        </p:txBody>
      </p:sp>
    </p:spTree>
    <p:extLst>
      <p:ext uri="{BB962C8B-B14F-4D97-AF65-F5344CB8AC3E}">
        <p14:creationId xmlns:p14="http://schemas.microsoft.com/office/powerpoint/2010/main" val="1255475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1307" b="5284"/>
          <a:stretch/>
        </p:blipFill>
        <p:spPr>
          <a:xfrm>
            <a:off x="0" y="465513"/>
            <a:ext cx="12319462" cy="5777176"/>
          </a:xfrm>
          <a:prstGeom prst="rect">
            <a:avLst/>
          </a:prstGeom>
        </p:spPr>
      </p:pic>
    </p:spTree>
    <p:extLst>
      <p:ext uri="{BB962C8B-B14F-4D97-AF65-F5344CB8AC3E}">
        <p14:creationId xmlns:p14="http://schemas.microsoft.com/office/powerpoint/2010/main" val="1109434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1080" b="5284"/>
          <a:stretch/>
        </p:blipFill>
        <p:spPr>
          <a:xfrm>
            <a:off x="0" y="482137"/>
            <a:ext cx="12369338" cy="5816372"/>
          </a:xfrm>
          <a:prstGeom prst="rect">
            <a:avLst/>
          </a:prstGeom>
        </p:spPr>
      </p:pic>
    </p:spTree>
    <p:extLst>
      <p:ext uri="{BB962C8B-B14F-4D97-AF65-F5344CB8AC3E}">
        <p14:creationId xmlns:p14="http://schemas.microsoft.com/office/powerpoint/2010/main" val="2689865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20000"/>
                    <a:lumOff val="80000"/>
                  </a:schemeClr>
                </a:solidFill>
                <a:latin typeface="Trade Gothic LT Std Bold" panose="020B0804050502020204" pitchFamily="34" charset="0"/>
              </a:rPr>
              <a:t>Why is </a:t>
            </a:r>
            <a:r>
              <a:rPr lang="en-US" dirty="0" smtClean="0">
                <a:solidFill>
                  <a:srgbClr val="002060"/>
                </a:solidFill>
                <a:latin typeface="Trade Gothic LT Std Bold" panose="020B0804050502020204" pitchFamily="34" charset="0"/>
              </a:rPr>
              <a:t>good</a:t>
            </a:r>
            <a:r>
              <a:rPr lang="en-US" dirty="0" smtClean="0">
                <a:solidFill>
                  <a:schemeClr val="accent4">
                    <a:lumMod val="20000"/>
                    <a:lumOff val="80000"/>
                  </a:schemeClr>
                </a:solidFill>
                <a:latin typeface="Trade Gothic LT Std Bold" panose="020B0804050502020204" pitchFamily="34" charset="0"/>
              </a:rPr>
              <a:t> site design important? </a:t>
            </a:r>
            <a:endParaRPr lang="en-US" dirty="0">
              <a:solidFill>
                <a:schemeClr val="accent4">
                  <a:lumMod val="20000"/>
                  <a:lumOff val="80000"/>
                </a:schemeClr>
              </a:solidFill>
              <a:latin typeface="Trade Gothic LT Std Bold" panose="020B0804050502020204" pitchFamily="34" charset="0"/>
            </a:endParaRPr>
          </a:p>
        </p:txBody>
      </p:sp>
      <p:sp>
        <p:nvSpPr>
          <p:cNvPr id="3" name="Content Placeholder 2"/>
          <p:cNvSpPr>
            <a:spLocks noGrp="1"/>
          </p:cNvSpPr>
          <p:nvPr>
            <p:ph idx="1"/>
          </p:nvPr>
        </p:nvSpPr>
        <p:spPr/>
        <p:txBody>
          <a:bodyPr>
            <a:normAutofit/>
          </a:bodyPr>
          <a:lstStyle/>
          <a:p>
            <a:r>
              <a:rPr lang="en-US" dirty="0" smtClean="0">
                <a:solidFill>
                  <a:schemeClr val="accent4">
                    <a:lumMod val="20000"/>
                    <a:lumOff val="80000"/>
                  </a:schemeClr>
                </a:solidFill>
                <a:latin typeface="Trade Gothic LT Std Cn" panose="020B0606020502020204" pitchFamily="34" charset="0"/>
              </a:rPr>
              <a:t>Build </a:t>
            </a:r>
            <a:r>
              <a:rPr lang="en-US" b="1" dirty="0" smtClean="0">
                <a:solidFill>
                  <a:schemeClr val="accent4">
                    <a:lumMod val="20000"/>
                    <a:lumOff val="80000"/>
                  </a:schemeClr>
                </a:solidFill>
                <a:latin typeface="Trade Gothic LT Std Cn" panose="020B0606020502020204" pitchFamily="34" charset="0"/>
              </a:rPr>
              <a:t>trust</a:t>
            </a:r>
            <a:endParaRPr lang="en-US" dirty="0" smtClean="0">
              <a:solidFill>
                <a:schemeClr val="accent4">
                  <a:lumMod val="20000"/>
                  <a:lumOff val="80000"/>
                </a:schemeClr>
              </a:solidFill>
              <a:latin typeface="Trade Gothic LT Std Cn" panose="020B0606020502020204" pitchFamily="34" charset="0"/>
            </a:endParaRPr>
          </a:p>
          <a:p>
            <a:r>
              <a:rPr lang="en-US" dirty="0" smtClean="0">
                <a:solidFill>
                  <a:schemeClr val="accent4">
                    <a:lumMod val="20000"/>
                    <a:lumOff val="80000"/>
                  </a:schemeClr>
                </a:solidFill>
                <a:latin typeface="Trade Gothic LT Std Cn" panose="020B0606020502020204" pitchFamily="34" charset="0"/>
              </a:rPr>
              <a:t>Maintain </a:t>
            </a:r>
            <a:r>
              <a:rPr lang="en-US" b="1" dirty="0" smtClean="0">
                <a:solidFill>
                  <a:schemeClr val="accent4">
                    <a:lumMod val="20000"/>
                    <a:lumOff val="80000"/>
                  </a:schemeClr>
                </a:solidFill>
                <a:latin typeface="Trade Gothic LT Std Cn" panose="020B0606020502020204" pitchFamily="34" charset="0"/>
              </a:rPr>
              <a:t>reputation/brand</a:t>
            </a:r>
          </a:p>
          <a:p>
            <a:r>
              <a:rPr lang="en-US" dirty="0" smtClean="0">
                <a:solidFill>
                  <a:schemeClr val="accent4">
                    <a:lumMod val="20000"/>
                    <a:lumOff val="80000"/>
                  </a:schemeClr>
                </a:solidFill>
                <a:latin typeface="Trade Gothic LT Std Cn" panose="020B0606020502020204" pitchFamily="34" charset="0"/>
              </a:rPr>
              <a:t>Increase </a:t>
            </a:r>
            <a:r>
              <a:rPr lang="en-US" b="1" dirty="0" smtClean="0">
                <a:solidFill>
                  <a:schemeClr val="accent4">
                    <a:lumMod val="20000"/>
                    <a:lumOff val="80000"/>
                  </a:schemeClr>
                </a:solidFill>
                <a:latin typeface="Trade Gothic LT Std Cn" panose="020B0606020502020204" pitchFamily="34" charset="0"/>
              </a:rPr>
              <a:t>visibility</a:t>
            </a:r>
          </a:p>
        </p:txBody>
      </p:sp>
    </p:spTree>
    <p:extLst>
      <p:ext uri="{BB962C8B-B14F-4D97-AF65-F5344CB8AC3E}">
        <p14:creationId xmlns:p14="http://schemas.microsoft.com/office/powerpoint/2010/main" val="1428010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1079" r="6385" b="10057"/>
          <a:stretch/>
        </p:blipFill>
        <p:spPr>
          <a:xfrm>
            <a:off x="11603" y="465512"/>
            <a:ext cx="12180397" cy="5769034"/>
          </a:xfrm>
          <a:prstGeom prst="rect">
            <a:avLst/>
          </a:prstGeom>
        </p:spPr>
      </p:pic>
    </p:spTree>
    <p:extLst>
      <p:ext uri="{BB962C8B-B14F-4D97-AF65-F5344CB8AC3E}">
        <p14:creationId xmlns:p14="http://schemas.microsoft.com/office/powerpoint/2010/main" val="2308269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Trade Gothic LT Std Bold" panose="020B0804050502020204" pitchFamily="34" charset="0"/>
              </a:rPr>
              <a:t>Typographic</a:t>
            </a:r>
            <a:r>
              <a:rPr lang="en-US" dirty="0" smtClean="0">
                <a:solidFill>
                  <a:schemeClr val="accent2">
                    <a:lumMod val="60000"/>
                    <a:lumOff val="40000"/>
                  </a:schemeClr>
                </a:solidFill>
                <a:latin typeface="Trade Gothic LT Std Bold" panose="020B0804050502020204" pitchFamily="34" charset="0"/>
              </a:rPr>
              <a:t> </a:t>
            </a:r>
            <a:r>
              <a:rPr lang="en-US" dirty="0" smtClean="0">
                <a:solidFill>
                  <a:schemeClr val="accent4">
                    <a:lumMod val="20000"/>
                    <a:lumOff val="80000"/>
                  </a:schemeClr>
                </a:solidFill>
                <a:latin typeface="Trade Gothic LT Std Bold" panose="020B0804050502020204" pitchFamily="34" charset="0"/>
              </a:rPr>
              <a:t>Consistency</a:t>
            </a:r>
            <a:endParaRPr lang="en-US" dirty="0">
              <a:solidFill>
                <a:schemeClr val="accent4">
                  <a:lumMod val="20000"/>
                  <a:lumOff val="80000"/>
                </a:schemeClr>
              </a:solidFill>
              <a:latin typeface="Trade Gothic LT Std Bold" panose="020B0804050502020204" pitchFamily="34" charset="0"/>
            </a:endParaRPr>
          </a:p>
        </p:txBody>
      </p:sp>
      <p:sp>
        <p:nvSpPr>
          <p:cNvPr id="3" name="Content Placeholder 2"/>
          <p:cNvSpPr>
            <a:spLocks noGrp="1"/>
          </p:cNvSpPr>
          <p:nvPr>
            <p:ph idx="1"/>
          </p:nvPr>
        </p:nvSpPr>
        <p:spPr/>
        <p:txBody>
          <a:bodyPr/>
          <a:lstStyle/>
          <a:p>
            <a:r>
              <a:rPr lang="en-US" dirty="0" smtClean="0">
                <a:solidFill>
                  <a:schemeClr val="accent4">
                    <a:lumMod val="20000"/>
                    <a:lumOff val="80000"/>
                  </a:schemeClr>
                </a:solidFill>
                <a:latin typeface="Trade Gothic LT Std Cn" panose="020B0606020502020204" pitchFamily="34" charset="0"/>
              </a:rPr>
              <a:t>Choose your body text first </a:t>
            </a:r>
          </a:p>
          <a:p>
            <a:r>
              <a:rPr lang="en-US" dirty="0" smtClean="0">
                <a:solidFill>
                  <a:schemeClr val="accent4">
                    <a:lumMod val="20000"/>
                    <a:lumOff val="80000"/>
                  </a:schemeClr>
                </a:solidFill>
                <a:latin typeface="Trade Gothic LT Std Cn" panose="020B0606020502020204" pitchFamily="34" charset="0"/>
              </a:rPr>
              <a:t>White space; ample spacing is important for text </a:t>
            </a:r>
          </a:p>
          <a:p>
            <a:r>
              <a:rPr lang="en-US" dirty="0" smtClean="0">
                <a:solidFill>
                  <a:schemeClr val="accent4">
                    <a:lumMod val="20000"/>
                    <a:lumOff val="80000"/>
                  </a:schemeClr>
                </a:solidFill>
                <a:latin typeface="Trade Gothic LT Std Cn" panose="020B0606020502020204" pitchFamily="34" charset="0"/>
              </a:rPr>
              <a:t>Line height</a:t>
            </a:r>
          </a:p>
        </p:txBody>
      </p:sp>
    </p:spTree>
    <p:extLst>
      <p:ext uri="{BB962C8B-B14F-4D97-AF65-F5344CB8AC3E}">
        <p14:creationId xmlns:p14="http://schemas.microsoft.com/office/powerpoint/2010/main" val="2477405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530" t="11534" r="1402" b="6648"/>
          <a:stretch/>
        </p:blipFill>
        <p:spPr>
          <a:xfrm>
            <a:off x="-626226" y="0"/>
            <a:ext cx="13571916" cy="6567055"/>
          </a:xfrm>
          <a:prstGeom prst="rect">
            <a:avLst/>
          </a:prstGeom>
        </p:spPr>
      </p:pic>
    </p:spTree>
    <p:extLst>
      <p:ext uri="{BB962C8B-B14F-4D97-AF65-F5344CB8AC3E}">
        <p14:creationId xmlns:p14="http://schemas.microsoft.com/office/powerpoint/2010/main" val="1665169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6332" t="13579" r="54334" b="33466"/>
          <a:stretch/>
        </p:blipFill>
        <p:spPr>
          <a:xfrm>
            <a:off x="2692073" y="0"/>
            <a:ext cx="6751185" cy="6851819"/>
          </a:xfrm>
          <a:prstGeom prst="rect">
            <a:avLst/>
          </a:prstGeom>
        </p:spPr>
      </p:pic>
    </p:spTree>
    <p:extLst>
      <p:ext uri="{BB962C8B-B14F-4D97-AF65-F5344CB8AC3E}">
        <p14:creationId xmlns:p14="http://schemas.microsoft.com/office/powerpoint/2010/main" val="3154731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Trade Gothic LT Std Bold" panose="020B0804050502020204" pitchFamily="34" charset="0"/>
              </a:rPr>
              <a:t>Inspiration </a:t>
            </a:r>
            <a:r>
              <a:rPr lang="en-US" dirty="0" smtClean="0">
                <a:solidFill>
                  <a:schemeClr val="accent4">
                    <a:lumMod val="20000"/>
                    <a:lumOff val="80000"/>
                  </a:schemeClr>
                </a:solidFill>
                <a:latin typeface="Trade Gothic LT Std Bold" panose="020B0804050502020204" pitchFamily="34" charset="0"/>
              </a:rPr>
              <a:t>is key</a:t>
            </a:r>
            <a:endParaRPr lang="en-US" dirty="0">
              <a:solidFill>
                <a:schemeClr val="accent4">
                  <a:lumMod val="20000"/>
                  <a:lumOff val="80000"/>
                </a:schemeClr>
              </a:solidFill>
              <a:latin typeface="Trade Gothic LT Std Bold" panose="020B0804050502020204" pitchFamily="34" charset="0"/>
            </a:endParaRPr>
          </a:p>
        </p:txBody>
      </p:sp>
      <p:sp>
        <p:nvSpPr>
          <p:cNvPr id="3" name="Content Placeholder 2"/>
          <p:cNvSpPr>
            <a:spLocks noGrp="1"/>
          </p:cNvSpPr>
          <p:nvPr>
            <p:ph idx="1"/>
          </p:nvPr>
        </p:nvSpPr>
        <p:spPr/>
        <p:txBody>
          <a:bodyPr/>
          <a:lstStyle/>
          <a:p>
            <a:r>
              <a:rPr lang="en-US" dirty="0" smtClean="0">
                <a:solidFill>
                  <a:schemeClr val="accent4">
                    <a:lumMod val="20000"/>
                    <a:lumOff val="80000"/>
                  </a:schemeClr>
                </a:solidFill>
                <a:latin typeface="Trade Gothic LT Std Cn" panose="020B0606020502020204" pitchFamily="34" charset="0"/>
              </a:rPr>
              <a:t>Wireframes (Layout) </a:t>
            </a:r>
          </a:p>
          <a:p>
            <a:r>
              <a:rPr lang="en-US" dirty="0" smtClean="0">
                <a:solidFill>
                  <a:schemeClr val="accent4">
                    <a:lumMod val="20000"/>
                    <a:lumOff val="80000"/>
                  </a:schemeClr>
                </a:solidFill>
                <a:latin typeface="Trade Gothic LT Std Cn" panose="020B0606020502020204" pitchFamily="34" charset="0"/>
              </a:rPr>
              <a:t>Color palette &amp; graphics</a:t>
            </a:r>
          </a:p>
          <a:p>
            <a:r>
              <a:rPr lang="en-US" dirty="0" smtClean="0">
                <a:solidFill>
                  <a:schemeClr val="accent4">
                    <a:lumMod val="20000"/>
                    <a:lumOff val="80000"/>
                  </a:schemeClr>
                </a:solidFill>
                <a:latin typeface="Trade Gothic LT Std Cn" panose="020B0606020502020204" pitchFamily="34" charset="0"/>
              </a:rPr>
              <a:t>Typography </a:t>
            </a:r>
          </a:p>
          <a:p>
            <a:r>
              <a:rPr lang="en-US" dirty="0" err="1" smtClean="0">
                <a:solidFill>
                  <a:schemeClr val="accent4">
                    <a:lumMod val="20000"/>
                    <a:lumOff val="80000"/>
                  </a:schemeClr>
                </a:solidFill>
                <a:latin typeface="Trade Gothic LT Std Cn" panose="020B0606020502020204" pitchFamily="34" charset="0"/>
              </a:rPr>
              <a:t>Moodboard</a:t>
            </a:r>
            <a:endParaRPr lang="en-US" dirty="0" smtClean="0">
              <a:solidFill>
                <a:schemeClr val="accent4">
                  <a:lumMod val="20000"/>
                  <a:lumOff val="80000"/>
                </a:schemeClr>
              </a:solidFill>
              <a:latin typeface="Trade Gothic LT Std Cn" panose="020B0606020502020204" pitchFamily="34" charset="0"/>
            </a:endParaRPr>
          </a:p>
        </p:txBody>
      </p:sp>
    </p:spTree>
    <p:extLst>
      <p:ext uri="{BB962C8B-B14F-4D97-AF65-F5344CB8AC3E}">
        <p14:creationId xmlns:p14="http://schemas.microsoft.com/office/powerpoint/2010/main" val="285262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20000"/>
                    <a:lumOff val="80000"/>
                  </a:schemeClr>
                </a:solidFill>
                <a:latin typeface="Trade Gothic LT Std Bold" panose="020B0804050502020204" pitchFamily="34" charset="0"/>
              </a:rPr>
              <a:t>What does </a:t>
            </a:r>
            <a:r>
              <a:rPr lang="en-US" dirty="0" smtClean="0">
                <a:solidFill>
                  <a:srgbClr val="002060"/>
                </a:solidFill>
                <a:latin typeface="Trade Gothic LT Std Bold" panose="020B0804050502020204" pitchFamily="34" charset="0"/>
              </a:rPr>
              <a:t>good</a:t>
            </a:r>
            <a:r>
              <a:rPr lang="en-US" dirty="0" smtClean="0">
                <a:solidFill>
                  <a:schemeClr val="accent4">
                    <a:lumMod val="20000"/>
                    <a:lumOff val="80000"/>
                  </a:schemeClr>
                </a:solidFill>
                <a:latin typeface="Trade Gothic LT Std Bold" panose="020B0804050502020204" pitchFamily="34" charset="0"/>
              </a:rPr>
              <a:t> site design entail? </a:t>
            </a:r>
            <a:endParaRPr lang="en-US" dirty="0">
              <a:solidFill>
                <a:schemeClr val="accent4">
                  <a:lumMod val="20000"/>
                  <a:lumOff val="80000"/>
                </a:schemeClr>
              </a:solidFill>
              <a:latin typeface="Trade Gothic LT Std Bold" panose="020B0804050502020204" pitchFamily="34" charset="0"/>
            </a:endParaRPr>
          </a:p>
        </p:txBody>
      </p:sp>
      <p:sp>
        <p:nvSpPr>
          <p:cNvPr id="3" name="Content Placeholder 2"/>
          <p:cNvSpPr>
            <a:spLocks noGrp="1"/>
          </p:cNvSpPr>
          <p:nvPr>
            <p:ph idx="1"/>
          </p:nvPr>
        </p:nvSpPr>
        <p:spPr/>
        <p:txBody>
          <a:bodyPr/>
          <a:lstStyle/>
          <a:p>
            <a:r>
              <a:rPr lang="en-US" dirty="0" smtClean="0">
                <a:solidFill>
                  <a:schemeClr val="accent4">
                    <a:lumMod val="20000"/>
                    <a:lumOff val="80000"/>
                  </a:schemeClr>
                </a:solidFill>
                <a:latin typeface="Trade Gothic LT Std Cn" panose="020B0606020502020204" pitchFamily="34" charset="0"/>
              </a:rPr>
              <a:t>A logical roadmap (well-planned information architecture)</a:t>
            </a:r>
          </a:p>
          <a:p>
            <a:r>
              <a:rPr lang="en-US" dirty="0" smtClean="0">
                <a:solidFill>
                  <a:schemeClr val="accent4">
                    <a:lumMod val="20000"/>
                    <a:lumOff val="80000"/>
                  </a:schemeClr>
                </a:solidFill>
                <a:latin typeface="Trade Gothic LT Std Cn" panose="020B0606020502020204" pitchFamily="34" charset="0"/>
              </a:rPr>
              <a:t>Clear navigation and well-formatted content </a:t>
            </a:r>
          </a:p>
          <a:p>
            <a:r>
              <a:rPr lang="en-US" dirty="0" smtClean="0">
                <a:solidFill>
                  <a:schemeClr val="accent4">
                    <a:lumMod val="20000"/>
                    <a:lumOff val="80000"/>
                  </a:schemeClr>
                </a:solidFill>
                <a:latin typeface="Trade Gothic LT Std Cn" panose="020B0606020502020204" pitchFamily="34" charset="0"/>
              </a:rPr>
              <a:t>Responsive layout – mobile, web, tablet views</a:t>
            </a:r>
          </a:p>
          <a:p>
            <a:r>
              <a:rPr lang="en-US" dirty="0" smtClean="0">
                <a:solidFill>
                  <a:schemeClr val="accent4">
                    <a:lumMod val="20000"/>
                    <a:lumOff val="80000"/>
                  </a:schemeClr>
                </a:solidFill>
                <a:latin typeface="Trade Gothic LT Std Cn" panose="020B0606020502020204" pitchFamily="34" charset="0"/>
              </a:rPr>
              <a:t>Consistent graphics, icons, layouts, color schemes</a:t>
            </a:r>
          </a:p>
          <a:p>
            <a:r>
              <a:rPr lang="en-US" dirty="0">
                <a:solidFill>
                  <a:schemeClr val="accent4">
                    <a:lumMod val="20000"/>
                    <a:lumOff val="80000"/>
                  </a:schemeClr>
                </a:solidFill>
                <a:latin typeface="Trade Gothic LT Std Cn" panose="020B0606020502020204" pitchFamily="34" charset="0"/>
              </a:rPr>
              <a:t>Cross-browser </a:t>
            </a:r>
            <a:r>
              <a:rPr lang="en-US" dirty="0" smtClean="0">
                <a:solidFill>
                  <a:schemeClr val="accent4">
                    <a:lumMod val="20000"/>
                    <a:lumOff val="80000"/>
                  </a:schemeClr>
                </a:solidFill>
                <a:latin typeface="Trade Gothic LT Std Cn" panose="020B0606020502020204" pitchFamily="34" charset="0"/>
              </a:rPr>
              <a:t>consistency</a:t>
            </a:r>
          </a:p>
          <a:p>
            <a:r>
              <a:rPr lang="en-US" dirty="0" smtClean="0">
                <a:solidFill>
                  <a:schemeClr val="accent4">
                    <a:lumMod val="20000"/>
                    <a:lumOff val="80000"/>
                  </a:schemeClr>
                </a:solidFill>
                <a:latin typeface="Trade Gothic LT Std Cn" panose="020B0606020502020204" pitchFamily="34" charset="0"/>
              </a:rPr>
              <a:t>Accessible; compliant with ADA, WCAG</a:t>
            </a:r>
          </a:p>
          <a:p>
            <a:endParaRPr lang="en-US" dirty="0">
              <a:solidFill>
                <a:schemeClr val="accent4">
                  <a:lumMod val="20000"/>
                  <a:lumOff val="80000"/>
                </a:schemeClr>
              </a:solidFill>
              <a:latin typeface="Trade Gothic LT Std Cn" panose="020B0606020502020204" pitchFamily="34" charset="0"/>
            </a:endParaRPr>
          </a:p>
        </p:txBody>
      </p:sp>
    </p:spTree>
    <p:extLst>
      <p:ext uri="{BB962C8B-B14F-4D97-AF65-F5344CB8AC3E}">
        <p14:creationId xmlns:p14="http://schemas.microsoft.com/office/powerpoint/2010/main" val="2877031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20000"/>
                    <a:lumOff val="80000"/>
                  </a:schemeClr>
                </a:solidFill>
                <a:latin typeface="Trade Gothic LT Std Bold" panose="020B0804050502020204" pitchFamily="34" charset="0"/>
              </a:rPr>
              <a:t>Consistency is </a:t>
            </a:r>
            <a:r>
              <a:rPr lang="en-US" dirty="0" smtClean="0">
                <a:solidFill>
                  <a:srgbClr val="002060"/>
                </a:solidFill>
                <a:latin typeface="Trade Gothic LT Std Bold" panose="020B0804050502020204" pitchFamily="34" charset="0"/>
              </a:rPr>
              <a:t>key</a:t>
            </a:r>
            <a:endParaRPr lang="en-US" dirty="0">
              <a:solidFill>
                <a:srgbClr val="002060"/>
              </a:solidFill>
              <a:latin typeface="Trade Gothic LT Std Bold" panose="020B0804050502020204" pitchFamily="34" charset="0"/>
            </a:endParaRPr>
          </a:p>
        </p:txBody>
      </p:sp>
      <p:sp>
        <p:nvSpPr>
          <p:cNvPr id="3" name="Content Placeholder 2"/>
          <p:cNvSpPr>
            <a:spLocks noGrp="1"/>
          </p:cNvSpPr>
          <p:nvPr>
            <p:ph idx="1"/>
          </p:nvPr>
        </p:nvSpPr>
        <p:spPr/>
        <p:txBody>
          <a:bodyPr/>
          <a:lstStyle/>
          <a:p>
            <a:r>
              <a:rPr lang="en-US" dirty="0" smtClean="0">
                <a:solidFill>
                  <a:schemeClr val="accent4">
                    <a:lumMod val="20000"/>
                    <a:lumOff val="80000"/>
                  </a:schemeClr>
                </a:solidFill>
                <a:latin typeface="Trade Gothic LT Std Cn" panose="020B0606020502020204" pitchFamily="34" charset="0"/>
              </a:rPr>
              <a:t>Layout consistency</a:t>
            </a:r>
          </a:p>
          <a:p>
            <a:r>
              <a:rPr lang="en-US" dirty="0" smtClean="0">
                <a:solidFill>
                  <a:schemeClr val="accent4">
                    <a:lumMod val="20000"/>
                    <a:lumOff val="80000"/>
                  </a:schemeClr>
                </a:solidFill>
                <a:latin typeface="Trade Gothic LT Std Cn" panose="020B0606020502020204" pitchFamily="34" charset="0"/>
              </a:rPr>
              <a:t>Icon/graphics consistency </a:t>
            </a:r>
          </a:p>
          <a:p>
            <a:r>
              <a:rPr lang="en-US" dirty="0" smtClean="0">
                <a:solidFill>
                  <a:schemeClr val="accent4">
                    <a:lumMod val="20000"/>
                    <a:lumOff val="80000"/>
                  </a:schemeClr>
                </a:solidFill>
                <a:latin typeface="Trade Gothic LT Std Cn" panose="020B0606020502020204" pitchFamily="34" charset="0"/>
              </a:rPr>
              <a:t>Color consistency</a:t>
            </a:r>
          </a:p>
          <a:p>
            <a:r>
              <a:rPr lang="en-US" dirty="0" smtClean="0">
                <a:solidFill>
                  <a:schemeClr val="accent4">
                    <a:lumMod val="20000"/>
                    <a:lumOff val="80000"/>
                  </a:schemeClr>
                </a:solidFill>
                <a:latin typeface="Trade Gothic LT Std Cn" panose="020B0606020502020204" pitchFamily="34" charset="0"/>
              </a:rPr>
              <a:t>Typographic consistency </a:t>
            </a:r>
          </a:p>
          <a:p>
            <a:r>
              <a:rPr lang="en-US" dirty="0" smtClean="0">
                <a:solidFill>
                  <a:schemeClr val="accent4">
                    <a:lumMod val="20000"/>
                    <a:lumOff val="80000"/>
                  </a:schemeClr>
                </a:solidFill>
                <a:latin typeface="Trade Gothic LT Std Cn" panose="020B0606020502020204" pitchFamily="34" charset="0"/>
              </a:rPr>
              <a:t>Cross-browser consistency </a:t>
            </a:r>
          </a:p>
        </p:txBody>
      </p:sp>
    </p:spTree>
    <p:extLst>
      <p:ext uri="{BB962C8B-B14F-4D97-AF65-F5344CB8AC3E}">
        <p14:creationId xmlns:p14="http://schemas.microsoft.com/office/powerpoint/2010/main" val="994884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hi.atgimg.com/img/x/295/6931.05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33" r="18231"/>
          <a:stretch/>
        </p:blipFill>
        <p:spPr bwMode="auto">
          <a:xfrm>
            <a:off x="7232073" y="520389"/>
            <a:ext cx="3790603" cy="55797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shopify.com/s/files/1/0206/2490/files/Walhub_compatible_switches.jpg?14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682" y="543271"/>
            <a:ext cx="5281740" cy="555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777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50000"/>
                  </a:schemeClr>
                </a:solidFill>
                <a:latin typeface="Trade Gothic LT Std Bold" panose="020B0804050502020204" pitchFamily="34" charset="0"/>
              </a:rPr>
              <a:t>Think </a:t>
            </a:r>
            <a:r>
              <a:rPr lang="en-US" dirty="0" smtClean="0">
                <a:solidFill>
                  <a:schemeClr val="accent4">
                    <a:lumMod val="20000"/>
                    <a:lumOff val="80000"/>
                  </a:schemeClr>
                </a:solidFill>
                <a:latin typeface="Trade Gothic LT Std Bold" panose="020B0804050502020204" pitchFamily="34" charset="0"/>
              </a:rPr>
              <a:t>like a designer</a:t>
            </a:r>
            <a:endParaRPr lang="en-US" dirty="0">
              <a:solidFill>
                <a:schemeClr val="accent4">
                  <a:lumMod val="20000"/>
                  <a:lumOff val="80000"/>
                </a:schemeClr>
              </a:solidFill>
              <a:latin typeface="Trade Gothic LT Std Bold" panose="020B0804050502020204" pitchFamily="34" charset="0"/>
            </a:endParaRPr>
          </a:p>
        </p:txBody>
      </p:sp>
      <p:sp>
        <p:nvSpPr>
          <p:cNvPr id="3" name="Content Placeholder 2"/>
          <p:cNvSpPr>
            <a:spLocks noGrp="1"/>
          </p:cNvSpPr>
          <p:nvPr>
            <p:ph idx="1"/>
          </p:nvPr>
        </p:nvSpPr>
        <p:spPr/>
        <p:txBody>
          <a:bodyPr/>
          <a:lstStyle/>
          <a:p>
            <a:pPr marL="0" indent="0">
              <a:buNone/>
            </a:pPr>
            <a:r>
              <a:rPr lang="en-US" b="1" dirty="0" smtClean="0">
                <a:solidFill>
                  <a:schemeClr val="accent4">
                    <a:lumMod val="20000"/>
                    <a:lumOff val="80000"/>
                  </a:schemeClr>
                </a:solidFill>
                <a:latin typeface="Trade Gothic LT Std Cn" panose="020B0606020502020204" pitchFamily="34" charset="0"/>
              </a:rPr>
              <a:t>Critiques </a:t>
            </a:r>
            <a:r>
              <a:rPr lang="en-US" dirty="0" smtClean="0">
                <a:solidFill>
                  <a:schemeClr val="accent4">
                    <a:lumMod val="20000"/>
                    <a:lumOff val="80000"/>
                  </a:schemeClr>
                </a:solidFill>
                <a:latin typeface="Trade Gothic LT Std Cn" panose="020B0606020502020204" pitchFamily="34" charset="0"/>
              </a:rPr>
              <a:t>are how artists/designers/illustrators evaluate their work. It allows them to see how they can improve their work, or what steps they can take to push it in their intended artistic direction.</a:t>
            </a:r>
            <a:br>
              <a:rPr lang="en-US" dirty="0" smtClean="0">
                <a:solidFill>
                  <a:schemeClr val="accent4">
                    <a:lumMod val="20000"/>
                    <a:lumOff val="80000"/>
                  </a:schemeClr>
                </a:solidFill>
                <a:latin typeface="Trade Gothic LT Std Cn" panose="020B0606020502020204" pitchFamily="34" charset="0"/>
              </a:rPr>
            </a:br>
            <a:endParaRPr lang="en-US" dirty="0" smtClean="0">
              <a:solidFill>
                <a:schemeClr val="accent4">
                  <a:lumMod val="20000"/>
                  <a:lumOff val="80000"/>
                </a:schemeClr>
              </a:solidFill>
              <a:latin typeface="Trade Gothic LT Std Cn" panose="020B0606020502020204" pitchFamily="34" charset="0"/>
            </a:endParaRPr>
          </a:p>
          <a:p>
            <a:r>
              <a:rPr lang="en-US" dirty="0" smtClean="0">
                <a:solidFill>
                  <a:schemeClr val="accent4">
                    <a:lumMod val="20000"/>
                    <a:lumOff val="80000"/>
                  </a:schemeClr>
                </a:solidFill>
                <a:latin typeface="Trade Gothic LT Std Cn" panose="020B0606020502020204" pitchFamily="34" charset="0"/>
              </a:rPr>
              <a:t>“</a:t>
            </a:r>
            <a:r>
              <a:rPr lang="en-US" i="1" dirty="0" smtClean="0">
                <a:solidFill>
                  <a:schemeClr val="accent4">
                    <a:lumMod val="20000"/>
                    <a:lumOff val="80000"/>
                  </a:schemeClr>
                </a:solidFill>
                <a:latin typeface="Trade Gothic LT Std Cn" panose="020B0606020502020204" pitchFamily="34" charset="0"/>
              </a:rPr>
              <a:t>I think this looks cool</a:t>
            </a:r>
            <a:r>
              <a:rPr lang="en-US" dirty="0" smtClean="0">
                <a:solidFill>
                  <a:schemeClr val="accent4">
                    <a:lumMod val="20000"/>
                    <a:lumOff val="80000"/>
                  </a:schemeClr>
                </a:solidFill>
                <a:latin typeface="Trade Gothic LT Std Cn" panose="020B0606020502020204" pitchFamily="34" charset="0"/>
              </a:rPr>
              <a:t>” &gt;&gt; subjective statements are hard to understand</a:t>
            </a:r>
          </a:p>
          <a:p>
            <a:r>
              <a:rPr lang="en-US" dirty="0" smtClean="0">
                <a:solidFill>
                  <a:schemeClr val="accent4">
                    <a:lumMod val="20000"/>
                    <a:lumOff val="80000"/>
                  </a:schemeClr>
                </a:solidFill>
                <a:latin typeface="Trade Gothic LT Std Cn" panose="020B0606020502020204" pitchFamily="34" charset="0"/>
              </a:rPr>
              <a:t>“I think the paint strokes convey a sense of aggression/anger”</a:t>
            </a:r>
          </a:p>
        </p:txBody>
      </p:sp>
    </p:spTree>
    <p:extLst>
      <p:ext uri="{BB962C8B-B14F-4D97-AF65-F5344CB8AC3E}">
        <p14:creationId xmlns:p14="http://schemas.microsoft.com/office/powerpoint/2010/main" val="1168963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550" y="457200"/>
            <a:ext cx="11921315" cy="6041572"/>
          </a:xfrm>
        </p:spPr>
      </p:pic>
    </p:spTree>
    <p:extLst>
      <p:ext uri="{BB962C8B-B14F-4D97-AF65-F5344CB8AC3E}">
        <p14:creationId xmlns:p14="http://schemas.microsoft.com/office/powerpoint/2010/main" val="2971337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09096"/>
            <a:ext cx="12834847" cy="6648904"/>
          </a:xfrm>
        </p:spPr>
      </p:pic>
    </p:spTree>
    <p:extLst>
      <p:ext uri="{BB962C8B-B14F-4D97-AF65-F5344CB8AC3E}">
        <p14:creationId xmlns:p14="http://schemas.microsoft.com/office/powerpoint/2010/main" val="2655222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Trade Gothic LT Std Bold" panose="020B0804050502020204" pitchFamily="34" charset="0"/>
              </a:rPr>
              <a:t>Layout</a:t>
            </a:r>
            <a:r>
              <a:rPr lang="en-US" dirty="0" smtClean="0">
                <a:solidFill>
                  <a:schemeClr val="accent2">
                    <a:lumMod val="60000"/>
                    <a:lumOff val="40000"/>
                  </a:schemeClr>
                </a:solidFill>
                <a:latin typeface="Trade Gothic LT Std Bold" panose="020B0804050502020204" pitchFamily="34" charset="0"/>
              </a:rPr>
              <a:t> </a:t>
            </a:r>
            <a:r>
              <a:rPr lang="en-US" dirty="0" smtClean="0">
                <a:solidFill>
                  <a:schemeClr val="accent4">
                    <a:lumMod val="20000"/>
                    <a:lumOff val="80000"/>
                  </a:schemeClr>
                </a:solidFill>
                <a:latin typeface="Trade Gothic LT Std Bold" panose="020B0804050502020204" pitchFamily="34" charset="0"/>
              </a:rPr>
              <a:t>Consistency</a:t>
            </a:r>
            <a:endParaRPr lang="en-US" dirty="0">
              <a:solidFill>
                <a:schemeClr val="accent4">
                  <a:lumMod val="20000"/>
                  <a:lumOff val="80000"/>
                </a:schemeClr>
              </a:solidFill>
              <a:latin typeface="Trade Gothic LT Std Bold" panose="020B0804050502020204" pitchFamily="34" charset="0"/>
            </a:endParaRPr>
          </a:p>
        </p:txBody>
      </p:sp>
      <p:sp>
        <p:nvSpPr>
          <p:cNvPr id="3" name="Content Placeholder 2"/>
          <p:cNvSpPr>
            <a:spLocks noGrp="1"/>
          </p:cNvSpPr>
          <p:nvPr>
            <p:ph idx="1"/>
          </p:nvPr>
        </p:nvSpPr>
        <p:spPr/>
        <p:txBody>
          <a:bodyPr/>
          <a:lstStyle/>
          <a:p>
            <a:pPr marL="0" indent="0">
              <a:buNone/>
            </a:pPr>
            <a:r>
              <a:rPr lang="en-US" dirty="0" smtClean="0">
                <a:solidFill>
                  <a:schemeClr val="accent4">
                    <a:lumMod val="20000"/>
                    <a:lumOff val="80000"/>
                  </a:schemeClr>
                </a:solidFill>
                <a:latin typeface="Trade Gothic LT Std Cn" panose="020B0606020502020204" pitchFamily="34" charset="0"/>
              </a:rPr>
              <a:t>Positioning of…</a:t>
            </a:r>
          </a:p>
          <a:p>
            <a:pPr lvl="1"/>
            <a:r>
              <a:rPr lang="en-US" dirty="0" smtClean="0">
                <a:solidFill>
                  <a:schemeClr val="accent4">
                    <a:lumMod val="20000"/>
                    <a:lumOff val="80000"/>
                  </a:schemeClr>
                </a:solidFill>
                <a:latin typeface="Trade Gothic LT Std Cn" panose="020B0606020502020204" pitchFamily="34" charset="0"/>
              </a:rPr>
              <a:t>Text </a:t>
            </a:r>
            <a:endParaRPr lang="en-US" dirty="0">
              <a:solidFill>
                <a:schemeClr val="accent4">
                  <a:lumMod val="20000"/>
                  <a:lumOff val="80000"/>
                </a:schemeClr>
              </a:solidFill>
              <a:latin typeface="Trade Gothic LT Std Cn" panose="020B0606020502020204" pitchFamily="34" charset="0"/>
            </a:endParaRPr>
          </a:p>
          <a:p>
            <a:pPr lvl="1"/>
            <a:r>
              <a:rPr lang="en-US" dirty="0" smtClean="0">
                <a:solidFill>
                  <a:schemeClr val="accent4">
                    <a:lumMod val="20000"/>
                    <a:lumOff val="80000"/>
                  </a:schemeClr>
                </a:solidFill>
                <a:latin typeface="Trade Gothic LT Std Cn" panose="020B0606020502020204" pitchFamily="34" charset="0"/>
              </a:rPr>
              <a:t>Headings </a:t>
            </a:r>
          </a:p>
          <a:p>
            <a:pPr lvl="1"/>
            <a:r>
              <a:rPr lang="en-US" dirty="0" smtClean="0">
                <a:solidFill>
                  <a:schemeClr val="accent4">
                    <a:lumMod val="20000"/>
                    <a:lumOff val="80000"/>
                  </a:schemeClr>
                </a:solidFill>
                <a:latin typeface="Trade Gothic LT Std Cn" panose="020B0606020502020204" pitchFamily="34" charset="0"/>
              </a:rPr>
              <a:t>Images </a:t>
            </a:r>
          </a:p>
          <a:p>
            <a:pPr lvl="1"/>
            <a:r>
              <a:rPr lang="en-US" dirty="0" smtClean="0">
                <a:solidFill>
                  <a:schemeClr val="accent4">
                    <a:lumMod val="20000"/>
                    <a:lumOff val="80000"/>
                  </a:schemeClr>
                </a:solidFill>
                <a:latin typeface="Trade Gothic LT Std Cn" panose="020B0606020502020204" pitchFamily="34" charset="0"/>
              </a:rPr>
              <a:t>Navigation menus</a:t>
            </a:r>
          </a:p>
          <a:p>
            <a:pPr lvl="1"/>
            <a:r>
              <a:rPr lang="en-US" dirty="0" smtClean="0">
                <a:solidFill>
                  <a:schemeClr val="accent4">
                    <a:lumMod val="20000"/>
                    <a:lumOff val="80000"/>
                  </a:schemeClr>
                </a:solidFill>
                <a:latin typeface="Trade Gothic LT Std Cn" panose="020B0606020502020204" pitchFamily="34" charset="0"/>
              </a:rPr>
              <a:t>Search box </a:t>
            </a:r>
          </a:p>
          <a:p>
            <a:pPr lvl="1"/>
            <a:r>
              <a:rPr lang="en-US" dirty="0" smtClean="0">
                <a:solidFill>
                  <a:schemeClr val="accent4">
                    <a:lumMod val="20000"/>
                    <a:lumOff val="80000"/>
                  </a:schemeClr>
                </a:solidFill>
                <a:latin typeface="Trade Gothic LT Std Cn" panose="020B0606020502020204" pitchFamily="34" charset="0"/>
              </a:rPr>
              <a:t>Sign-up/register buttons</a:t>
            </a:r>
          </a:p>
        </p:txBody>
      </p:sp>
    </p:spTree>
    <p:extLst>
      <p:ext uri="{BB962C8B-B14F-4D97-AF65-F5344CB8AC3E}">
        <p14:creationId xmlns:p14="http://schemas.microsoft.com/office/powerpoint/2010/main" val="1930736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3772</TotalTime>
  <Words>1187</Words>
  <Application>Microsoft Office PowerPoint</Application>
  <PresentationFormat>Widescreen</PresentationFormat>
  <Paragraphs>115</Paragraphs>
  <Slides>24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Trade Gothic LT Std Bold</vt:lpstr>
      <vt:lpstr>Trade Gothic LT Std Cn</vt:lpstr>
      <vt:lpstr>Office Theme</vt:lpstr>
      <vt:lpstr>Crash course in Web Design</vt:lpstr>
      <vt:lpstr>Why is good site design important? </vt:lpstr>
      <vt:lpstr>What does good site design entail? </vt:lpstr>
      <vt:lpstr>Consistency is key</vt:lpstr>
      <vt:lpstr>PowerPoint Presentation</vt:lpstr>
      <vt:lpstr>Think like a designer</vt:lpstr>
      <vt:lpstr>PowerPoint Presentation</vt:lpstr>
      <vt:lpstr>PowerPoint Presentation</vt:lpstr>
      <vt:lpstr>Layout Consistency</vt:lpstr>
      <vt:lpstr>PowerPoint Presentation</vt:lpstr>
      <vt:lpstr>PowerPoint Presentation</vt:lpstr>
      <vt:lpstr>Layout Consistency</vt:lpstr>
      <vt:lpstr>PowerPoint Presentation</vt:lpstr>
      <vt:lpstr>PowerPoint Presentation</vt:lpstr>
      <vt:lpstr>Graphic Consistency</vt:lpstr>
      <vt:lpstr>PowerPoint Presentation</vt:lpstr>
      <vt:lpstr>Graphic Consistency</vt:lpstr>
      <vt:lpstr>PowerPoint Presentation</vt:lpstr>
      <vt:lpstr>PowerPoint Presentation</vt:lpstr>
      <vt:lpstr>PowerPoint Presentation</vt:lpstr>
      <vt:lpstr>Typographic Consistency</vt:lpstr>
      <vt:lpstr>PowerPoint Presentation</vt:lpstr>
      <vt:lpstr>PowerPoint Presentation</vt:lpstr>
      <vt:lpstr>Inspiration is key</vt:lpstr>
    </vt:vector>
  </TitlesOfParts>
  <Company>Yale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Crash course in Design</dc:title>
  <dc:creator>Eng, Justina</dc:creator>
  <cp:lastModifiedBy>Eng, Justina</cp:lastModifiedBy>
  <cp:revision>39</cp:revision>
  <dcterms:created xsi:type="dcterms:W3CDTF">2015-03-16T17:59:36Z</dcterms:created>
  <dcterms:modified xsi:type="dcterms:W3CDTF">2015-03-20T13:11:20Z</dcterms:modified>
</cp:coreProperties>
</file>