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5"/>
  </p:notesMasterIdLst>
  <p:handoutMasterIdLst>
    <p:handoutMasterId r:id="rId26"/>
  </p:handoutMasterIdLst>
  <p:sldIdLst>
    <p:sldId id="261" r:id="rId2"/>
    <p:sldId id="264" r:id="rId3"/>
    <p:sldId id="263" r:id="rId4"/>
    <p:sldId id="265" r:id="rId5"/>
    <p:sldId id="275" r:id="rId6"/>
    <p:sldId id="276" r:id="rId7"/>
    <p:sldId id="267" r:id="rId8"/>
    <p:sldId id="268" r:id="rId9"/>
    <p:sldId id="283" r:id="rId10"/>
    <p:sldId id="284" r:id="rId11"/>
    <p:sldId id="269" r:id="rId12"/>
    <p:sldId id="285" r:id="rId13"/>
    <p:sldId id="286" r:id="rId14"/>
    <p:sldId id="282" r:id="rId15"/>
    <p:sldId id="280" r:id="rId16"/>
    <p:sldId id="272" r:id="rId17"/>
    <p:sldId id="277" r:id="rId18"/>
    <p:sldId id="273" r:id="rId19"/>
    <p:sldId id="281" r:id="rId20"/>
    <p:sldId id="278" r:id="rId21"/>
    <p:sldId id="287" r:id="rId22"/>
    <p:sldId id="279" r:id="rId23"/>
    <p:sldId id="26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91B0"/>
    <a:srgbClr val="0C2547"/>
    <a:srgbClr val="7FA2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22"/>
    <p:restoredTop sz="94627"/>
  </p:normalViewPr>
  <p:slideViewPr>
    <p:cSldViewPr snapToGrid="0" snapToObjects="1">
      <p:cViewPr varScale="1">
        <p:scale>
          <a:sx n="93" d="100"/>
          <a:sy n="93" d="100"/>
        </p:scale>
        <p:origin x="117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F7C478-01A6-5B44-9E7E-7382F73371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9B563A-B36B-CF4B-99D5-99F745EFEA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9D3747-C59B-D945-84EB-FFE239E7651E}" type="datetimeFigureOut">
              <a:rPr lang="en-US" smtClean="0"/>
              <a:t>6/10/19</a:t>
            </a:fld>
            <a:endParaRPr lang="en-US"/>
          </a:p>
        </p:txBody>
      </p:sp>
      <p:sp>
        <p:nvSpPr>
          <p:cNvPr id="4" name="Footer Placeholder 3">
            <a:extLst>
              <a:ext uri="{FF2B5EF4-FFF2-40B4-BE49-F238E27FC236}">
                <a16:creationId xmlns:a16="http://schemas.microsoft.com/office/drawing/2014/main" id="{C46527ED-AE48-8844-A96F-D7A357C11C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58EAB4-E0EE-F849-8298-185473C7672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01782C-37F5-AB48-AA50-EEC78AAEC49E}" type="slidenum">
              <a:rPr lang="en-US" smtClean="0"/>
              <a:t>‹#›</a:t>
            </a:fld>
            <a:endParaRPr lang="en-US"/>
          </a:p>
        </p:txBody>
      </p:sp>
    </p:spTree>
    <p:extLst>
      <p:ext uri="{BB962C8B-B14F-4D97-AF65-F5344CB8AC3E}">
        <p14:creationId xmlns:p14="http://schemas.microsoft.com/office/powerpoint/2010/main" val="152392485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DB879-4D55-5245-8A64-E74B1C3A806B}" type="datetimeFigureOut">
              <a:rPr lang="en-US" smtClean="0"/>
              <a:t>6/10/19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B093C6-3F37-804F-8D1D-01EE8FA6D395}" type="slidenum">
              <a:rPr lang="en-US" smtClean="0"/>
              <a:t>‹#›</a:t>
            </a:fld>
            <a:endParaRPr lang="en-US"/>
          </a:p>
        </p:txBody>
      </p:sp>
    </p:spTree>
    <p:extLst>
      <p:ext uri="{BB962C8B-B14F-4D97-AF65-F5344CB8AC3E}">
        <p14:creationId xmlns:p14="http://schemas.microsoft.com/office/powerpoint/2010/main" val="334453307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4FB093C6-3F37-804F-8D1D-01EE8FA6D395}" type="slidenum">
              <a:rPr lang="en-US" smtClean="0"/>
              <a:t>5</a:t>
            </a:fld>
            <a:endParaRPr lang="en-US"/>
          </a:p>
        </p:txBody>
      </p:sp>
    </p:spTree>
    <p:extLst>
      <p:ext uri="{BB962C8B-B14F-4D97-AF65-F5344CB8AC3E}">
        <p14:creationId xmlns:p14="http://schemas.microsoft.com/office/powerpoint/2010/main" val="3023692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4FB093C6-3F37-804F-8D1D-01EE8FA6D395}" type="slidenum">
              <a:rPr lang="en-US" smtClean="0"/>
              <a:t>15</a:t>
            </a:fld>
            <a:endParaRPr lang="en-US"/>
          </a:p>
        </p:txBody>
      </p:sp>
    </p:spTree>
    <p:extLst>
      <p:ext uri="{BB962C8B-B14F-4D97-AF65-F5344CB8AC3E}">
        <p14:creationId xmlns:p14="http://schemas.microsoft.com/office/powerpoint/2010/main" val="72536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4FB093C6-3F37-804F-8D1D-01EE8FA6D395}" type="slidenum">
              <a:rPr lang="en-US" smtClean="0"/>
              <a:t>18</a:t>
            </a:fld>
            <a:endParaRPr lang="en-US"/>
          </a:p>
        </p:txBody>
      </p:sp>
    </p:spTree>
    <p:extLst>
      <p:ext uri="{BB962C8B-B14F-4D97-AF65-F5344CB8AC3E}">
        <p14:creationId xmlns:p14="http://schemas.microsoft.com/office/powerpoint/2010/main" val="1325762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1D877E9-4460-5F4F-8CCA-874D2FC3CE26}"/>
              </a:ext>
            </a:extLst>
          </p:cNvPr>
          <p:cNvCxnSpPr>
            <a:cxnSpLocks/>
          </p:cNvCxnSpPr>
          <p:nvPr userDrawn="1"/>
        </p:nvCxnSpPr>
        <p:spPr>
          <a:xfrm>
            <a:off x="0" y="1517208"/>
            <a:ext cx="12192000" cy="0"/>
          </a:xfrm>
          <a:prstGeom prst="line">
            <a:avLst/>
          </a:prstGeom>
          <a:ln w="19050">
            <a:solidFill>
              <a:srgbClr val="7C91B0"/>
            </a:solidFill>
            <a:prstDash val="solid"/>
          </a:ln>
        </p:spPr>
        <p:style>
          <a:lnRef idx="1">
            <a:schemeClr val="accent1"/>
          </a:lnRef>
          <a:fillRef idx="0">
            <a:schemeClr val="accent1"/>
          </a:fillRef>
          <a:effectRef idx="0">
            <a:schemeClr val="accent1"/>
          </a:effectRef>
          <a:fontRef idx="minor">
            <a:schemeClr val="tx1"/>
          </a:fontRef>
        </p:style>
      </p:cxnSp>
      <p:sp>
        <p:nvSpPr>
          <p:cNvPr id="4" name="Text Placeholder 6">
            <a:extLst>
              <a:ext uri="{FF2B5EF4-FFF2-40B4-BE49-F238E27FC236}">
                <a16:creationId xmlns:a16="http://schemas.microsoft.com/office/drawing/2014/main" id="{A154D84F-DD41-1741-91D1-BD1F57D96A69}"/>
              </a:ext>
            </a:extLst>
          </p:cNvPr>
          <p:cNvSpPr>
            <a:spLocks noGrp="1"/>
          </p:cNvSpPr>
          <p:nvPr>
            <p:ph type="body" sz="quarter" idx="10"/>
          </p:nvPr>
        </p:nvSpPr>
        <p:spPr>
          <a:xfrm>
            <a:off x="904874" y="1901227"/>
            <a:ext cx="10230888" cy="3838669"/>
          </a:xfrm>
          <a:prstGeom prst="rect">
            <a:avLst/>
          </a:prstGeom>
        </p:spPr>
        <p:txBody>
          <a:bodyPr/>
          <a:lstStyle>
            <a:lvl1pPr marL="0" marR="0" indent="0" algn="l" defTabSz="914400" rtl="0" eaLnBrk="1" fontAlgn="auto" latinLnBrk="0" hangingPunct="1">
              <a:lnSpc>
                <a:spcPts val="3600"/>
              </a:lnSpc>
              <a:spcBef>
                <a:spcPts val="0"/>
              </a:spcBef>
              <a:spcAft>
                <a:spcPts val="2000"/>
              </a:spcAft>
              <a:buClrTx/>
              <a:buSzTx/>
              <a:buFontTx/>
              <a:buNone/>
              <a:tabLst/>
              <a:defRPr sz="3200">
                <a:solidFill>
                  <a:srgbClr val="0C2547"/>
                </a:solidFill>
              </a:defRPr>
            </a:lvl1pPr>
          </a:lstStyle>
          <a:p>
            <a:pPr>
              <a:lnSpc>
                <a:spcPts val="3600"/>
              </a:lnSpc>
              <a:spcAft>
                <a:spcPts val="2000"/>
              </a:spcAft>
            </a:pPr>
            <a:endParaRPr lang="en-US" sz="2800" dirty="0">
              <a:solidFill>
                <a:srgbClr val="0C2547"/>
              </a:solidFill>
            </a:endParaRPr>
          </a:p>
        </p:txBody>
      </p:sp>
      <p:sp>
        <p:nvSpPr>
          <p:cNvPr id="6" name="Title 5">
            <a:extLst>
              <a:ext uri="{FF2B5EF4-FFF2-40B4-BE49-F238E27FC236}">
                <a16:creationId xmlns:a16="http://schemas.microsoft.com/office/drawing/2014/main" id="{21EFFD53-7486-3F49-92C7-89F7EB9D8D1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98080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01265"/>
            <a:ext cx="10803833" cy="2387600"/>
          </a:xfrm>
          <a:prstGeom prst="rect">
            <a:avLst/>
          </a:prstGeom>
        </p:spPr>
        <p:txBody>
          <a:bodyPr anchor="b"/>
          <a:lstStyle>
            <a:lvl1pPr algn="l">
              <a:defRPr sz="6000">
                <a:solidFill>
                  <a:srgbClr val="7C91B0"/>
                </a:solidFill>
                <a:latin typeface="+mn-lt"/>
              </a:defRPr>
            </a:lvl1pPr>
          </a:lstStyle>
          <a:p>
            <a:r>
              <a:rPr lang="en-US" dirty="0"/>
              <a:t>Click to edit Master title style</a:t>
            </a:r>
          </a:p>
        </p:txBody>
      </p:sp>
      <p:sp>
        <p:nvSpPr>
          <p:cNvPr id="3" name="Subtitle 2"/>
          <p:cNvSpPr>
            <a:spLocks noGrp="1"/>
          </p:cNvSpPr>
          <p:nvPr>
            <p:ph type="subTitle" idx="1"/>
          </p:nvPr>
        </p:nvSpPr>
        <p:spPr>
          <a:xfrm>
            <a:off x="685800" y="4556913"/>
            <a:ext cx="9144000" cy="1655762"/>
          </a:xfrm>
          <a:prstGeom prst="rect">
            <a:avLst/>
          </a:prstGeom>
        </p:spPr>
        <p:txBody>
          <a:bodyPr/>
          <a:lstStyle>
            <a:lvl1pPr marL="0" indent="0" algn="l">
              <a:buNone/>
              <a:defRPr sz="4800">
                <a:solidFill>
                  <a:srgbClr val="0C2547"/>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descr="Yale Digital Conference 2019">
            <a:extLst>
              <a:ext uri="{FF2B5EF4-FFF2-40B4-BE49-F238E27FC236}">
                <a16:creationId xmlns:a16="http://schemas.microsoft.com/office/drawing/2014/main" id="{D766391E-4F56-C641-AE0A-07430E9C2FA9}"/>
              </a:ext>
            </a:extLst>
          </p:cNvPr>
          <p:cNvPicPr>
            <a:picLocks noChangeAspect="1"/>
          </p:cNvPicPr>
          <p:nvPr userDrawn="1"/>
        </p:nvPicPr>
        <p:blipFill>
          <a:blip r:embed="rId2"/>
          <a:stretch>
            <a:fillRect/>
          </a:stretch>
        </p:blipFill>
        <p:spPr>
          <a:xfrm>
            <a:off x="0" y="6302126"/>
            <a:ext cx="12192000" cy="555874"/>
          </a:xfrm>
          <a:prstGeom prst="rect">
            <a:avLst/>
          </a:prstGeom>
        </p:spPr>
      </p:pic>
    </p:spTree>
    <p:extLst>
      <p:ext uri="{BB962C8B-B14F-4D97-AF65-F5344CB8AC3E}">
        <p14:creationId xmlns:p14="http://schemas.microsoft.com/office/powerpoint/2010/main" val="129792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246F-3625-3146-AD7B-9126FB1F3379}"/>
              </a:ext>
            </a:extLst>
          </p:cNvPr>
          <p:cNvSpPr>
            <a:spLocks noGrp="1"/>
          </p:cNvSpPr>
          <p:nvPr>
            <p:ph type="title"/>
          </p:nvPr>
        </p:nvSpPr>
        <p:spPr>
          <a:xfrm>
            <a:off x="838200" y="535414"/>
            <a:ext cx="10515600" cy="843473"/>
          </a:xfrm>
          <a:prstGeom prst="rect">
            <a:avLst/>
          </a:prstGeom>
        </p:spPr>
        <p:txBody>
          <a:bodyPr/>
          <a:lstStyle>
            <a:lvl1pPr>
              <a:defRPr sz="5200">
                <a:solidFill>
                  <a:srgbClr val="7C91B0"/>
                </a:solidFill>
                <a:latin typeface="+mn-lt"/>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B621667-9537-EB49-B94B-D3B5FA874B45}"/>
              </a:ext>
            </a:extLst>
          </p:cNvPr>
          <p:cNvCxnSpPr>
            <a:cxnSpLocks/>
          </p:cNvCxnSpPr>
          <p:nvPr userDrawn="1"/>
        </p:nvCxnSpPr>
        <p:spPr>
          <a:xfrm>
            <a:off x="0" y="1517208"/>
            <a:ext cx="12192000" cy="0"/>
          </a:xfrm>
          <a:prstGeom prst="line">
            <a:avLst/>
          </a:prstGeom>
          <a:ln w="19050">
            <a:solidFill>
              <a:srgbClr val="7C91B0"/>
            </a:solidFill>
            <a:prstDash val="solid"/>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B4C8193B-4365-A74F-9311-99FFAAC8225C}"/>
              </a:ext>
            </a:extLst>
          </p:cNvPr>
          <p:cNvSpPr>
            <a:spLocks noGrp="1"/>
          </p:cNvSpPr>
          <p:nvPr>
            <p:ph type="body" sz="quarter" idx="10"/>
          </p:nvPr>
        </p:nvSpPr>
        <p:spPr>
          <a:xfrm>
            <a:off x="904874" y="1901227"/>
            <a:ext cx="10230888" cy="3838669"/>
          </a:xfrm>
          <a:prstGeom prst="rect">
            <a:avLst/>
          </a:prstGeom>
        </p:spPr>
        <p:txBody>
          <a:bodyPr/>
          <a:lstStyle>
            <a:lvl1pPr marL="0" marR="0" indent="0" algn="l" defTabSz="914400" rtl="0" eaLnBrk="1" fontAlgn="auto" latinLnBrk="0" hangingPunct="1">
              <a:lnSpc>
                <a:spcPts val="3600"/>
              </a:lnSpc>
              <a:spcBef>
                <a:spcPts val="0"/>
              </a:spcBef>
              <a:spcAft>
                <a:spcPts val="2000"/>
              </a:spcAft>
              <a:buClrTx/>
              <a:buSzTx/>
              <a:buFontTx/>
              <a:buNone/>
              <a:tabLst/>
              <a:defRPr sz="3200">
                <a:solidFill>
                  <a:srgbClr val="0C2547"/>
                </a:solidFill>
              </a:defRPr>
            </a:lvl1pPr>
          </a:lstStyle>
          <a:p>
            <a:pPr>
              <a:lnSpc>
                <a:spcPts val="3600"/>
              </a:lnSpc>
              <a:spcAft>
                <a:spcPts val="2000"/>
              </a:spcAft>
            </a:pPr>
            <a:endParaRPr lang="en-US" sz="2800" dirty="0">
              <a:solidFill>
                <a:srgbClr val="0C2547"/>
              </a:solidFill>
            </a:endParaRPr>
          </a:p>
        </p:txBody>
      </p:sp>
      <p:pic>
        <p:nvPicPr>
          <p:cNvPr id="8" name="Picture 7" descr="Yale Digital Conference 2019">
            <a:extLst>
              <a:ext uri="{FF2B5EF4-FFF2-40B4-BE49-F238E27FC236}">
                <a16:creationId xmlns:a16="http://schemas.microsoft.com/office/drawing/2014/main" id="{7C621722-6D07-E741-A754-2C0419D4AD29}"/>
              </a:ext>
            </a:extLst>
          </p:cNvPr>
          <p:cNvPicPr>
            <a:picLocks noChangeAspect="1"/>
          </p:cNvPicPr>
          <p:nvPr userDrawn="1"/>
        </p:nvPicPr>
        <p:blipFill>
          <a:blip r:embed="rId2"/>
          <a:stretch>
            <a:fillRect/>
          </a:stretch>
        </p:blipFill>
        <p:spPr>
          <a:xfrm>
            <a:off x="0" y="6302126"/>
            <a:ext cx="12192000" cy="555874"/>
          </a:xfrm>
          <a:prstGeom prst="rect">
            <a:avLst/>
          </a:prstGeom>
        </p:spPr>
      </p:pic>
    </p:spTree>
    <p:extLst>
      <p:ext uri="{BB962C8B-B14F-4D97-AF65-F5344CB8AC3E}">
        <p14:creationId xmlns:p14="http://schemas.microsoft.com/office/powerpoint/2010/main" val="165997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170513"/>
      </p:ext>
    </p:extLst>
  </p:cSld>
  <p:clrMap bg1="lt1" tx1="dk1" bg2="lt2" tx2="dk2" accent1="accent1" accent2="accent2" accent3="accent3" accent4="accent4" accent5="accent5" accent6="accent6" hlink="hlink" folHlink="folHlink"/>
  <p:sldLayoutIdLst>
    <p:sldLayoutId id="2147483675" r:id="rId1"/>
    <p:sldLayoutId id="2147483673" r:id="rId2"/>
    <p:sldLayoutId id="2147483674" r:id="rId3"/>
  </p:sldLayoutIdLst>
  <p:hf sldNum="0" hdr="0" dt="0"/>
  <p:txStyles>
    <p:titleStyle>
      <a:lvl1pPr algn="l" defTabSz="914400" rtl="0" eaLnBrk="1" latinLnBrk="0" hangingPunct="1">
        <a:lnSpc>
          <a:spcPct val="90000"/>
        </a:lnSpc>
        <a:spcBef>
          <a:spcPct val="0"/>
        </a:spcBef>
        <a:buNone/>
        <a:defRPr sz="4400" kern="1200">
          <a:solidFill>
            <a:srgbClr val="7FA2C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developers.google.com/web/fundamentals/performance/rail#load"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ers.google.com/web/fundamentals/performance/rail" TargetMode="External"/><Relationship Id="rId2" Type="http://schemas.openxmlformats.org/officeDocument/2006/relationships/hyperlink" Target="https://en.wikipedia.org/w/index.php?title=Web_performance&amp;oldid=899140031" TargetMode="External"/><Relationship Id="rId1" Type="http://schemas.openxmlformats.org/officeDocument/2006/relationships/slideLayout" Target="../slideLayouts/slideLayout3.xml"/><Relationship Id="rId4" Type="http://schemas.openxmlformats.org/officeDocument/2006/relationships/hyperlink" Target="https://developers.google.com/web/fundamentals/performance/why-performance-matt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E08F04B-6005-944D-9D06-63B91A60DF84}"/>
              </a:ext>
            </a:extLst>
          </p:cNvPr>
          <p:cNvSpPr>
            <a:spLocks noGrp="1"/>
          </p:cNvSpPr>
          <p:nvPr>
            <p:ph type="title"/>
          </p:nvPr>
        </p:nvSpPr>
        <p:spPr/>
        <p:txBody>
          <a:bodyPr/>
          <a:lstStyle/>
          <a:p>
            <a:r>
              <a:rPr lang="en-US" dirty="0"/>
              <a:t>Yale Digital Conference 2019</a:t>
            </a:r>
          </a:p>
        </p:txBody>
      </p:sp>
      <p:pic>
        <p:nvPicPr>
          <p:cNvPr id="5" name="Picture 4">
            <a:extLst>
              <a:ext uri="{FF2B5EF4-FFF2-40B4-BE49-F238E27FC236}">
                <a16:creationId xmlns:a16="http://schemas.microsoft.com/office/drawing/2014/main" id="{6998D3BF-87BC-4C4D-BFB2-939C0E67D2B4}"/>
              </a:ext>
              <a:ext uri="{C183D7F6-B498-43B3-948B-1728B52AA6E4}">
                <adec:decorative xmlns:adec="http://schemas.microsoft.com/office/drawing/2017/decorative" val="1"/>
              </a:ext>
            </a:extLst>
          </p:cNvPr>
          <p:cNvPicPr>
            <a:picLocks noChangeAspect="1"/>
          </p:cNvPicPr>
          <p:nvPr/>
        </p:nvPicPr>
        <p:blipFill rotWithShape="1">
          <a:blip r:embed="rId2"/>
          <a:srcRect l="867" t="1423"/>
          <a:stretch/>
        </p:blipFill>
        <p:spPr>
          <a:xfrm>
            <a:off x="0" y="0"/>
            <a:ext cx="12200910" cy="4706754"/>
          </a:xfrm>
          <a:prstGeom prst="rect">
            <a:avLst/>
          </a:prstGeom>
        </p:spPr>
      </p:pic>
      <p:sp>
        <p:nvSpPr>
          <p:cNvPr id="3" name="TextBox 2">
            <a:extLst>
              <a:ext uri="{FF2B5EF4-FFF2-40B4-BE49-F238E27FC236}">
                <a16:creationId xmlns:a16="http://schemas.microsoft.com/office/drawing/2014/main" id="{E8753328-2A3A-2947-BD2B-ED1C56D0A2FB}"/>
              </a:ext>
            </a:extLst>
          </p:cNvPr>
          <p:cNvSpPr txBox="1"/>
          <p:nvPr/>
        </p:nvSpPr>
        <p:spPr>
          <a:xfrm>
            <a:off x="667910" y="5176299"/>
            <a:ext cx="6416702" cy="1384995"/>
          </a:xfrm>
          <a:prstGeom prst="rect">
            <a:avLst/>
          </a:prstGeom>
          <a:noFill/>
        </p:spPr>
        <p:txBody>
          <a:bodyPr wrap="square" rtlCol="0">
            <a:spAutoFit/>
          </a:bodyPr>
          <a:lstStyle/>
          <a:p>
            <a:r>
              <a:rPr lang="en-US" sz="4800" dirty="0">
                <a:solidFill>
                  <a:srgbClr val="0C2547"/>
                </a:solidFill>
              </a:rPr>
              <a:t>Harry </a:t>
            </a:r>
            <a:r>
              <a:rPr lang="en-US" sz="4800" dirty="0" err="1">
                <a:solidFill>
                  <a:srgbClr val="0C2547"/>
                </a:solidFill>
              </a:rPr>
              <a:t>Shyket</a:t>
            </a:r>
            <a:endParaRPr lang="en-US" sz="4800" dirty="0">
              <a:solidFill>
                <a:srgbClr val="0C2547"/>
              </a:solidFill>
            </a:endParaRPr>
          </a:p>
          <a:p>
            <a:r>
              <a:rPr lang="en-US" sz="3600" dirty="0">
                <a:solidFill>
                  <a:srgbClr val="0C2547"/>
                </a:solidFill>
              </a:rPr>
              <a:t>Front-End Developer</a:t>
            </a:r>
          </a:p>
        </p:txBody>
      </p:sp>
    </p:spTree>
    <p:extLst>
      <p:ext uri="{BB962C8B-B14F-4D97-AF65-F5344CB8AC3E}">
        <p14:creationId xmlns:p14="http://schemas.microsoft.com/office/powerpoint/2010/main" val="392611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638CF-3A03-E34E-908E-3CD70F403151}"/>
              </a:ext>
            </a:extLst>
          </p:cNvPr>
          <p:cNvSpPr>
            <a:spLocks noGrp="1"/>
          </p:cNvSpPr>
          <p:nvPr>
            <p:ph type="title"/>
          </p:nvPr>
        </p:nvSpPr>
        <p:spPr/>
        <p:txBody>
          <a:bodyPr/>
          <a:lstStyle/>
          <a:p>
            <a:r>
              <a:rPr lang="en-US" dirty="0"/>
              <a:t>Back-End Tips</a:t>
            </a:r>
          </a:p>
        </p:txBody>
      </p:sp>
      <p:sp>
        <p:nvSpPr>
          <p:cNvPr id="3" name="Text Placeholder 2">
            <a:extLst>
              <a:ext uri="{FF2B5EF4-FFF2-40B4-BE49-F238E27FC236}">
                <a16:creationId xmlns:a16="http://schemas.microsoft.com/office/drawing/2014/main" id="{4840CFFE-89E1-E741-8275-45D5430BE712}"/>
              </a:ext>
            </a:extLst>
          </p:cNvPr>
          <p:cNvSpPr>
            <a:spLocks noGrp="1"/>
          </p:cNvSpPr>
          <p:nvPr>
            <p:ph type="body" sz="quarter" idx="10"/>
          </p:nvPr>
        </p:nvSpPr>
        <p:spPr/>
        <p:txBody>
          <a:bodyPr/>
          <a:lstStyle/>
          <a:p>
            <a:r>
              <a:rPr lang="en-US" dirty="0"/>
              <a:t>Watch out for N+1 queries.</a:t>
            </a:r>
          </a:p>
          <a:p>
            <a:r>
              <a:rPr lang="en-US" dirty="0"/>
              <a:t>Cache frequently run queries.</a:t>
            </a:r>
          </a:p>
          <a:p>
            <a:r>
              <a:rPr lang="en-US" dirty="0"/>
              <a:t>Cache the output of the data (where possible).</a:t>
            </a:r>
          </a:p>
          <a:p>
            <a:r>
              <a:rPr lang="en-US" dirty="0"/>
              <a:t>Look at servers and hosting providers.</a:t>
            </a:r>
          </a:p>
          <a:p>
            <a:r>
              <a:rPr lang="en-US" dirty="0"/>
              <a:t>Send asset files to a CDN.</a:t>
            </a:r>
          </a:p>
        </p:txBody>
      </p:sp>
    </p:spTree>
    <p:extLst>
      <p:ext uri="{BB962C8B-B14F-4D97-AF65-F5344CB8AC3E}">
        <p14:creationId xmlns:p14="http://schemas.microsoft.com/office/powerpoint/2010/main" val="242523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2306-781E-A74B-BA09-31D9C5F5191A}"/>
              </a:ext>
            </a:extLst>
          </p:cNvPr>
          <p:cNvSpPr>
            <a:spLocks noGrp="1"/>
          </p:cNvSpPr>
          <p:nvPr>
            <p:ph type="title"/>
          </p:nvPr>
        </p:nvSpPr>
        <p:spPr/>
        <p:txBody>
          <a:bodyPr/>
          <a:lstStyle/>
          <a:p>
            <a:r>
              <a:rPr lang="en-US" dirty="0"/>
              <a:t>Front-End</a:t>
            </a:r>
          </a:p>
        </p:txBody>
      </p:sp>
      <p:sp>
        <p:nvSpPr>
          <p:cNvPr id="3" name="Text Placeholder 2">
            <a:extLst>
              <a:ext uri="{FF2B5EF4-FFF2-40B4-BE49-F238E27FC236}">
                <a16:creationId xmlns:a16="http://schemas.microsoft.com/office/drawing/2014/main" id="{D9C678D9-270B-B64B-BF24-2C8CC3584656}"/>
              </a:ext>
            </a:extLst>
          </p:cNvPr>
          <p:cNvSpPr>
            <a:spLocks noGrp="1"/>
          </p:cNvSpPr>
          <p:nvPr>
            <p:ph type="body" sz="quarter" idx="10"/>
          </p:nvPr>
        </p:nvSpPr>
        <p:spPr/>
        <p:txBody>
          <a:bodyPr/>
          <a:lstStyle/>
          <a:p>
            <a:r>
              <a:rPr lang="en-US" dirty="0"/>
              <a:t>This is what gets displayed to the user. This usually contains your themes, layouts and interactive JavaScript files.  </a:t>
            </a:r>
          </a:p>
          <a:p>
            <a:r>
              <a:rPr lang="en-US" dirty="0"/>
              <a:t>Content displays, loading times other factors may be different based on a user’s device and browser.</a:t>
            </a:r>
          </a:p>
        </p:txBody>
      </p:sp>
    </p:spTree>
    <p:extLst>
      <p:ext uri="{BB962C8B-B14F-4D97-AF65-F5344CB8AC3E}">
        <p14:creationId xmlns:p14="http://schemas.microsoft.com/office/powerpoint/2010/main" val="2657177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42A5-2AD8-1B4D-B3DB-63DAC7A4C4AD}"/>
              </a:ext>
            </a:extLst>
          </p:cNvPr>
          <p:cNvSpPr>
            <a:spLocks noGrp="1"/>
          </p:cNvSpPr>
          <p:nvPr>
            <p:ph type="title"/>
          </p:nvPr>
        </p:nvSpPr>
        <p:spPr/>
        <p:txBody>
          <a:bodyPr/>
          <a:lstStyle/>
          <a:p>
            <a:r>
              <a:rPr lang="en-US" dirty="0"/>
              <a:t>Front-End Optimizations</a:t>
            </a:r>
          </a:p>
        </p:txBody>
      </p:sp>
      <p:sp>
        <p:nvSpPr>
          <p:cNvPr id="3" name="Text Placeholder 2">
            <a:extLst>
              <a:ext uri="{FF2B5EF4-FFF2-40B4-BE49-F238E27FC236}">
                <a16:creationId xmlns:a16="http://schemas.microsoft.com/office/drawing/2014/main" id="{EEDC8F4B-A950-6C4B-8418-911A995E3AF8}"/>
              </a:ext>
            </a:extLst>
          </p:cNvPr>
          <p:cNvSpPr>
            <a:spLocks noGrp="1"/>
          </p:cNvSpPr>
          <p:nvPr>
            <p:ph type="body" sz="quarter" idx="10"/>
          </p:nvPr>
        </p:nvSpPr>
        <p:spPr/>
        <p:txBody>
          <a:bodyPr/>
          <a:lstStyle/>
          <a:p>
            <a:r>
              <a:rPr lang="en-US" dirty="0"/>
              <a:t>Caching</a:t>
            </a:r>
          </a:p>
          <a:p>
            <a:pPr marL="1143000" lvl="1" indent="-457200"/>
            <a:r>
              <a:rPr lang="en-US" dirty="0"/>
              <a:t>Cache headers</a:t>
            </a:r>
          </a:p>
          <a:p>
            <a:pPr marL="457200" indent="-457200"/>
            <a:r>
              <a:rPr lang="en-US" dirty="0"/>
              <a:t>File Sizes</a:t>
            </a:r>
          </a:p>
          <a:p>
            <a:pPr marL="1143000" lvl="1" indent="-457200"/>
            <a:r>
              <a:rPr lang="en-US" dirty="0"/>
              <a:t>Minified</a:t>
            </a:r>
          </a:p>
          <a:p>
            <a:pPr marL="1143000" lvl="1" indent="-457200"/>
            <a:r>
              <a:rPr lang="en-US" dirty="0"/>
              <a:t>Concatenated (only if HTTP 1.1)</a:t>
            </a:r>
          </a:p>
          <a:p>
            <a:pPr marL="1143000" lvl="1" indent="-457200"/>
            <a:r>
              <a:rPr lang="en-US" dirty="0" err="1"/>
              <a:t>Gzip</a:t>
            </a:r>
            <a:endParaRPr lang="en-US" dirty="0"/>
          </a:p>
          <a:p>
            <a:pPr marL="1143000" lvl="1" indent="-457200"/>
            <a:r>
              <a:rPr lang="en-US" dirty="0"/>
              <a:t>Optimize images</a:t>
            </a:r>
          </a:p>
          <a:p>
            <a:pPr marL="457200" indent="-457200"/>
            <a:r>
              <a:rPr lang="en-US" dirty="0"/>
              <a:t>CSS &amp; JS</a:t>
            </a:r>
          </a:p>
        </p:txBody>
      </p:sp>
    </p:spTree>
    <p:extLst>
      <p:ext uri="{BB962C8B-B14F-4D97-AF65-F5344CB8AC3E}">
        <p14:creationId xmlns:p14="http://schemas.microsoft.com/office/powerpoint/2010/main" val="472849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DCDA-E835-B44A-88A1-6305C961B690}"/>
              </a:ext>
            </a:extLst>
          </p:cNvPr>
          <p:cNvSpPr>
            <a:spLocks noGrp="1"/>
          </p:cNvSpPr>
          <p:nvPr>
            <p:ph type="title"/>
          </p:nvPr>
        </p:nvSpPr>
        <p:spPr/>
        <p:txBody>
          <a:bodyPr/>
          <a:lstStyle/>
          <a:p>
            <a:r>
              <a:rPr lang="en-US" dirty="0"/>
              <a:t>Front-End Tips</a:t>
            </a:r>
          </a:p>
        </p:txBody>
      </p:sp>
      <p:sp>
        <p:nvSpPr>
          <p:cNvPr id="3" name="Text Placeholder 2">
            <a:extLst>
              <a:ext uri="{FF2B5EF4-FFF2-40B4-BE49-F238E27FC236}">
                <a16:creationId xmlns:a16="http://schemas.microsoft.com/office/drawing/2014/main" id="{17E81FAA-4DF9-594D-AF0A-9B246EEFBDF7}"/>
              </a:ext>
            </a:extLst>
          </p:cNvPr>
          <p:cNvSpPr>
            <a:spLocks noGrp="1"/>
          </p:cNvSpPr>
          <p:nvPr>
            <p:ph type="body" sz="quarter" idx="10"/>
          </p:nvPr>
        </p:nvSpPr>
        <p:spPr/>
        <p:txBody>
          <a:bodyPr/>
          <a:lstStyle/>
          <a:p>
            <a:r>
              <a:rPr lang="en-US" dirty="0"/>
              <a:t>Remove unnecessary HTML, CSS, JS and images.</a:t>
            </a:r>
          </a:p>
          <a:p>
            <a:r>
              <a:rPr lang="en-US" dirty="0"/>
              <a:t>Remove 404 requests.</a:t>
            </a:r>
          </a:p>
          <a:p>
            <a:r>
              <a:rPr lang="en-US" dirty="0"/>
              <a:t>Smaller images.</a:t>
            </a:r>
          </a:p>
          <a:p>
            <a:r>
              <a:rPr lang="en-US" dirty="0"/>
              <a:t>Lazy loading of images.</a:t>
            </a:r>
          </a:p>
          <a:p>
            <a:r>
              <a:rPr lang="en-US" dirty="0"/>
              <a:t>Front-End Frameworks (React, </a:t>
            </a:r>
            <a:r>
              <a:rPr lang="en-US" dirty="0" err="1"/>
              <a:t>Vue</a:t>
            </a:r>
            <a:r>
              <a:rPr lang="en-US" dirty="0"/>
              <a:t>, Angular).</a:t>
            </a:r>
          </a:p>
          <a:p>
            <a:pPr marL="1143000" lvl="1" indent="-457200"/>
            <a:r>
              <a:rPr lang="en-US" dirty="0"/>
              <a:t>Split up loadable code by routes.</a:t>
            </a:r>
          </a:p>
          <a:p>
            <a:pPr marL="1143000" lvl="1" indent="-457200"/>
            <a:r>
              <a:rPr lang="en-US" dirty="0"/>
              <a:t>Try to limit re-rendering of components.</a:t>
            </a:r>
          </a:p>
        </p:txBody>
      </p:sp>
    </p:spTree>
    <p:extLst>
      <p:ext uri="{BB962C8B-B14F-4D97-AF65-F5344CB8AC3E}">
        <p14:creationId xmlns:p14="http://schemas.microsoft.com/office/powerpoint/2010/main" val="32417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B2BB-07A7-6241-8E33-3F718A4160A1}"/>
              </a:ext>
            </a:extLst>
          </p:cNvPr>
          <p:cNvSpPr>
            <a:spLocks noGrp="1"/>
          </p:cNvSpPr>
          <p:nvPr>
            <p:ph type="title"/>
          </p:nvPr>
        </p:nvSpPr>
        <p:spPr/>
        <p:txBody>
          <a:bodyPr/>
          <a:lstStyle/>
          <a:p>
            <a:r>
              <a:rPr lang="en-US" dirty="0"/>
              <a:t>Load Process</a:t>
            </a:r>
          </a:p>
        </p:txBody>
      </p:sp>
      <p:sp>
        <p:nvSpPr>
          <p:cNvPr id="3" name="Text Placeholder 2">
            <a:extLst>
              <a:ext uri="{FF2B5EF4-FFF2-40B4-BE49-F238E27FC236}">
                <a16:creationId xmlns:a16="http://schemas.microsoft.com/office/drawing/2014/main" id="{3512E49A-E008-894B-AD2C-5ED7A0C450ED}"/>
              </a:ext>
            </a:extLst>
          </p:cNvPr>
          <p:cNvSpPr>
            <a:spLocks noGrp="1"/>
          </p:cNvSpPr>
          <p:nvPr>
            <p:ph type="body" sz="quarter" idx="10"/>
          </p:nvPr>
        </p:nvSpPr>
        <p:spPr/>
        <p:txBody>
          <a:bodyPr/>
          <a:lstStyle/>
          <a:p>
            <a:r>
              <a:rPr lang="en-US" dirty="0"/>
              <a:t>Time to first byte – When you receive the first piece of data from the server.</a:t>
            </a:r>
          </a:p>
          <a:p>
            <a:r>
              <a:rPr lang="en-US" dirty="0"/>
              <a:t>Time to first paint – When the first items come on screen.</a:t>
            </a:r>
          </a:p>
          <a:p>
            <a:r>
              <a:rPr lang="en-US" dirty="0"/>
              <a:t>Time to first meaningful paint – When the first items that the user may be interested come on screen.</a:t>
            </a:r>
          </a:p>
          <a:p>
            <a:r>
              <a:rPr lang="en-US" dirty="0">
                <a:hlinkClick r:id="rId2"/>
              </a:rPr>
              <a:t>https://</a:t>
            </a:r>
            <a:r>
              <a:rPr lang="en-US" dirty="0" err="1">
                <a:hlinkClick r:id="rId2"/>
              </a:rPr>
              <a:t>developers.google.com</a:t>
            </a:r>
            <a:r>
              <a:rPr lang="en-US" dirty="0">
                <a:hlinkClick r:id="rId2"/>
              </a:rPr>
              <a:t>/web/fundamentals/performance/</a:t>
            </a:r>
            <a:r>
              <a:rPr lang="en-US" dirty="0" err="1">
                <a:hlinkClick r:id="rId2"/>
              </a:rPr>
              <a:t>rail#load</a:t>
            </a:r>
            <a:endParaRPr lang="en-US" dirty="0"/>
          </a:p>
        </p:txBody>
      </p:sp>
    </p:spTree>
    <p:extLst>
      <p:ext uri="{BB962C8B-B14F-4D97-AF65-F5344CB8AC3E}">
        <p14:creationId xmlns:p14="http://schemas.microsoft.com/office/powerpoint/2010/main" val="1868236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FAC6B-DBD4-6043-B7F2-D9C388BC1345}"/>
              </a:ext>
            </a:extLst>
          </p:cNvPr>
          <p:cNvSpPr>
            <a:spLocks noGrp="1"/>
          </p:cNvSpPr>
          <p:nvPr>
            <p:ph type="title"/>
          </p:nvPr>
        </p:nvSpPr>
        <p:spPr/>
        <p:txBody>
          <a:bodyPr/>
          <a:lstStyle/>
          <a:p>
            <a:r>
              <a:rPr lang="en-US" dirty="0"/>
              <a:t>RAIL Model</a:t>
            </a:r>
          </a:p>
        </p:txBody>
      </p:sp>
      <p:sp>
        <p:nvSpPr>
          <p:cNvPr id="3" name="Text Placeholder 2">
            <a:extLst>
              <a:ext uri="{FF2B5EF4-FFF2-40B4-BE49-F238E27FC236}">
                <a16:creationId xmlns:a16="http://schemas.microsoft.com/office/drawing/2014/main" id="{389193E9-1008-FE46-BCAE-479404FB872B}"/>
              </a:ext>
            </a:extLst>
          </p:cNvPr>
          <p:cNvSpPr>
            <a:spLocks noGrp="1"/>
          </p:cNvSpPr>
          <p:nvPr>
            <p:ph type="body" sz="quarter" idx="10"/>
          </p:nvPr>
        </p:nvSpPr>
        <p:spPr>
          <a:xfrm>
            <a:off x="904874" y="1901227"/>
            <a:ext cx="10230888" cy="4421359"/>
          </a:xfrm>
        </p:spPr>
        <p:txBody>
          <a:bodyPr/>
          <a:lstStyle/>
          <a:p>
            <a:r>
              <a:rPr lang="en-US" dirty="0"/>
              <a:t>Response </a:t>
            </a:r>
            <a:r>
              <a:rPr lang="en-US" baseline="30000" dirty="0"/>
              <a:t>2</a:t>
            </a:r>
          </a:p>
          <a:p>
            <a:pPr marL="1143000" lvl="1" indent="-457200"/>
            <a:r>
              <a:rPr lang="en-US" dirty="0"/>
              <a:t>Process events in under 50ms</a:t>
            </a:r>
          </a:p>
          <a:p>
            <a:r>
              <a:rPr lang="en-US" dirty="0"/>
              <a:t>Animation </a:t>
            </a:r>
            <a:r>
              <a:rPr lang="en-US" baseline="30000" dirty="0"/>
              <a:t>2</a:t>
            </a:r>
            <a:endParaRPr lang="en-US" dirty="0"/>
          </a:p>
          <a:p>
            <a:pPr marL="1143000" lvl="1" indent="-457200"/>
            <a:r>
              <a:rPr lang="en-US" dirty="0"/>
              <a:t>Produce frame in under 10 seconds</a:t>
            </a:r>
          </a:p>
          <a:p>
            <a:r>
              <a:rPr lang="en-US" dirty="0"/>
              <a:t>Idle </a:t>
            </a:r>
            <a:r>
              <a:rPr lang="en-US" baseline="30000" dirty="0"/>
              <a:t>2</a:t>
            </a:r>
          </a:p>
          <a:p>
            <a:pPr marL="1143000" lvl="1" indent="-457200"/>
            <a:r>
              <a:rPr lang="en-US" dirty="0"/>
              <a:t>Maximize idle time</a:t>
            </a:r>
          </a:p>
          <a:p>
            <a:r>
              <a:rPr lang="en-US" dirty="0"/>
              <a:t>Load </a:t>
            </a:r>
            <a:r>
              <a:rPr lang="en-US" baseline="30000" dirty="0"/>
              <a:t>2</a:t>
            </a:r>
          </a:p>
          <a:p>
            <a:pPr marL="1143000" lvl="1" indent="-457200"/>
            <a:r>
              <a:rPr lang="en-US" dirty="0"/>
              <a:t>Deliver content and become interactive in under 5 seconds</a:t>
            </a:r>
          </a:p>
          <a:p>
            <a:pPr lvl="1" indent="0">
              <a:buNone/>
            </a:pPr>
            <a:endParaRPr lang="en-US" baseline="30000" dirty="0"/>
          </a:p>
          <a:p>
            <a:pPr marL="1143000" lvl="1" indent="-457200"/>
            <a:endParaRPr lang="en-US" baseline="30000" dirty="0"/>
          </a:p>
          <a:p>
            <a:endParaRPr lang="en-US" dirty="0"/>
          </a:p>
        </p:txBody>
      </p:sp>
    </p:spTree>
    <p:extLst>
      <p:ext uri="{BB962C8B-B14F-4D97-AF65-F5344CB8AC3E}">
        <p14:creationId xmlns:p14="http://schemas.microsoft.com/office/powerpoint/2010/main" val="109070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B266-160D-604E-88A4-B2F2CF13BBA1}"/>
              </a:ext>
            </a:extLst>
          </p:cNvPr>
          <p:cNvSpPr>
            <a:spLocks noGrp="1"/>
          </p:cNvSpPr>
          <p:nvPr>
            <p:ph type="title"/>
          </p:nvPr>
        </p:nvSpPr>
        <p:spPr/>
        <p:txBody>
          <a:bodyPr/>
          <a:lstStyle/>
          <a:p>
            <a:r>
              <a:rPr lang="en-US" dirty="0"/>
              <a:t>Optimization Techniques</a:t>
            </a:r>
          </a:p>
        </p:txBody>
      </p:sp>
      <p:sp>
        <p:nvSpPr>
          <p:cNvPr id="3" name="Text Placeholder 2">
            <a:extLst>
              <a:ext uri="{FF2B5EF4-FFF2-40B4-BE49-F238E27FC236}">
                <a16:creationId xmlns:a16="http://schemas.microsoft.com/office/drawing/2014/main" id="{94932245-2C72-E444-B5F4-A7A84113E96A}"/>
              </a:ext>
            </a:extLst>
          </p:cNvPr>
          <p:cNvSpPr>
            <a:spLocks noGrp="1"/>
          </p:cNvSpPr>
          <p:nvPr>
            <p:ph type="body" sz="quarter" idx="10"/>
          </p:nvPr>
        </p:nvSpPr>
        <p:spPr/>
        <p:txBody>
          <a:bodyPr/>
          <a:lstStyle/>
          <a:p>
            <a:r>
              <a:rPr lang="en-US" dirty="0"/>
              <a:t>Make sure file sizes are no too large.</a:t>
            </a:r>
          </a:p>
          <a:p>
            <a:r>
              <a:rPr lang="en-US" dirty="0"/>
              <a:t>Optimize images (use SVGs where possible).</a:t>
            </a:r>
          </a:p>
          <a:p>
            <a:r>
              <a:rPr lang="en-US" dirty="0"/>
              <a:t>Minify your CSS and JavaScript files.</a:t>
            </a:r>
          </a:p>
          <a:p>
            <a:pPr marL="1143000" lvl="1" indent="-457200"/>
            <a:r>
              <a:rPr lang="en-US" dirty="0"/>
              <a:t>For HTTP 1.1 – minify and concatenate all the files</a:t>
            </a:r>
          </a:p>
          <a:p>
            <a:pPr marL="1143000" lvl="1" indent="-457200"/>
            <a:r>
              <a:rPr lang="en-US" dirty="0"/>
              <a:t>For HTTP 2 – only minify the files</a:t>
            </a:r>
          </a:p>
          <a:p>
            <a:r>
              <a:rPr lang="en-US" dirty="0"/>
              <a:t>Use a CDN for files.</a:t>
            </a:r>
          </a:p>
        </p:txBody>
      </p:sp>
    </p:spTree>
    <p:extLst>
      <p:ext uri="{BB962C8B-B14F-4D97-AF65-F5344CB8AC3E}">
        <p14:creationId xmlns:p14="http://schemas.microsoft.com/office/powerpoint/2010/main" val="164505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0A5C-EFB8-B349-B6BC-7F799FCC5301}"/>
              </a:ext>
            </a:extLst>
          </p:cNvPr>
          <p:cNvSpPr>
            <a:spLocks noGrp="1"/>
          </p:cNvSpPr>
          <p:nvPr>
            <p:ph type="title"/>
          </p:nvPr>
        </p:nvSpPr>
        <p:spPr/>
        <p:txBody>
          <a:bodyPr/>
          <a:lstStyle/>
          <a:p>
            <a:r>
              <a:rPr lang="en-US" dirty="0"/>
              <a:t>Drupal Tips</a:t>
            </a:r>
          </a:p>
        </p:txBody>
      </p:sp>
      <p:sp>
        <p:nvSpPr>
          <p:cNvPr id="3" name="Text Placeholder 2">
            <a:extLst>
              <a:ext uri="{FF2B5EF4-FFF2-40B4-BE49-F238E27FC236}">
                <a16:creationId xmlns:a16="http://schemas.microsoft.com/office/drawing/2014/main" id="{5BB0AAE2-C124-0948-B20B-13D297FCE745}"/>
              </a:ext>
            </a:extLst>
          </p:cNvPr>
          <p:cNvSpPr>
            <a:spLocks noGrp="1"/>
          </p:cNvSpPr>
          <p:nvPr>
            <p:ph type="body" sz="quarter" idx="10"/>
          </p:nvPr>
        </p:nvSpPr>
        <p:spPr/>
        <p:txBody>
          <a:bodyPr/>
          <a:lstStyle/>
          <a:p>
            <a:r>
              <a:rPr lang="en-US" dirty="0"/>
              <a:t>Don’t upload images directly from the camera.</a:t>
            </a:r>
          </a:p>
          <a:p>
            <a:r>
              <a:rPr lang="en-US" dirty="0"/>
              <a:t>Be careful with enabling too many modules.</a:t>
            </a:r>
          </a:p>
          <a:p>
            <a:r>
              <a:rPr lang="en-US" dirty="0"/>
              <a:t>Don’t disable caching unless necessary.</a:t>
            </a:r>
          </a:p>
          <a:p>
            <a:r>
              <a:rPr lang="en-US" dirty="0"/>
              <a:t>Look at configuration for your Views. The issues may come from joining data or not paginating items.</a:t>
            </a:r>
          </a:p>
        </p:txBody>
      </p:sp>
    </p:spTree>
    <p:extLst>
      <p:ext uri="{BB962C8B-B14F-4D97-AF65-F5344CB8AC3E}">
        <p14:creationId xmlns:p14="http://schemas.microsoft.com/office/powerpoint/2010/main" val="57989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EAC5B-B50A-8E4B-8E1F-2C8ACB60319D}"/>
              </a:ext>
            </a:extLst>
          </p:cNvPr>
          <p:cNvSpPr>
            <a:spLocks noGrp="1"/>
          </p:cNvSpPr>
          <p:nvPr>
            <p:ph type="title"/>
          </p:nvPr>
        </p:nvSpPr>
        <p:spPr/>
        <p:txBody>
          <a:bodyPr/>
          <a:lstStyle/>
          <a:p>
            <a:r>
              <a:rPr lang="en-US" dirty="0"/>
              <a:t>Tools</a:t>
            </a:r>
          </a:p>
        </p:txBody>
      </p:sp>
      <p:sp>
        <p:nvSpPr>
          <p:cNvPr id="3" name="Text Placeholder 2">
            <a:extLst>
              <a:ext uri="{FF2B5EF4-FFF2-40B4-BE49-F238E27FC236}">
                <a16:creationId xmlns:a16="http://schemas.microsoft.com/office/drawing/2014/main" id="{F3D8723E-77AF-924B-8326-C564A0EC4758}"/>
              </a:ext>
            </a:extLst>
          </p:cNvPr>
          <p:cNvSpPr>
            <a:spLocks noGrp="1"/>
          </p:cNvSpPr>
          <p:nvPr>
            <p:ph type="body" sz="quarter" idx="10"/>
          </p:nvPr>
        </p:nvSpPr>
        <p:spPr/>
        <p:txBody>
          <a:bodyPr/>
          <a:lstStyle/>
          <a:p>
            <a:r>
              <a:rPr lang="en-US" dirty="0"/>
              <a:t>Network inspect tab!</a:t>
            </a:r>
          </a:p>
          <a:p>
            <a:r>
              <a:rPr lang="en-US" dirty="0"/>
              <a:t>Lighthouse</a:t>
            </a:r>
          </a:p>
          <a:p>
            <a:r>
              <a:rPr lang="en-US" dirty="0" err="1"/>
              <a:t>WebPageTest</a:t>
            </a:r>
            <a:endParaRPr lang="en-US" dirty="0"/>
          </a:p>
        </p:txBody>
      </p:sp>
    </p:spTree>
    <p:extLst>
      <p:ext uri="{BB962C8B-B14F-4D97-AF65-F5344CB8AC3E}">
        <p14:creationId xmlns:p14="http://schemas.microsoft.com/office/powerpoint/2010/main" val="399644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80D0E-7EDC-CB4A-9D02-24D5971BE8C1}"/>
              </a:ext>
            </a:extLst>
          </p:cNvPr>
          <p:cNvSpPr>
            <a:spLocks noGrp="1"/>
          </p:cNvSpPr>
          <p:nvPr>
            <p:ph type="title"/>
          </p:nvPr>
        </p:nvSpPr>
        <p:spPr/>
        <p:txBody>
          <a:bodyPr/>
          <a:lstStyle/>
          <a:p>
            <a:r>
              <a:rPr lang="en-US" dirty="0"/>
              <a:t>Some other ideas</a:t>
            </a:r>
          </a:p>
        </p:txBody>
      </p:sp>
      <p:sp>
        <p:nvSpPr>
          <p:cNvPr id="3" name="Text Placeholder 2">
            <a:extLst>
              <a:ext uri="{FF2B5EF4-FFF2-40B4-BE49-F238E27FC236}">
                <a16:creationId xmlns:a16="http://schemas.microsoft.com/office/drawing/2014/main" id="{132E87C8-41D9-0342-BB35-679ABFC88B29}"/>
              </a:ext>
            </a:extLst>
          </p:cNvPr>
          <p:cNvSpPr>
            <a:spLocks noGrp="1"/>
          </p:cNvSpPr>
          <p:nvPr>
            <p:ph type="body" sz="quarter" idx="10"/>
          </p:nvPr>
        </p:nvSpPr>
        <p:spPr/>
        <p:txBody>
          <a:bodyPr/>
          <a:lstStyle/>
          <a:p>
            <a:r>
              <a:rPr lang="en-US" dirty="0"/>
              <a:t>Prefetch</a:t>
            </a:r>
          </a:p>
          <a:p>
            <a:r>
              <a:rPr lang="en-US" dirty="0"/>
              <a:t>Local Storage</a:t>
            </a:r>
          </a:p>
          <a:p>
            <a:r>
              <a:rPr lang="en-US" dirty="0"/>
              <a:t>PWA (Progressive Web Apps)</a:t>
            </a:r>
          </a:p>
          <a:p>
            <a:r>
              <a:rPr lang="en-US" dirty="0"/>
              <a:t>	- Service Workers</a:t>
            </a:r>
          </a:p>
          <a:p>
            <a:r>
              <a:rPr lang="en-US" dirty="0"/>
              <a:t>AMP (Accelerated Mobile Pages)</a:t>
            </a:r>
          </a:p>
        </p:txBody>
      </p:sp>
    </p:spTree>
    <p:extLst>
      <p:ext uri="{BB962C8B-B14F-4D97-AF65-F5344CB8AC3E}">
        <p14:creationId xmlns:p14="http://schemas.microsoft.com/office/powerpoint/2010/main" val="302464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BC7A6F-1B74-E64E-94A2-E7A422F9CEC2}"/>
              </a:ext>
            </a:extLst>
          </p:cNvPr>
          <p:cNvSpPr>
            <a:spLocks noGrp="1"/>
          </p:cNvSpPr>
          <p:nvPr>
            <p:ph type="ctrTitle"/>
          </p:nvPr>
        </p:nvSpPr>
        <p:spPr/>
        <p:txBody>
          <a:bodyPr/>
          <a:lstStyle/>
          <a:p>
            <a:pPr fontAlgn="b">
              <a:lnSpc>
                <a:spcPts val="6600"/>
              </a:lnSpc>
            </a:pPr>
            <a:r>
              <a:rPr lang="en-US" dirty="0"/>
              <a:t>Is my website or application slow?</a:t>
            </a:r>
          </a:p>
        </p:txBody>
      </p:sp>
      <p:sp>
        <p:nvSpPr>
          <p:cNvPr id="5" name="Subtitle 4">
            <a:extLst>
              <a:ext uri="{FF2B5EF4-FFF2-40B4-BE49-F238E27FC236}">
                <a16:creationId xmlns:a16="http://schemas.microsoft.com/office/drawing/2014/main" id="{FA32BE4E-99FA-FE4F-ACD1-08FBA35B3195}"/>
              </a:ext>
            </a:extLst>
          </p:cNvPr>
          <p:cNvSpPr>
            <a:spLocks noGrp="1"/>
          </p:cNvSpPr>
          <p:nvPr>
            <p:ph type="subTitle" idx="1"/>
          </p:nvPr>
        </p:nvSpPr>
        <p:spPr/>
        <p:txBody>
          <a:bodyPr/>
          <a:lstStyle/>
          <a:p>
            <a:r>
              <a:rPr lang="en-US" dirty="0"/>
              <a:t>Harry </a:t>
            </a:r>
            <a:r>
              <a:rPr lang="en-US" dirty="0" err="1"/>
              <a:t>Shyket</a:t>
            </a:r>
            <a:endParaRPr lang="en-US" dirty="0"/>
          </a:p>
          <a:p>
            <a:r>
              <a:rPr lang="en-US" sz="3600" dirty="0"/>
              <a:t>Front-End Developer</a:t>
            </a:r>
          </a:p>
        </p:txBody>
      </p:sp>
    </p:spTree>
    <p:extLst>
      <p:ext uri="{BB962C8B-B14F-4D97-AF65-F5344CB8AC3E}">
        <p14:creationId xmlns:p14="http://schemas.microsoft.com/office/powerpoint/2010/main" val="240194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334D-325F-4E48-BC5B-BD3CBB17190A}"/>
              </a:ext>
            </a:extLst>
          </p:cNvPr>
          <p:cNvSpPr>
            <a:spLocks noGrp="1"/>
          </p:cNvSpPr>
          <p:nvPr>
            <p:ph type="title"/>
          </p:nvPr>
        </p:nvSpPr>
        <p:spPr/>
        <p:txBody>
          <a:bodyPr/>
          <a:lstStyle/>
          <a:p>
            <a:r>
              <a:rPr lang="en-US" dirty="0"/>
              <a:t>Progressive Web Apps</a:t>
            </a:r>
          </a:p>
        </p:txBody>
      </p:sp>
      <p:sp>
        <p:nvSpPr>
          <p:cNvPr id="3" name="Text Placeholder 2">
            <a:extLst>
              <a:ext uri="{FF2B5EF4-FFF2-40B4-BE49-F238E27FC236}">
                <a16:creationId xmlns:a16="http://schemas.microsoft.com/office/drawing/2014/main" id="{BE590A51-C3D7-DF4D-B0E8-153E8D1D59AF}"/>
              </a:ext>
            </a:extLst>
          </p:cNvPr>
          <p:cNvSpPr>
            <a:spLocks noGrp="1"/>
          </p:cNvSpPr>
          <p:nvPr>
            <p:ph type="body" sz="quarter" idx="10"/>
          </p:nvPr>
        </p:nvSpPr>
        <p:spPr/>
        <p:txBody>
          <a:bodyPr/>
          <a:lstStyle/>
          <a:p>
            <a:r>
              <a:rPr lang="en-US" dirty="0"/>
              <a:t>Can give your application native like feel</a:t>
            </a:r>
          </a:p>
          <a:p>
            <a:r>
              <a:rPr lang="en-US" dirty="0"/>
              <a:t>Has features to work offline</a:t>
            </a:r>
          </a:p>
        </p:txBody>
      </p:sp>
    </p:spTree>
    <p:extLst>
      <p:ext uri="{BB962C8B-B14F-4D97-AF65-F5344CB8AC3E}">
        <p14:creationId xmlns:p14="http://schemas.microsoft.com/office/powerpoint/2010/main" val="1130864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D3F36-E3AF-4447-AA58-AD72E79EA94A}"/>
              </a:ext>
            </a:extLst>
          </p:cNvPr>
          <p:cNvSpPr>
            <a:spLocks noGrp="1"/>
          </p:cNvSpPr>
          <p:nvPr>
            <p:ph type="title"/>
          </p:nvPr>
        </p:nvSpPr>
        <p:spPr/>
        <p:txBody>
          <a:bodyPr/>
          <a:lstStyle/>
          <a:p>
            <a:r>
              <a:rPr lang="en-US" dirty="0"/>
              <a:t>AMP Project</a:t>
            </a:r>
          </a:p>
        </p:txBody>
      </p:sp>
      <p:sp>
        <p:nvSpPr>
          <p:cNvPr id="3" name="Text Placeholder 2">
            <a:extLst>
              <a:ext uri="{FF2B5EF4-FFF2-40B4-BE49-F238E27FC236}">
                <a16:creationId xmlns:a16="http://schemas.microsoft.com/office/drawing/2014/main" id="{F1DE0308-0802-7849-A1E7-300394D7D801}"/>
              </a:ext>
            </a:extLst>
          </p:cNvPr>
          <p:cNvSpPr>
            <a:spLocks noGrp="1"/>
          </p:cNvSpPr>
          <p:nvPr>
            <p:ph type="body" sz="quarter" idx="10"/>
          </p:nvPr>
        </p:nvSpPr>
        <p:spPr/>
        <p:txBody>
          <a:bodyPr/>
          <a:lstStyle/>
          <a:p>
            <a:r>
              <a:rPr lang="en-US" dirty="0"/>
              <a:t>Launched initially by Google.</a:t>
            </a:r>
          </a:p>
          <a:p>
            <a:r>
              <a:rPr lang="en-US" dirty="0"/>
              <a:t>Goal is to make websites load faster on mobile devices.</a:t>
            </a:r>
          </a:p>
          <a:p>
            <a:r>
              <a:rPr lang="en-US" dirty="0"/>
              <a:t>Subset of allowable HTML tags, CSS and JS.</a:t>
            </a:r>
          </a:p>
          <a:p>
            <a:r>
              <a:rPr lang="en-US" dirty="0"/>
              <a:t>Google serves and AMP page from its own domain.</a:t>
            </a:r>
          </a:p>
        </p:txBody>
      </p:sp>
    </p:spTree>
    <p:extLst>
      <p:ext uri="{BB962C8B-B14F-4D97-AF65-F5344CB8AC3E}">
        <p14:creationId xmlns:p14="http://schemas.microsoft.com/office/powerpoint/2010/main" val="3735194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B0E81-669A-0440-8EC1-04EACE74F883}"/>
              </a:ext>
            </a:extLst>
          </p:cNvPr>
          <p:cNvSpPr>
            <a:spLocks noGrp="1"/>
          </p:cNvSpPr>
          <p:nvPr>
            <p:ph type="title"/>
          </p:nvPr>
        </p:nvSpPr>
        <p:spPr/>
        <p:txBody>
          <a:bodyPr/>
          <a:lstStyle/>
          <a:p>
            <a:r>
              <a:rPr lang="en-US" dirty="0"/>
              <a:t>Demos!</a:t>
            </a:r>
          </a:p>
        </p:txBody>
      </p:sp>
    </p:spTree>
    <p:extLst>
      <p:ext uri="{BB962C8B-B14F-4D97-AF65-F5344CB8AC3E}">
        <p14:creationId xmlns:p14="http://schemas.microsoft.com/office/powerpoint/2010/main" val="3616796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5DB6F-C96F-064E-80ED-A525B7103B22}"/>
              </a:ext>
            </a:extLst>
          </p:cNvPr>
          <p:cNvSpPr>
            <a:spLocks noGrp="1"/>
          </p:cNvSpPr>
          <p:nvPr>
            <p:ph type="title"/>
          </p:nvPr>
        </p:nvSpPr>
        <p:spPr/>
        <p:txBody>
          <a:bodyPr/>
          <a:lstStyle/>
          <a:p>
            <a:r>
              <a:rPr lang="en-US" dirty="0"/>
              <a:t>Citations</a:t>
            </a:r>
          </a:p>
        </p:txBody>
      </p:sp>
      <p:sp>
        <p:nvSpPr>
          <p:cNvPr id="5" name="TextBox 4">
            <a:extLst>
              <a:ext uri="{FF2B5EF4-FFF2-40B4-BE49-F238E27FC236}">
                <a16:creationId xmlns:a16="http://schemas.microsoft.com/office/drawing/2014/main" id="{98D0905E-C212-7340-9FAD-D69CF36B12D6}"/>
              </a:ext>
            </a:extLst>
          </p:cNvPr>
          <p:cNvSpPr txBox="1"/>
          <p:nvPr/>
        </p:nvSpPr>
        <p:spPr>
          <a:xfrm>
            <a:off x="0" y="1595961"/>
            <a:ext cx="12192000" cy="1015663"/>
          </a:xfrm>
          <a:prstGeom prst="rect">
            <a:avLst/>
          </a:prstGeom>
          <a:noFill/>
        </p:spPr>
        <p:txBody>
          <a:bodyPr wrap="square" rtlCol="0">
            <a:spAutoFit/>
          </a:bodyPr>
          <a:lstStyle/>
          <a:p>
            <a:pPr marL="228600" indent="-228600">
              <a:buAutoNum type="arabicPeriod"/>
            </a:pPr>
            <a:r>
              <a:rPr lang="en-US" sz="1200" dirty="0"/>
              <a:t>Wikipedia contributors. (2019, May 28). </a:t>
            </a:r>
            <a:r>
              <a:rPr lang="en-US" sz="1200" i="1" dirty="0"/>
              <a:t>Web performance</a:t>
            </a:r>
            <a:r>
              <a:rPr lang="en-US" sz="1200" dirty="0"/>
              <a:t>. In </a:t>
            </a:r>
            <a:r>
              <a:rPr lang="en-US" sz="1200" i="1" dirty="0"/>
              <a:t>Wikipedia, The Free Encyclopedia</a:t>
            </a:r>
            <a:r>
              <a:rPr lang="en-US" sz="1200" dirty="0"/>
              <a:t>. Retrieved  from </a:t>
            </a:r>
            <a:r>
              <a:rPr lang="en-US" sz="1200" dirty="0">
                <a:hlinkClick r:id="rId2"/>
              </a:rPr>
              <a:t>https://en.wikipedia.org/w/index.php?title=Web_performance&amp;oldid=899140031</a:t>
            </a:r>
            <a:endParaRPr lang="en-US" sz="1200" dirty="0"/>
          </a:p>
          <a:p>
            <a:pPr marL="228600" indent="-228600">
              <a:buAutoNum type="arabicPeriod"/>
            </a:pPr>
            <a:r>
              <a:rPr lang="en-US" sz="1200" dirty="0"/>
              <a:t>Basques, Kearney, Miller and Osmani. (2019, May 29). </a:t>
            </a:r>
            <a:r>
              <a:rPr lang="en-US" sz="1200" i="1" dirty="0"/>
              <a:t>Measure Performance with the RAIL Model</a:t>
            </a:r>
            <a:r>
              <a:rPr lang="en-US" sz="1200" dirty="0"/>
              <a:t>. Retrieved from </a:t>
            </a:r>
            <a:r>
              <a:rPr lang="en-US" sz="1200" dirty="0">
                <a:hlinkClick r:id="rId3"/>
              </a:rPr>
              <a:t>https://developers.google.com/web/fundamentals/performance/rail</a:t>
            </a:r>
            <a:r>
              <a:rPr lang="en-US" sz="1200" dirty="0"/>
              <a:t> </a:t>
            </a:r>
            <a:r>
              <a:rPr lang="en-US" sz="1200" i="1" dirty="0"/>
              <a:t> </a:t>
            </a:r>
          </a:p>
          <a:p>
            <a:pPr marL="228600" indent="-228600">
              <a:buAutoNum type="arabicPeriod"/>
            </a:pPr>
            <a:r>
              <a:rPr lang="en-US" sz="1200" dirty="0"/>
              <a:t>Wagner, Jeremy. (2019, May 29). </a:t>
            </a:r>
            <a:r>
              <a:rPr lang="en-US" sz="1200" i="1" dirty="0"/>
              <a:t>Why Performance Matters.</a:t>
            </a:r>
            <a:r>
              <a:rPr lang="en-US" sz="1200" dirty="0"/>
              <a:t> Retrieved from </a:t>
            </a:r>
            <a:r>
              <a:rPr lang="en-US" sz="1200" dirty="0">
                <a:hlinkClick r:id="rId4"/>
              </a:rPr>
              <a:t>https://developers.google.com/web/fundamentals/performance/why-performance-matters/</a:t>
            </a:r>
            <a:endParaRPr lang="en-US" sz="1200" dirty="0"/>
          </a:p>
          <a:p>
            <a:endParaRPr lang="en-US" sz="1200" dirty="0"/>
          </a:p>
        </p:txBody>
      </p:sp>
    </p:spTree>
    <p:extLst>
      <p:ext uri="{BB962C8B-B14F-4D97-AF65-F5344CB8AC3E}">
        <p14:creationId xmlns:p14="http://schemas.microsoft.com/office/powerpoint/2010/main" val="159006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DABA4-D9E8-6644-969F-27DBDC4BBB82}"/>
              </a:ext>
            </a:extLst>
          </p:cNvPr>
          <p:cNvSpPr>
            <a:spLocks noGrp="1"/>
          </p:cNvSpPr>
          <p:nvPr>
            <p:ph type="title"/>
          </p:nvPr>
        </p:nvSpPr>
        <p:spPr/>
        <p:txBody>
          <a:bodyPr/>
          <a:lstStyle/>
          <a:p>
            <a:r>
              <a:rPr lang="en-US" dirty="0"/>
              <a:t>What is Web Performance?</a:t>
            </a:r>
          </a:p>
        </p:txBody>
      </p:sp>
      <p:sp>
        <p:nvSpPr>
          <p:cNvPr id="3" name="Text Placeholder 2">
            <a:extLst>
              <a:ext uri="{FF2B5EF4-FFF2-40B4-BE49-F238E27FC236}">
                <a16:creationId xmlns:a16="http://schemas.microsoft.com/office/drawing/2014/main" id="{5CF83F93-4A29-2E4A-8C5C-5A729E88DBBA}"/>
              </a:ext>
            </a:extLst>
          </p:cNvPr>
          <p:cNvSpPr>
            <a:spLocks noGrp="1"/>
          </p:cNvSpPr>
          <p:nvPr>
            <p:ph type="body" sz="quarter" idx="10"/>
          </p:nvPr>
        </p:nvSpPr>
        <p:spPr/>
        <p:txBody>
          <a:bodyPr/>
          <a:lstStyle/>
          <a:p>
            <a:r>
              <a:rPr lang="en-US" sz="3600" dirty="0"/>
              <a:t>Web performance refers to the speed in which web pages are downloaded and displayed on the user's web browser.</a:t>
            </a:r>
            <a:r>
              <a:rPr lang="en-US" sz="3600" baseline="30000" dirty="0"/>
              <a:t>1</a:t>
            </a:r>
          </a:p>
          <a:p>
            <a:r>
              <a:rPr lang="en-US" sz="3600" dirty="0"/>
              <a:t>Web performance is the objective measurement and the perceived user experience of load time and runtime.</a:t>
            </a:r>
            <a:r>
              <a:rPr lang="en-US" sz="3600" baseline="30000" dirty="0"/>
              <a:t>2</a:t>
            </a:r>
          </a:p>
        </p:txBody>
      </p:sp>
      <p:sp>
        <p:nvSpPr>
          <p:cNvPr id="4" name="TextBox 3">
            <a:extLst>
              <a:ext uri="{FF2B5EF4-FFF2-40B4-BE49-F238E27FC236}">
                <a16:creationId xmlns:a16="http://schemas.microsoft.com/office/drawing/2014/main" id="{2E65CA24-D962-CB48-B3B8-F60721239026}"/>
              </a:ext>
            </a:extLst>
          </p:cNvPr>
          <p:cNvSpPr txBox="1"/>
          <p:nvPr/>
        </p:nvSpPr>
        <p:spPr>
          <a:xfrm>
            <a:off x="2467155" y="660783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4427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CA72-D969-CA43-9940-E2FAD717591A}"/>
              </a:ext>
            </a:extLst>
          </p:cNvPr>
          <p:cNvSpPr>
            <a:spLocks noGrp="1"/>
          </p:cNvSpPr>
          <p:nvPr>
            <p:ph type="title"/>
          </p:nvPr>
        </p:nvSpPr>
        <p:spPr/>
        <p:txBody>
          <a:bodyPr/>
          <a:lstStyle/>
          <a:p>
            <a:r>
              <a:rPr lang="en-US" dirty="0"/>
              <a:t>Why is Web Performance Important?</a:t>
            </a:r>
          </a:p>
        </p:txBody>
      </p:sp>
      <p:sp>
        <p:nvSpPr>
          <p:cNvPr id="3" name="Text Placeholder 2">
            <a:extLst>
              <a:ext uri="{FF2B5EF4-FFF2-40B4-BE49-F238E27FC236}">
                <a16:creationId xmlns:a16="http://schemas.microsoft.com/office/drawing/2014/main" id="{3186EF85-0B8B-804C-A41A-9707097D65F4}"/>
              </a:ext>
            </a:extLst>
          </p:cNvPr>
          <p:cNvSpPr>
            <a:spLocks noGrp="1"/>
          </p:cNvSpPr>
          <p:nvPr>
            <p:ph type="body" sz="quarter" idx="10"/>
          </p:nvPr>
        </p:nvSpPr>
        <p:spPr/>
        <p:txBody>
          <a:bodyPr/>
          <a:lstStyle/>
          <a:p>
            <a:r>
              <a:rPr lang="en-US" dirty="0"/>
              <a:t>Performance issues vary. At best, they create small delays that are only briefly annoying to your users. At worst, they make your site completely inaccessible, unresponsive to user input, or both.</a:t>
            </a:r>
            <a:r>
              <a:rPr lang="en-US" baseline="30000" dirty="0"/>
              <a:t>3</a:t>
            </a:r>
          </a:p>
          <a:p>
            <a:r>
              <a:rPr lang="en-US" dirty="0"/>
              <a:t>You are building your site for your end-users. You want to make sure that it is not inconvenient or frustrating to use it.</a:t>
            </a:r>
          </a:p>
          <a:p>
            <a:r>
              <a:rPr lang="en-US" dirty="0"/>
              <a:t>For some users, with pay by MB data plans, there may be a cost associated to viewing your website.</a:t>
            </a:r>
          </a:p>
        </p:txBody>
      </p:sp>
    </p:spTree>
    <p:extLst>
      <p:ext uri="{BB962C8B-B14F-4D97-AF65-F5344CB8AC3E}">
        <p14:creationId xmlns:p14="http://schemas.microsoft.com/office/powerpoint/2010/main" val="347929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10759-4A76-C94C-AA91-70BCD7EA7C06}"/>
              </a:ext>
            </a:extLst>
          </p:cNvPr>
          <p:cNvSpPr>
            <a:spLocks noGrp="1"/>
          </p:cNvSpPr>
          <p:nvPr>
            <p:ph type="title"/>
          </p:nvPr>
        </p:nvSpPr>
        <p:spPr/>
        <p:txBody>
          <a:bodyPr/>
          <a:lstStyle/>
          <a:p>
            <a:r>
              <a:rPr lang="en-US" dirty="0"/>
              <a:t>How a Webpage Loads</a:t>
            </a:r>
          </a:p>
        </p:txBody>
      </p:sp>
      <p:sp>
        <p:nvSpPr>
          <p:cNvPr id="3" name="Text Placeholder 2">
            <a:extLst>
              <a:ext uri="{FF2B5EF4-FFF2-40B4-BE49-F238E27FC236}">
                <a16:creationId xmlns:a16="http://schemas.microsoft.com/office/drawing/2014/main" id="{11D4B705-485A-1344-A254-FB7D210DEE59}"/>
              </a:ext>
            </a:extLst>
          </p:cNvPr>
          <p:cNvSpPr>
            <a:spLocks noGrp="1"/>
          </p:cNvSpPr>
          <p:nvPr>
            <p:ph type="body" sz="quarter" idx="10"/>
          </p:nvPr>
        </p:nvSpPr>
        <p:spPr/>
        <p:txBody>
          <a:bodyPr/>
          <a:lstStyle/>
          <a:p>
            <a:r>
              <a:rPr lang="en-US" dirty="0"/>
              <a:t>Browser request(s) goes to a server(s).</a:t>
            </a:r>
          </a:p>
          <a:p>
            <a:r>
              <a:rPr lang="en-US" dirty="0"/>
              <a:t>The server processes the request and then sends a response back to the user.</a:t>
            </a:r>
          </a:p>
          <a:p>
            <a:r>
              <a:rPr lang="en-US" dirty="0"/>
              <a:t>The browser then begins processing the data and rendering it to the window.</a:t>
            </a:r>
          </a:p>
        </p:txBody>
      </p:sp>
    </p:spTree>
    <p:extLst>
      <p:ext uri="{BB962C8B-B14F-4D97-AF65-F5344CB8AC3E}">
        <p14:creationId xmlns:p14="http://schemas.microsoft.com/office/powerpoint/2010/main" val="319849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F4105-7E56-4B41-9F77-E9BBA603D6D8}"/>
              </a:ext>
            </a:extLst>
          </p:cNvPr>
          <p:cNvSpPr>
            <a:spLocks noGrp="1"/>
          </p:cNvSpPr>
          <p:nvPr>
            <p:ph type="title"/>
          </p:nvPr>
        </p:nvSpPr>
        <p:spPr/>
        <p:txBody>
          <a:bodyPr/>
          <a:lstStyle/>
          <a:p>
            <a:r>
              <a:rPr lang="en-US" dirty="0"/>
              <a:t>HTTP 1.1 vs. HTTP 2.0</a:t>
            </a:r>
          </a:p>
        </p:txBody>
      </p:sp>
      <p:sp>
        <p:nvSpPr>
          <p:cNvPr id="3" name="Text Placeholder 2">
            <a:extLst>
              <a:ext uri="{FF2B5EF4-FFF2-40B4-BE49-F238E27FC236}">
                <a16:creationId xmlns:a16="http://schemas.microsoft.com/office/drawing/2014/main" id="{65EBE973-6BE1-1F46-95EF-1BBBF5A4204C}"/>
              </a:ext>
            </a:extLst>
          </p:cNvPr>
          <p:cNvSpPr>
            <a:spLocks noGrp="1"/>
          </p:cNvSpPr>
          <p:nvPr>
            <p:ph type="body" sz="quarter" idx="10"/>
          </p:nvPr>
        </p:nvSpPr>
        <p:spPr/>
        <p:txBody>
          <a:bodyPr/>
          <a:lstStyle/>
          <a:p>
            <a:r>
              <a:rPr lang="en-US" dirty="0"/>
              <a:t>In HTTP 1.1 each file requires a separate connection.  So if you have 3 CSS files, 2 JS files and 1 image file, you need 7 connections. Most browsers may allow for only 2-6 connections at one time (per domain).</a:t>
            </a:r>
          </a:p>
          <a:p>
            <a:r>
              <a:rPr lang="en-US" dirty="0"/>
              <a:t>HTTP 2.0 allows multiplexing which means it can deliver the same files over 1 connection.</a:t>
            </a:r>
          </a:p>
        </p:txBody>
      </p:sp>
    </p:spTree>
    <p:extLst>
      <p:ext uri="{BB962C8B-B14F-4D97-AF65-F5344CB8AC3E}">
        <p14:creationId xmlns:p14="http://schemas.microsoft.com/office/powerpoint/2010/main" val="4196404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927DC-1FA8-1C4D-939D-A556A6EC0770}"/>
              </a:ext>
            </a:extLst>
          </p:cNvPr>
          <p:cNvSpPr>
            <a:spLocks noGrp="1"/>
          </p:cNvSpPr>
          <p:nvPr>
            <p:ph type="title"/>
          </p:nvPr>
        </p:nvSpPr>
        <p:spPr/>
        <p:txBody>
          <a:bodyPr/>
          <a:lstStyle/>
          <a:p>
            <a:r>
              <a:rPr lang="en-US" dirty="0"/>
              <a:t>Two Aspects</a:t>
            </a:r>
          </a:p>
        </p:txBody>
      </p:sp>
      <p:sp>
        <p:nvSpPr>
          <p:cNvPr id="3" name="Text Placeholder 2">
            <a:extLst>
              <a:ext uri="{FF2B5EF4-FFF2-40B4-BE49-F238E27FC236}">
                <a16:creationId xmlns:a16="http://schemas.microsoft.com/office/drawing/2014/main" id="{A050E0FA-394F-AF4D-83F1-C303FE004DA6}"/>
              </a:ext>
            </a:extLst>
          </p:cNvPr>
          <p:cNvSpPr>
            <a:spLocks noGrp="1"/>
          </p:cNvSpPr>
          <p:nvPr>
            <p:ph type="body" sz="quarter" idx="10"/>
          </p:nvPr>
        </p:nvSpPr>
        <p:spPr>
          <a:xfrm>
            <a:off x="904874" y="1901227"/>
            <a:ext cx="10230888" cy="4421359"/>
          </a:xfrm>
        </p:spPr>
        <p:txBody>
          <a:bodyPr/>
          <a:lstStyle/>
          <a:p>
            <a:r>
              <a:rPr lang="en-US" dirty="0"/>
              <a:t>There are two parts to think about in performance. </a:t>
            </a:r>
          </a:p>
          <a:p>
            <a:r>
              <a:rPr lang="en-US" dirty="0"/>
              <a:t>Back-End:</a:t>
            </a:r>
          </a:p>
          <a:p>
            <a:pPr marL="1143000" lvl="1" indent="-457200"/>
            <a:r>
              <a:rPr lang="en-US" dirty="0"/>
              <a:t>Server processing</a:t>
            </a:r>
          </a:p>
          <a:p>
            <a:pPr marL="1143000" lvl="1" indent="-457200"/>
            <a:r>
              <a:rPr lang="en-US" dirty="0"/>
              <a:t>Database queries</a:t>
            </a:r>
          </a:p>
          <a:p>
            <a:pPr marL="1143000" lvl="1" indent="-457200"/>
            <a:r>
              <a:rPr lang="en-US" dirty="0"/>
              <a:t>Network calls</a:t>
            </a:r>
          </a:p>
          <a:p>
            <a:r>
              <a:rPr lang="en-US" dirty="0"/>
              <a:t>Front-End:</a:t>
            </a:r>
          </a:p>
          <a:p>
            <a:pPr marL="1143000" lvl="1" indent="-457200"/>
            <a:r>
              <a:rPr lang="en-US" dirty="0"/>
              <a:t>HTML, CSS, JS and images</a:t>
            </a:r>
          </a:p>
          <a:p>
            <a:pPr marL="1143000" lvl="1" indent="-457200"/>
            <a:r>
              <a:rPr lang="en-US" dirty="0"/>
              <a:t>Interactive Elements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115916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45387-DF1D-6F42-A06F-969DDCAACE6A}"/>
              </a:ext>
            </a:extLst>
          </p:cNvPr>
          <p:cNvSpPr>
            <a:spLocks noGrp="1"/>
          </p:cNvSpPr>
          <p:nvPr>
            <p:ph type="title"/>
          </p:nvPr>
        </p:nvSpPr>
        <p:spPr/>
        <p:txBody>
          <a:bodyPr/>
          <a:lstStyle/>
          <a:p>
            <a:r>
              <a:rPr lang="en-US" dirty="0"/>
              <a:t>Back-End</a:t>
            </a:r>
          </a:p>
        </p:txBody>
      </p:sp>
      <p:sp>
        <p:nvSpPr>
          <p:cNvPr id="3" name="Text Placeholder 2">
            <a:extLst>
              <a:ext uri="{FF2B5EF4-FFF2-40B4-BE49-F238E27FC236}">
                <a16:creationId xmlns:a16="http://schemas.microsoft.com/office/drawing/2014/main" id="{B85BCB5D-1A48-8548-9E99-80066311AAA9}"/>
              </a:ext>
            </a:extLst>
          </p:cNvPr>
          <p:cNvSpPr>
            <a:spLocks noGrp="1"/>
          </p:cNvSpPr>
          <p:nvPr>
            <p:ph type="body" sz="quarter" idx="10"/>
          </p:nvPr>
        </p:nvSpPr>
        <p:spPr/>
        <p:txBody>
          <a:bodyPr/>
          <a:lstStyle/>
          <a:p>
            <a:r>
              <a:rPr lang="en-US" dirty="0"/>
              <a:t>This is what does the application processing. Usually consists of an applications, databases, servers, etc.</a:t>
            </a:r>
          </a:p>
          <a:p>
            <a:r>
              <a:rPr lang="en-US" dirty="0"/>
              <a:t>Takes in input requests, saves the data and sends back responses.</a:t>
            </a:r>
          </a:p>
          <a:p>
            <a:r>
              <a:rPr lang="en-US" dirty="0"/>
              <a:t>Applications tend to be powered by programming languages such as Ruby, PHP, Python or a CMS like Drupal </a:t>
            </a:r>
            <a:r>
              <a:rPr lang="en-US"/>
              <a:t>and WordPress</a:t>
            </a:r>
            <a:r>
              <a:rPr lang="en-US" dirty="0"/>
              <a:t>.</a:t>
            </a:r>
          </a:p>
        </p:txBody>
      </p:sp>
    </p:spTree>
    <p:extLst>
      <p:ext uri="{BB962C8B-B14F-4D97-AF65-F5344CB8AC3E}">
        <p14:creationId xmlns:p14="http://schemas.microsoft.com/office/powerpoint/2010/main" val="2199609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7ECB-5E55-714B-95FC-0D6023D6B4C8}"/>
              </a:ext>
            </a:extLst>
          </p:cNvPr>
          <p:cNvSpPr>
            <a:spLocks noGrp="1"/>
          </p:cNvSpPr>
          <p:nvPr>
            <p:ph type="title"/>
          </p:nvPr>
        </p:nvSpPr>
        <p:spPr/>
        <p:txBody>
          <a:bodyPr/>
          <a:lstStyle/>
          <a:p>
            <a:r>
              <a:rPr lang="en-US" dirty="0"/>
              <a:t>Back-End Optimizations</a:t>
            </a:r>
          </a:p>
        </p:txBody>
      </p:sp>
      <p:sp>
        <p:nvSpPr>
          <p:cNvPr id="3" name="Text Placeholder 2">
            <a:extLst>
              <a:ext uri="{FF2B5EF4-FFF2-40B4-BE49-F238E27FC236}">
                <a16:creationId xmlns:a16="http://schemas.microsoft.com/office/drawing/2014/main" id="{6F1C3254-4391-1249-B668-6E9F6E828E6B}"/>
              </a:ext>
            </a:extLst>
          </p:cNvPr>
          <p:cNvSpPr>
            <a:spLocks noGrp="1"/>
          </p:cNvSpPr>
          <p:nvPr>
            <p:ph type="body" sz="quarter" idx="10"/>
          </p:nvPr>
        </p:nvSpPr>
        <p:spPr/>
        <p:txBody>
          <a:bodyPr/>
          <a:lstStyle/>
          <a:p>
            <a:r>
              <a:rPr lang="en-US" dirty="0"/>
              <a:t>Application</a:t>
            </a:r>
          </a:p>
          <a:p>
            <a:r>
              <a:rPr lang="en-US" dirty="0"/>
              <a:t>Caching</a:t>
            </a:r>
          </a:p>
          <a:p>
            <a:pPr marL="1143000" lvl="1" indent="-457200"/>
            <a:r>
              <a:rPr lang="en-US" dirty="0"/>
              <a:t>Application/Database level caching</a:t>
            </a:r>
          </a:p>
          <a:p>
            <a:pPr marL="1143000" lvl="1" indent="-457200"/>
            <a:r>
              <a:rPr lang="en-US" dirty="0"/>
              <a:t>Server tools (Varnish)</a:t>
            </a:r>
          </a:p>
          <a:p>
            <a:pPr marL="1143000" lvl="1" indent="-457200"/>
            <a:r>
              <a:rPr lang="en-US" dirty="0"/>
              <a:t>CDN</a:t>
            </a:r>
          </a:p>
          <a:p>
            <a:pPr marL="457200" indent="-457200"/>
            <a:r>
              <a:rPr lang="en-US" dirty="0"/>
              <a:t>Scaling</a:t>
            </a:r>
          </a:p>
          <a:p>
            <a:pPr marL="1143000" lvl="1" indent="-457200"/>
            <a:r>
              <a:rPr lang="en-US" dirty="0"/>
              <a:t>Vertical: Increase hardware of server(s).  Add more memory, CPU, disk space.</a:t>
            </a:r>
          </a:p>
          <a:p>
            <a:pPr marL="1143000" lvl="1" indent="-457200"/>
            <a:r>
              <a:rPr lang="en-US" dirty="0"/>
              <a:t>Horizontal: Add more servers.</a:t>
            </a:r>
          </a:p>
        </p:txBody>
      </p:sp>
    </p:spTree>
    <p:extLst>
      <p:ext uri="{BB962C8B-B14F-4D97-AF65-F5344CB8AC3E}">
        <p14:creationId xmlns:p14="http://schemas.microsoft.com/office/powerpoint/2010/main" val="13564883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1903</TotalTime>
  <Words>930</Words>
  <Application>Microsoft Macintosh PowerPoint</Application>
  <PresentationFormat>Widescreen</PresentationFormat>
  <Paragraphs>121</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Yale Digital Conference 2019</vt:lpstr>
      <vt:lpstr>Is my website or application slow?</vt:lpstr>
      <vt:lpstr>What is Web Performance?</vt:lpstr>
      <vt:lpstr>Why is Web Performance Important?</vt:lpstr>
      <vt:lpstr>How a Webpage Loads</vt:lpstr>
      <vt:lpstr>HTTP 1.1 vs. HTTP 2.0</vt:lpstr>
      <vt:lpstr>Two Aspects</vt:lpstr>
      <vt:lpstr>Back-End</vt:lpstr>
      <vt:lpstr>Back-End Optimizations</vt:lpstr>
      <vt:lpstr>Back-End Tips</vt:lpstr>
      <vt:lpstr>Front-End</vt:lpstr>
      <vt:lpstr>Front-End Optimizations</vt:lpstr>
      <vt:lpstr>Front-End Tips</vt:lpstr>
      <vt:lpstr>Load Process</vt:lpstr>
      <vt:lpstr>RAIL Model</vt:lpstr>
      <vt:lpstr>Optimization Techniques</vt:lpstr>
      <vt:lpstr>Drupal Tips</vt:lpstr>
      <vt:lpstr>Tools</vt:lpstr>
      <vt:lpstr>Some other ideas</vt:lpstr>
      <vt:lpstr>Progressive Web Apps</vt:lpstr>
      <vt:lpstr>AMP Project</vt:lpstr>
      <vt:lpstr>Demos!</vt:lpstr>
      <vt:lpstr>Citations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Saba, Mark</dc:creator>
  <cp:lastModifiedBy>Ramaccia, Julie</cp:lastModifiedBy>
  <cp:revision>49</cp:revision>
  <dcterms:created xsi:type="dcterms:W3CDTF">2019-04-09T17:23:06Z</dcterms:created>
  <dcterms:modified xsi:type="dcterms:W3CDTF">2019-06-10T13:03:02Z</dcterms:modified>
</cp:coreProperties>
</file>