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63" r:id="rId4"/>
    <p:sldId id="258" r:id="rId5"/>
    <p:sldId id="259" r:id="rId6"/>
    <p:sldId id="260" r:id="rId7"/>
    <p:sldId id="261" r:id="rId8"/>
    <p:sldId id="262" r:id="rId9"/>
    <p:sldId id="266" r:id="rId10"/>
    <p:sldId id="264" r:id="rId11"/>
    <p:sldId id="265"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6"/>
    <p:restoredTop sz="94664"/>
  </p:normalViewPr>
  <p:slideViewPr>
    <p:cSldViewPr snapToGrid="0" snapToObjects="1">
      <p:cViewPr varScale="1">
        <p:scale>
          <a:sx n="76" d="100"/>
          <a:sy n="76" d="100"/>
        </p:scale>
        <p:origin x="224"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6F62340-6A86-674A-B5E6-FDAA96DFC11F}" type="datetimeFigureOut">
              <a:rPr lang="en-US" smtClean="0"/>
              <a:t>3/13/17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842548A-D49E-AE4A-82E9-B8CFADA2F4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62340-6A86-674A-B5E6-FDAA96DFC11F}" type="datetimeFigureOut">
              <a:rPr lang="en-US" smtClean="0"/>
              <a:t>3/13/17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62340-6A86-674A-B5E6-FDAA96DFC11F}" type="datetimeFigureOut">
              <a:rPr lang="en-US" smtClean="0"/>
              <a:t>3/13/17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62340-6A86-674A-B5E6-FDAA96DFC11F}" type="datetimeFigureOut">
              <a:rPr lang="en-US" smtClean="0"/>
              <a:t>3/13/17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62340-6A86-674A-B5E6-FDAA96DFC11F}" type="datetimeFigureOut">
              <a:rPr lang="en-US" smtClean="0"/>
              <a:t>3/13/17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6F62340-6A86-674A-B5E6-FDAA96DFC11F}" type="datetimeFigureOut">
              <a:rPr lang="en-US" smtClean="0"/>
              <a:t>3/13/17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6F62340-6A86-674A-B5E6-FDAA96DFC11F}" type="datetimeFigureOut">
              <a:rPr lang="en-US" smtClean="0"/>
              <a:t>3/13/17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6F62340-6A86-674A-B5E6-FDAA96DFC11F}" type="datetimeFigureOut">
              <a:rPr lang="en-US" smtClean="0"/>
              <a:t>3/13/17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6F62340-6A86-674A-B5E6-FDAA96DFC11F}" type="datetimeFigureOut">
              <a:rPr lang="en-US" smtClean="0"/>
              <a:t>3/13/17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F62340-6A86-674A-B5E6-FDAA96DFC11F}" type="datetimeFigureOut">
              <a:rPr lang="en-US" smtClean="0"/>
              <a:t>3/13/17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62340-6A86-674A-B5E6-FDAA96DFC11F}" type="datetimeFigureOut">
              <a:rPr lang="en-US" smtClean="0"/>
              <a:t>3/13/17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F62340-6A86-674A-B5E6-FDAA96DFC11F}" type="datetimeFigureOut">
              <a:rPr lang="en-US" smtClean="0"/>
              <a:t>3/13/17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F62340-6A86-674A-B5E6-FDAA96DFC11F}" type="datetimeFigureOut">
              <a:rPr lang="en-US" smtClean="0"/>
              <a:t>3/13/17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F62340-6A86-674A-B5E6-FDAA96DFC11F}" type="datetimeFigureOut">
              <a:rPr lang="en-US" smtClean="0"/>
              <a:t>3/13/17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62340-6A86-674A-B5E6-FDAA96DFC11F}" type="datetimeFigureOut">
              <a:rPr lang="en-US" smtClean="0"/>
              <a:t>3/13/17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62340-6A86-674A-B5E6-FDAA96DFC11F}" type="datetimeFigureOut">
              <a:rPr lang="en-US" smtClean="0"/>
              <a:t>3/13/17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62340-6A86-674A-B5E6-FDAA96DFC11F}" type="datetimeFigureOut">
              <a:rPr lang="en-US" smtClean="0"/>
              <a:t>3/13/17</a:t>
            </a:fld>
            <a:endParaRPr lang="en-US"/>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42548A-D49E-AE4A-82E9-B8CFADA2F4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6F62340-6A86-674A-B5E6-FDAA96DFC11F}" type="datetimeFigureOut">
              <a:rPr lang="en-US" smtClean="0"/>
              <a:t>3/13/17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842548A-D49E-AE4A-82E9-B8CFADA2F493}" type="slidenum">
              <a:rPr lang="en-US" smtClean="0"/>
              <a:t>‹#›</a:t>
            </a:fld>
            <a:endParaRPr lang="en-US"/>
          </a:p>
        </p:txBody>
      </p:sp>
    </p:spTree>
    <p:extLst>
      <p:ext uri="{BB962C8B-B14F-4D97-AF65-F5344CB8AC3E}">
        <p14:creationId xmlns:p14="http://schemas.microsoft.com/office/powerpoint/2010/main" val="13903002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Future of Drupal and Content Delivery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186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We already have desktop and mobile. What is the next step?</a:t>
            </a:r>
          </a:p>
          <a:p>
            <a:r>
              <a:rPr lang="en-US" dirty="0" smtClean="0"/>
              <a:t>There are many internet connected devices out there such as TVs, refrigerators, VR </a:t>
            </a:r>
            <a:r>
              <a:rPr lang="en-US" dirty="0" err="1" smtClean="0"/>
              <a:t>headests</a:t>
            </a:r>
            <a:r>
              <a:rPr lang="en-US" dirty="0" smtClean="0"/>
              <a:t>, sensors and many more.</a:t>
            </a:r>
          </a:p>
          <a:p>
            <a:r>
              <a:rPr lang="en-US" dirty="0" smtClean="0"/>
              <a:t>These items are internet connected and are able to receive data.</a:t>
            </a:r>
            <a:endParaRPr lang="en-US" dirty="0"/>
          </a:p>
        </p:txBody>
      </p:sp>
      <p:pic>
        <p:nvPicPr>
          <p:cNvPr id="2050" name="Picture 2" descr="ttp://www.samsung.com/us/explore/family-hub-refrigerator/assets/images/hero/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4209101"/>
            <a:ext cx="2184400" cy="26488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tp://s3.amazonaws.com/digitaltrends-uploads-prod/2013/02/Samsung-Smart-T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4374790"/>
            <a:ext cx="3691468" cy="24832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tps://upload.wikimedia.org/wikipedia/commons/thumb/1/1e/Oculus_Rift_development_kit_2.jpg/440px-Oculus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132" y="4449625"/>
            <a:ext cx="3572935" cy="227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5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Headless Drupal</a:t>
            </a:r>
            <a:endParaRPr lang="en-US" dirty="0"/>
          </a:p>
        </p:txBody>
      </p:sp>
      <p:sp>
        <p:nvSpPr>
          <p:cNvPr id="3" name="Content Placeholder 2"/>
          <p:cNvSpPr>
            <a:spLocks noGrp="1"/>
          </p:cNvSpPr>
          <p:nvPr>
            <p:ph idx="1"/>
          </p:nvPr>
        </p:nvSpPr>
        <p:spPr/>
        <p:txBody>
          <a:bodyPr/>
          <a:lstStyle/>
          <a:p>
            <a:r>
              <a:rPr lang="en-US" dirty="0" smtClean="0"/>
              <a:t>Drupal is beginning to recognize that developing a pure browser front-end is no longer viable. </a:t>
            </a:r>
          </a:p>
          <a:p>
            <a:r>
              <a:rPr lang="en-US" dirty="0" smtClean="0"/>
              <a:t>Starting with Drupal 8, they are allowing content to be exposed via an API interface.</a:t>
            </a:r>
          </a:p>
          <a:p>
            <a:r>
              <a:rPr lang="en-US" dirty="0" smtClean="0"/>
              <a:t>This will allow anything from single-page applications, mobile apps, VR headsets to be able to consume this data.</a:t>
            </a:r>
          </a:p>
          <a:p>
            <a:endParaRPr lang="en-US" dirty="0"/>
          </a:p>
        </p:txBody>
      </p:sp>
    </p:spTree>
    <p:extLst>
      <p:ext uri="{BB962C8B-B14F-4D97-AF65-F5344CB8AC3E}">
        <p14:creationId xmlns:p14="http://schemas.microsoft.com/office/powerpoint/2010/main" val="73218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use for Headless Drupal</a:t>
            </a:r>
            <a:endParaRPr lang="en-US" dirty="0"/>
          </a:p>
        </p:txBody>
      </p:sp>
      <p:sp>
        <p:nvSpPr>
          <p:cNvPr id="3" name="Content Placeholder 2"/>
          <p:cNvSpPr>
            <a:spLocks noGrp="1"/>
          </p:cNvSpPr>
          <p:nvPr>
            <p:ph idx="1"/>
          </p:nvPr>
        </p:nvSpPr>
        <p:spPr/>
        <p:txBody>
          <a:bodyPr/>
          <a:lstStyle/>
          <a:p>
            <a:r>
              <a:rPr lang="en-US" dirty="0" smtClean="0"/>
              <a:t>Your department has a large screen display that is shown outside your building. You can use Drupal to power the content that is shown on the screen.</a:t>
            </a:r>
          </a:p>
          <a:p>
            <a:r>
              <a:rPr lang="en-US" dirty="0" smtClean="0"/>
              <a:t>Allowing students that have your mobile app to get notifications of events such as an upcoming speaker.</a:t>
            </a:r>
          </a:p>
          <a:p>
            <a:r>
              <a:rPr lang="en-US" dirty="0" smtClean="0"/>
              <a:t>You captured a 360 degree image of a historic site. You then use Drupal to power the text/annotation content that is displayed alongside the image.</a:t>
            </a:r>
            <a:endParaRPr lang="en-US" dirty="0"/>
          </a:p>
        </p:txBody>
      </p:sp>
    </p:spTree>
    <p:extLst>
      <p:ext uri="{BB962C8B-B14F-4D97-AF65-F5344CB8AC3E}">
        <p14:creationId xmlns:p14="http://schemas.microsoft.com/office/powerpoint/2010/main" val="15061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direction the </a:t>
            </a:r>
            <a:r>
              <a:rPr lang="en-US" dirty="0" err="1" smtClean="0"/>
              <a:t>YaleSites</a:t>
            </a:r>
            <a:r>
              <a:rPr lang="en-US" dirty="0" smtClean="0"/>
              <a:t> team is moving</a:t>
            </a:r>
            <a:endParaRPr lang="en-US" dirty="0"/>
          </a:p>
        </p:txBody>
      </p:sp>
      <p:sp>
        <p:nvSpPr>
          <p:cNvPr id="3" name="Content Placeholder 2"/>
          <p:cNvSpPr>
            <a:spLocks noGrp="1"/>
          </p:cNvSpPr>
          <p:nvPr>
            <p:ph idx="1"/>
          </p:nvPr>
        </p:nvSpPr>
        <p:spPr/>
        <p:txBody>
          <a:bodyPr/>
          <a:lstStyle/>
          <a:p>
            <a:r>
              <a:rPr lang="en-US" dirty="0" smtClean="0"/>
              <a:t>We want to be where the end user experiences are!</a:t>
            </a:r>
            <a:endParaRPr lang="en-US" dirty="0" smtClean="0"/>
          </a:p>
          <a:p>
            <a:r>
              <a:rPr lang="en-US" dirty="0" err="1" smtClean="0"/>
              <a:t>YaleSites</a:t>
            </a:r>
            <a:r>
              <a:rPr lang="en-US" dirty="0" smtClean="0"/>
              <a:t> wants to help power those experiences. </a:t>
            </a:r>
          </a:p>
          <a:p>
            <a:r>
              <a:rPr lang="en-US" dirty="0" smtClean="0"/>
              <a:t>It is important for staff &amp; faculty to understand how to build their content in Drupal.</a:t>
            </a:r>
          </a:p>
        </p:txBody>
      </p:sp>
    </p:spTree>
    <p:extLst>
      <p:ext uri="{BB962C8B-B14F-4D97-AF65-F5344CB8AC3E}">
        <p14:creationId xmlns:p14="http://schemas.microsoft.com/office/powerpoint/2010/main" val="93964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&amp; Discussion!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7606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back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we first started building websites, we would open up notepad and just write HTML tags to create websites.</a:t>
            </a:r>
          </a:p>
          <a:p>
            <a:pPr lvl="1"/>
            <a:r>
              <a:rPr lang="en-US" sz="1600" dirty="0" smtClean="0"/>
              <a:t>&lt;html&gt;</a:t>
            </a:r>
            <a:br>
              <a:rPr lang="en-US" sz="1600" dirty="0" smtClean="0"/>
            </a:br>
            <a:r>
              <a:rPr lang="en-US" sz="1600" dirty="0" smtClean="0"/>
              <a:t>  &lt;head&gt;</a:t>
            </a:r>
            <a:br>
              <a:rPr lang="en-US" sz="1600" dirty="0" smtClean="0"/>
            </a:br>
            <a:r>
              <a:rPr lang="en-US" sz="1600" dirty="0" smtClean="0"/>
              <a:t>    &lt;title&gt;My Great Website&lt;/title&gt;</a:t>
            </a:r>
            <a:br>
              <a:rPr lang="en-US" sz="1600" dirty="0" smtClean="0"/>
            </a:br>
            <a:r>
              <a:rPr lang="en-US" sz="1600" dirty="0" smtClean="0"/>
              <a:t>  &lt;/head&gt;  </a:t>
            </a:r>
            <a:br>
              <a:rPr lang="en-US" sz="1600" dirty="0" smtClean="0"/>
            </a:br>
            <a:r>
              <a:rPr lang="en-US" sz="1600" dirty="0" smtClean="0"/>
              <a:t>  &lt;body&gt;    </a:t>
            </a:r>
            <a:br>
              <a:rPr lang="en-US" sz="1600" dirty="0" smtClean="0"/>
            </a:br>
            <a:r>
              <a:rPr lang="en-US" sz="1600" dirty="0" smtClean="0"/>
              <a:t>    &lt;h1&gt;My Great Website&lt;/h1&gt;</a:t>
            </a:r>
            <a:br>
              <a:rPr lang="en-US" sz="1600" dirty="0" smtClean="0"/>
            </a:br>
            <a:r>
              <a:rPr lang="en-US" sz="1600" dirty="0" smtClean="0"/>
              <a:t>    &lt;p&gt;This is my great website&lt;/p&gt;</a:t>
            </a:r>
            <a:br>
              <a:rPr lang="en-US" sz="1600" dirty="0" smtClean="0"/>
            </a:br>
            <a:r>
              <a:rPr lang="en-US" sz="1600" dirty="0" smtClean="0"/>
              <a:t>  &lt;/body&gt;</a:t>
            </a:r>
            <a:br>
              <a:rPr lang="en-US" sz="1600" dirty="0" smtClean="0"/>
            </a:br>
            <a:r>
              <a:rPr lang="en-US" sz="1600" dirty="0" smtClean="0"/>
              <a:t>&lt;/html&gt;</a:t>
            </a:r>
          </a:p>
          <a:p>
            <a:r>
              <a:rPr lang="en-US" dirty="0" smtClean="0"/>
              <a:t>Then we added CSS and JavaScript to help with layout and basic functionality.</a:t>
            </a:r>
          </a:p>
          <a:p>
            <a:r>
              <a:rPr lang="en-US" dirty="0" smtClean="0"/>
              <a:t>We would then save them in static files (.</a:t>
            </a:r>
            <a:r>
              <a:rPr lang="en-US" dirty="0" err="1" smtClean="0"/>
              <a:t>htm</a:t>
            </a:r>
            <a:r>
              <a:rPr lang="en-US" dirty="0" smtClean="0"/>
              <a:t>/.html, .</a:t>
            </a:r>
            <a:r>
              <a:rPr lang="en-US" dirty="0" err="1" smtClean="0"/>
              <a:t>css</a:t>
            </a:r>
            <a:r>
              <a:rPr lang="en-US" dirty="0" smtClean="0"/>
              <a:t>, .</a:t>
            </a:r>
            <a:r>
              <a:rPr lang="en-US" dirty="0" err="1" smtClean="0"/>
              <a:t>js</a:t>
            </a:r>
            <a:r>
              <a:rPr lang="en-US" dirty="0" smtClean="0"/>
              <a:t>) and then serve them over the web with other media files.</a:t>
            </a:r>
          </a:p>
        </p:txBody>
      </p:sp>
    </p:spTree>
    <p:extLst>
      <p:ext uri="{BB962C8B-B14F-4D97-AF65-F5344CB8AC3E}">
        <p14:creationId xmlns:p14="http://schemas.microsoft.com/office/powerpoint/2010/main" val="49875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2000 – </a:t>
            </a:r>
            <a:r>
              <a:rPr lang="en-US" dirty="0" err="1" smtClean="0"/>
              <a:t>www.yale.edu</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556" y="2603500"/>
            <a:ext cx="4605201" cy="3416300"/>
          </a:xfrm>
        </p:spPr>
      </p:pic>
    </p:spTree>
    <p:extLst>
      <p:ext uri="{BB962C8B-B14F-4D97-AF65-F5344CB8AC3E}">
        <p14:creationId xmlns:p14="http://schemas.microsoft.com/office/powerpoint/2010/main" val="122057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needed a little extra functionality?</a:t>
            </a:r>
            <a:endParaRPr lang="en-US" dirty="0"/>
          </a:p>
        </p:txBody>
      </p:sp>
      <p:sp>
        <p:nvSpPr>
          <p:cNvPr id="3" name="Content Placeholder 2"/>
          <p:cNvSpPr>
            <a:spLocks noGrp="1"/>
          </p:cNvSpPr>
          <p:nvPr>
            <p:ph idx="1"/>
          </p:nvPr>
        </p:nvSpPr>
        <p:spPr/>
        <p:txBody>
          <a:bodyPr>
            <a:normAutofit/>
          </a:bodyPr>
          <a:lstStyle/>
          <a:p>
            <a:r>
              <a:rPr lang="en-US" dirty="0" smtClean="0"/>
              <a:t>What if you wanted a contact form that emailed you or read rows from a table in a database?</a:t>
            </a:r>
          </a:p>
          <a:p>
            <a:r>
              <a:rPr lang="en-US" dirty="0" smtClean="0"/>
              <a:t>HTML could not provide that functionality for us.</a:t>
            </a:r>
          </a:p>
          <a:p>
            <a:r>
              <a:rPr lang="en-US" dirty="0" smtClean="0"/>
              <a:t>Scripting languages such as Perl and PHP would allow you to do this.</a:t>
            </a:r>
          </a:p>
          <a:p>
            <a:r>
              <a:rPr lang="en-US" dirty="0" smtClean="0"/>
              <a:t>Usually the script file would be mixed in the HTML code to display text or process inputs.</a:t>
            </a:r>
          </a:p>
          <a:p>
            <a:r>
              <a:rPr lang="en-US" dirty="0" smtClean="0"/>
              <a:t>While HTML was not too difficult, you usually had to either learn to program in a language, buy premade software or hire a vendor to build these. Any changes would usually require some time for programmer to implement.</a:t>
            </a:r>
          </a:p>
        </p:txBody>
      </p:sp>
    </p:spTree>
    <p:extLst>
      <p:ext uri="{BB962C8B-B14F-4D97-AF65-F5344CB8AC3E}">
        <p14:creationId xmlns:p14="http://schemas.microsoft.com/office/powerpoint/2010/main" val="150670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of the content management system</a:t>
            </a:r>
            <a:endParaRPr lang="en-US" dirty="0"/>
          </a:p>
        </p:txBody>
      </p:sp>
      <p:sp>
        <p:nvSpPr>
          <p:cNvPr id="3" name="Content Placeholder 2"/>
          <p:cNvSpPr>
            <a:spLocks noGrp="1"/>
          </p:cNvSpPr>
          <p:nvPr>
            <p:ph idx="1"/>
          </p:nvPr>
        </p:nvSpPr>
        <p:spPr/>
        <p:txBody>
          <a:bodyPr/>
          <a:lstStyle/>
          <a:p>
            <a:r>
              <a:rPr lang="en-US" dirty="0" smtClean="0"/>
              <a:t>Well, actually, they have been around for quite a while. They have evolved with the web.</a:t>
            </a:r>
          </a:p>
          <a:p>
            <a:r>
              <a:rPr lang="en-US" dirty="0" err="1" smtClean="0"/>
              <a:t>CMSes</a:t>
            </a:r>
            <a:r>
              <a:rPr lang="en-US" dirty="0" smtClean="0"/>
              <a:t> like Drupal and WordPress have allowed us to build up websites, without having to know all the HTML, PHP and database queries needed.</a:t>
            </a:r>
          </a:p>
          <a:p>
            <a:r>
              <a:rPr lang="en-US" dirty="0" smtClean="0"/>
              <a:t>The module system allowed us to easily add more functionality.</a:t>
            </a:r>
          </a:p>
          <a:p>
            <a:r>
              <a:rPr lang="en-US" dirty="0" smtClean="0"/>
              <a:t>While there was a bigger time investment up front, management and modifications were easier to manage going forward.</a:t>
            </a:r>
          </a:p>
          <a:p>
            <a:endParaRPr lang="en-US" dirty="0" smtClean="0"/>
          </a:p>
        </p:txBody>
      </p:sp>
      <p:pic>
        <p:nvPicPr>
          <p:cNvPr id="1026" name="Picture 2" descr="ttps://s.w.org/about/images/logos/wordpress-logo-notext-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799" y="5546196"/>
            <a:ext cx="1261533" cy="12615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omla-flat-logo-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666" y="5262733"/>
            <a:ext cx="1820333" cy="1828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tp://www.dnnsoftware.com/Portals/0/PressKit/DNN_fullcolor_p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130" y="5546196"/>
            <a:ext cx="2836335" cy="11203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ANd9GcTW1puEukgGePesxzRMBetwx9LBUyTWokzfcHodyeh7hL9OeR0p6FYU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596" y="5318604"/>
            <a:ext cx="1354669" cy="15393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drupal.org/files/druplicon-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868" y="5511120"/>
            <a:ext cx="1134533" cy="129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2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only had to worry about desktop computers</a:t>
            </a:r>
            <a:endParaRPr lang="en-US" dirty="0"/>
          </a:p>
        </p:txBody>
      </p:sp>
      <p:sp>
        <p:nvSpPr>
          <p:cNvPr id="3" name="Content Placeholder 2"/>
          <p:cNvSpPr>
            <a:spLocks noGrp="1"/>
          </p:cNvSpPr>
          <p:nvPr>
            <p:ph idx="1"/>
          </p:nvPr>
        </p:nvSpPr>
        <p:spPr/>
        <p:txBody>
          <a:bodyPr>
            <a:normAutofit/>
          </a:bodyPr>
          <a:lstStyle/>
          <a:p>
            <a:r>
              <a:rPr lang="en-US" dirty="0" smtClean="0"/>
              <a:t>When building out the layouts for our sites, we used to only worry about what they would look like on a desktop computer.</a:t>
            </a:r>
          </a:p>
          <a:p>
            <a:r>
              <a:rPr lang="en-US" dirty="0" smtClean="0"/>
              <a:t>Our conversations and decisions consisted of monitor resolution, Windows vs Mac (mostly Windows), and how it looked on IE5/6/7 &amp; Firefox (maybe Safari).</a:t>
            </a:r>
          </a:p>
          <a:p>
            <a:r>
              <a:rPr lang="en-US" dirty="0" smtClean="0"/>
              <a:t>We would create overly designed layouts that looked great desktops.</a:t>
            </a:r>
          </a:p>
          <a:p>
            <a:r>
              <a:rPr lang="en-US" dirty="0" smtClean="0"/>
              <a:t>Any interactive elements would usually be done in Flash and embedded on the websites.</a:t>
            </a:r>
          </a:p>
        </p:txBody>
      </p:sp>
    </p:spTree>
    <p:extLst>
      <p:ext uri="{BB962C8B-B14F-4D97-AF65-F5344CB8AC3E}">
        <p14:creationId xmlns:p14="http://schemas.microsoft.com/office/powerpoint/2010/main" val="144878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came the iPhone</a:t>
            </a:r>
            <a:r>
              <a:rPr lang="is-IS" dirty="0" smtClean="0"/>
              <a:t>…</a:t>
            </a:r>
            <a:endParaRPr lang="en-US" dirty="0"/>
          </a:p>
        </p:txBody>
      </p:sp>
      <p:sp>
        <p:nvSpPr>
          <p:cNvPr id="3" name="Content Placeholder 2"/>
          <p:cNvSpPr>
            <a:spLocks noGrp="1"/>
          </p:cNvSpPr>
          <p:nvPr>
            <p:ph idx="1"/>
          </p:nvPr>
        </p:nvSpPr>
        <p:spPr/>
        <p:txBody>
          <a:bodyPr/>
          <a:lstStyle/>
          <a:p>
            <a:r>
              <a:rPr lang="en-US" dirty="0" smtClean="0"/>
              <a:t>The iPhone was released in June 2007 and changed the way we consumed web content.</a:t>
            </a:r>
          </a:p>
          <a:p>
            <a:r>
              <a:rPr lang="en-US" dirty="0" smtClean="0"/>
              <a:t>Apps were now available and gave us interactive content.</a:t>
            </a:r>
          </a:p>
          <a:p>
            <a:r>
              <a:rPr lang="en-US" dirty="0" smtClean="0"/>
              <a:t>The mobile safari browser screen was much smaller and you were not able to use a mouse pointer.</a:t>
            </a:r>
          </a:p>
          <a:p>
            <a:r>
              <a:rPr lang="en-US" dirty="0" smtClean="0"/>
              <a:t>Navigating webpages on an iPhone proved to be a challenge. The web community was not exactly ready.</a:t>
            </a:r>
          </a:p>
        </p:txBody>
      </p:sp>
    </p:spTree>
    <p:extLst>
      <p:ext uri="{BB962C8B-B14F-4D97-AF65-F5344CB8AC3E}">
        <p14:creationId xmlns:p14="http://schemas.microsoft.com/office/powerpoint/2010/main" val="69788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…and Responsive Design followed</a:t>
            </a:r>
            <a:endParaRPr lang="en-US" dirty="0"/>
          </a:p>
        </p:txBody>
      </p:sp>
      <p:sp>
        <p:nvSpPr>
          <p:cNvPr id="3" name="Content Placeholder 2"/>
          <p:cNvSpPr>
            <a:spLocks noGrp="1"/>
          </p:cNvSpPr>
          <p:nvPr>
            <p:ph idx="1"/>
          </p:nvPr>
        </p:nvSpPr>
        <p:spPr/>
        <p:txBody>
          <a:bodyPr/>
          <a:lstStyle/>
          <a:p>
            <a:r>
              <a:rPr lang="en-US" dirty="0" smtClean="0"/>
              <a:t>One of the first techniques that came about was creating a separate mobile website. Most domains had an m. for the mobile site. This created management headaches as you had to maintain two sites. You would have to usually detect the type of device and browser to serve the correct site.</a:t>
            </a:r>
          </a:p>
          <a:p>
            <a:r>
              <a:rPr lang="en-US" dirty="0" smtClean="0"/>
              <a:t>Responsive design allowed us to create one site that would respond to the screen size and adjust accordingly. </a:t>
            </a:r>
          </a:p>
          <a:p>
            <a:endParaRPr lang="en-US" dirty="0" smtClean="0"/>
          </a:p>
          <a:p>
            <a:endParaRPr lang="en-US" dirty="0"/>
          </a:p>
        </p:txBody>
      </p:sp>
    </p:spTree>
    <p:extLst>
      <p:ext uri="{BB962C8B-B14F-4D97-AF65-F5344CB8AC3E}">
        <p14:creationId xmlns:p14="http://schemas.microsoft.com/office/powerpoint/2010/main" val="122913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2016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278" y="2395128"/>
            <a:ext cx="6170255" cy="36468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313" y="2556933"/>
            <a:ext cx="2755152" cy="3754058"/>
          </a:xfrm>
          <a:prstGeom prst="rect">
            <a:avLst/>
          </a:prstGeom>
        </p:spPr>
      </p:pic>
    </p:spTree>
    <p:extLst>
      <p:ext uri="{BB962C8B-B14F-4D97-AF65-F5344CB8AC3E}">
        <p14:creationId xmlns:p14="http://schemas.microsoft.com/office/powerpoint/2010/main" val="1357826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3040</TotalTime>
  <Words>708</Words>
  <Application>Microsoft Macintosh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Wingdings 3</vt:lpstr>
      <vt:lpstr>Arial</vt:lpstr>
      <vt:lpstr>Ion Boardroom</vt:lpstr>
      <vt:lpstr>The Future of Drupal and Content Delivery</vt:lpstr>
      <vt:lpstr>Let’s take a look back</vt:lpstr>
      <vt:lpstr>June 2000 – www.yale.edu</vt:lpstr>
      <vt:lpstr>What if we needed a little extra functionality?</vt:lpstr>
      <vt:lpstr>The birth of the content management system</vt:lpstr>
      <vt:lpstr>We only had to worry about desktop computers</vt:lpstr>
      <vt:lpstr>Then came the iPhone…</vt:lpstr>
      <vt:lpstr>…and Responsive Design followed</vt:lpstr>
      <vt:lpstr>June 2016</vt:lpstr>
      <vt:lpstr>What’s next?</vt:lpstr>
      <vt:lpstr>Headless Drupal</vt:lpstr>
      <vt:lpstr>Examples of use for Headless Drupal</vt:lpstr>
      <vt:lpstr>The direction the YaleSites team is moving</vt:lpstr>
      <vt:lpstr>Demo &amp; Discussion!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Drupal and Content Delivery</dc:title>
  <dc:creator>Microsoft Office User</dc:creator>
  <cp:lastModifiedBy>Microsoft Office User</cp:lastModifiedBy>
  <cp:revision>20</cp:revision>
  <dcterms:created xsi:type="dcterms:W3CDTF">2017-03-13T17:32:43Z</dcterms:created>
  <dcterms:modified xsi:type="dcterms:W3CDTF">2017-03-15T20:13:17Z</dcterms:modified>
</cp:coreProperties>
</file>