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44887" autoAdjust="0"/>
  </p:normalViewPr>
  <p:slideViewPr>
    <p:cSldViewPr snapToGrid="0">
      <p:cViewPr varScale="1">
        <p:scale>
          <a:sx n="40" d="100"/>
          <a:sy n="40" d="100"/>
        </p:scale>
        <p:origin x="28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 name="Google Shape;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bd49150a9_2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bd49150a9_2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dirty="0">
                <a:latin typeface="Arial"/>
                <a:ea typeface="Arial"/>
                <a:cs typeface="Arial"/>
                <a:sym typeface="Arial"/>
              </a:rPr>
              <a:t>•</a:t>
            </a:r>
            <a:r>
              <a:rPr lang="en-US" sz="2400" dirty="0"/>
              <a:t>I will be talking about Analytics - this is great feature to use if you want to have </a:t>
            </a:r>
            <a:r>
              <a:rPr lang="en-US" sz="2400" b="1" dirty="0"/>
              <a:t>visibility</a:t>
            </a:r>
            <a:r>
              <a:rPr lang="en-US" sz="2400" dirty="0"/>
              <a:t> into your </a:t>
            </a:r>
            <a:r>
              <a:rPr lang="en-US" sz="2400" b="1" dirty="0"/>
              <a:t>messages subscribers activity</a:t>
            </a:r>
            <a:r>
              <a:rPr lang="en-US" sz="2400" dirty="0"/>
              <a:t>, such as how many people are opening you email? , is your email being forwarded to others?, which links of your email is receiving the most clicks. </a:t>
            </a:r>
            <a:endParaRPr sz="2400" dirty="0"/>
          </a:p>
          <a:p>
            <a:pPr marL="0" lvl="0" indent="0" algn="l" rtl="0">
              <a:lnSpc>
                <a:spcPct val="115000"/>
              </a:lnSpc>
              <a:spcBef>
                <a:spcPts val="0"/>
              </a:spcBef>
              <a:spcAft>
                <a:spcPts val="0"/>
              </a:spcAft>
              <a:buClr>
                <a:schemeClr val="dk1"/>
              </a:buClr>
              <a:buSzPts val="1100"/>
              <a:buFont typeface="Arial"/>
              <a:buNone/>
            </a:pPr>
            <a:endParaRPr sz="24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2400" dirty="0">
                <a:latin typeface="Arial"/>
                <a:ea typeface="Arial"/>
                <a:cs typeface="Arial"/>
                <a:sym typeface="Arial"/>
              </a:rPr>
              <a:t>•</a:t>
            </a:r>
            <a:r>
              <a:rPr lang="en-US" sz="2400" dirty="0"/>
              <a:t>All these data can help you create a </a:t>
            </a:r>
            <a:r>
              <a:rPr lang="en-US" sz="2400" b="1" dirty="0"/>
              <a:t>targeted audience </a:t>
            </a:r>
            <a:r>
              <a:rPr lang="en-US" sz="2400" dirty="0"/>
              <a:t>based </a:t>
            </a:r>
            <a:r>
              <a:rPr lang="en-US" sz="2400" b="1" dirty="0"/>
              <a:t>on predictive behavior models. </a:t>
            </a:r>
            <a:endParaRPr sz="2400" b="1" dirty="0"/>
          </a:p>
          <a:p>
            <a:pPr marL="0" lvl="0" indent="0" algn="l" rtl="0">
              <a:lnSpc>
                <a:spcPct val="115000"/>
              </a:lnSpc>
              <a:spcBef>
                <a:spcPts val="0"/>
              </a:spcBef>
              <a:spcAft>
                <a:spcPts val="0"/>
              </a:spcAft>
              <a:buClr>
                <a:schemeClr val="dk1"/>
              </a:buClr>
              <a:buSzPts val="1100"/>
              <a:buFont typeface="Arial"/>
              <a:buNone/>
            </a:pPr>
            <a:endParaRPr sz="24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2400" dirty="0">
                <a:latin typeface="Arial"/>
                <a:ea typeface="Arial"/>
                <a:cs typeface="Arial"/>
                <a:sym typeface="Arial"/>
              </a:rPr>
              <a:t>•</a:t>
            </a:r>
            <a:r>
              <a:rPr lang="en-US" sz="2400" dirty="0"/>
              <a:t>The </a:t>
            </a:r>
            <a:r>
              <a:rPr lang="en-US" sz="2400" b="1" dirty="0"/>
              <a:t>tracking functionality </a:t>
            </a:r>
            <a:r>
              <a:rPr lang="en-US" sz="2400" dirty="0"/>
              <a:t>in the Email Studio  provides you  </a:t>
            </a:r>
            <a:r>
              <a:rPr lang="en-US" sz="2400" b="1" dirty="0"/>
              <a:t>data details</a:t>
            </a:r>
            <a:r>
              <a:rPr lang="en-US" sz="2400" dirty="0"/>
              <a:t> such as: </a:t>
            </a:r>
            <a:endParaRPr sz="2400" dirty="0"/>
          </a:p>
          <a:p>
            <a:pPr marL="0" lvl="0" indent="0" algn="l" rtl="0">
              <a:spcBef>
                <a:spcPts val="0"/>
              </a:spcBef>
              <a:spcAft>
                <a:spcPts val="0"/>
              </a:spcAft>
              <a:buNone/>
            </a:pPr>
            <a:endParaRPr sz="2400" dirty="0"/>
          </a:p>
        </p:txBody>
      </p:sp>
      <p:sp>
        <p:nvSpPr>
          <p:cNvPr id="98" name="Google Shape;98;g5bd49150a9_2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1a60b53df_4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1a60b53df_4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800" b="1" dirty="0"/>
              <a:t>Hard Bounce: </a:t>
            </a:r>
            <a:r>
              <a:rPr lang="en-US" sz="1800" dirty="0"/>
              <a:t>Yale Message will </a:t>
            </a:r>
            <a:r>
              <a:rPr lang="en-US" sz="1800" b="1" dirty="0"/>
              <a:t>mark invalid emails and suppress them from receiving future messages.</a:t>
            </a:r>
            <a:endParaRPr sz="1800" b="1" dirty="0"/>
          </a:p>
          <a:p>
            <a:pPr marL="0" lvl="0" indent="0" algn="l" rtl="0">
              <a:lnSpc>
                <a:spcPct val="115000"/>
              </a:lnSpc>
              <a:spcBef>
                <a:spcPts val="0"/>
              </a:spcBef>
              <a:spcAft>
                <a:spcPts val="0"/>
              </a:spcAft>
              <a:buClr>
                <a:schemeClr val="dk1"/>
              </a:buClr>
              <a:buSzPts val="1100"/>
              <a:buFont typeface="Arial"/>
              <a:buNone/>
            </a:pPr>
            <a:r>
              <a:rPr lang="en-US" sz="1800" dirty="0"/>
              <a:t>The number counts are hyperlinked, which gives you the ability to see if any of these emails need to be corrected, due to spelling errors.</a:t>
            </a:r>
          </a:p>
          <a:p>
            <a:pPr marL="0" lvl="0" indent="0" algn="l" rtl="0">
              <a:lnSpc>
                <a:spcPct val="115000"/>
              </a:lnSpc>
              <a:spcBef>
                <a:spcPts val="0"/>
              </a:spcBef>
              <a:spcAft>
                <a:spcPts val="0"/>
              </a:spcAft>
              <a:buClr>
                <a:schemeClr val="dk1"/>
              </a:buClr>
              <a:buSzPts val="1100"/>
              <a:buFont typeface="Arial"/>
              <a:buNone/>
            </a:pPr>
            <a:endParaRPr sz="1800" dirty="0"/>
          </a:p>
          <a:p>
            <a:pPr marL="0" lvl="0" indent="0" algn="l" rtl="0">
              <a:lnSpc>
                <a:spcPct val="115000"/>
              </a:lnSpc>
              <a:spcBef>
                <a:spcPts val="0"/>
              </a:spcBef>
              <a:spcAft>
                <a:spcPts val="0"/>
              </a:spcAft>
              <a:buClr>
                <a:schemeClr val="dk1"/>
              </a:buClr>
              <a:buSzPts val="1100"/>
              <a:buFont typeface="Arial"/>
              <a:buNone/>
            </a:pPr>
            <a:r>
              <a:rPr lang="en-US" sz="1800" b="1" dirty="0"/>
              <a:t>Soft Bounce:  </a:t>
            </a:r>
            <a:r>
              <a:rPr lang="en-US" sz="1800" dirty="0"/>
              <a:t>Yale message </a:t>
            </a:r>
            <a:r>
              <a:rPr lang="en-US" sz="1800" dirty="0">
                <a:solidFill>
                  <a:srgbClr val="333333"/>
                </a:solidFill>
                <a:highlight>
                  <a:srgbClr val="FFFFFF"/>
                </a:highlight>
                <a:latin typeface="Arial"/>
                <a:ea typeface="Arial"/>
                <a:cs typeface="Arial"/>
                <a:sym typeface="Arial"/>
              </a:rPr>
              <a:t>retries sending the email to the subscriber </a:t>
            </a:r>
            <a:r>
              <a:rPr lang="en-US" sz="1800" b="1" dirty="0">
                <a:solidFill>
                  <a:srgbClr val="333333"/>
                </a:solidFill>
                <a:highlight>
                  <a:srgbClr val="FFFFFF"/>
                </a:highlight>
                <a:latin typeface="Arial"/>
                <a:ea typeface="Arial"/>
                <a:cs typeface="Arial"/>
                <a:sym typeface="Arial"/>
              </a:rPr>
              <a:t>every 15 minutes for 72 hours.</a:t>
            </a:r>
          </a:p>
          <a:p>
            <a:pPr marL="0" lvl="0" indent="0" algn="l" rtl="0">
              <a:lnSpc>
                <a:spcPct val="115000"/>
              </a:lnSpc>
              <a:spcBef>
                <a:spcPts val="0"/>
              </a:spcBef>
              <a:spcAft>
                <a:spcPts val="0"/>
              </a:spcAft>
              <a:buClr>
                <a:schemeClr val="dk1"/>
              </a:buClr>
              <a:buSzPts val="1100"/>
              <a:buFont typeface="Arial"/>
              <a:buNone/>
            </a:pPr>
            <a:endParaRPr sz="1800" b="1" dirty="0">
              <a:solidFill>
                <a:srgbClr val="333333"/>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800" b="1" dirty="0"/>
              <a:t>Block Bounce:  </a:t>
            </a:r>
            <a:r>
              <a:rPr lang="en-US" sz="1800" dirty="0"/>
              <a:t>when the </a:t>
            </a:r>
            <a:r>
              <a:rPr lang="en-US" sz="1800" b="1" dirty="0">
                <a:solidFill>
                  <a:srgbClr val="333333"/>
                </a:solidFill>
                <a:highlight>
                  <a:srgbClr val="FFFFFF"/>
                </a:highlight>
                <a:latin typeface="Arial"/>
                <a:ea typeface="Arial"/>
                <a:cs typeface="Arial"/>
                <a:sym typeface="Arial"/>
              </a:rPr>
              <a:t>email server rejects </a:t>
            </a:r>
            <a:r>
              <a:rPr lang="en-US" sz="1800" dirty="0">
                <a:solidFill>
                  <a:srgbClr val="333333"/>
                </a:solidFill>
                <a:highlight>
                  <a:srgbClr val="FFFFFF"/>
                </a:highlight>
                <a:latin typeface="Arial"/>
                <a:ea typeface="Arial"/>
                <a:cs typeface="Arial"/>
                <a:sym typeface="Arial"/>
              </a:rPr>
              <a:t>the email due to </a:t>
            </a:r>
            <a:r>
              <a:rPr lang="en-US" sz="1800" b="1" dirty="0">
                <a:solidFill>
                  <a:srgbClr val="333333"/>
                </a:solidFill>
                <a:highlight>
                  <a:srgbClr val="FFFFFF"/>
                </a:highlight>
                <a:latin typeface="Arial"/>
                <a:ea typeface="Arial"/>
                <a:cs typeface="Arial"/>
                <a:sym typeface="Arial"/>
              </a:rPr>
              <a:t>Filter issues, such as URL blocks, lack of proper authentication of the domain </a:t>
            </a:r>
            <a:r>
              <a:rPr lang="en-US" sz="1800" dirty="0">
                <a:solidFill>
                  <a:srgbClr val="333333"/>
                </a:solidFill>
                <a:highlight>
                  <a:srgbClr val="FFFFFF"/>
                </a:highlight>
                <a:latin typeface="Arial"/>
                <a:ea typeface="Arial"/>
                <a:cs typeface="Arial"/>
                <a:sym typeface="Arial"/>
              </a:rPr>
              <a:t>or IP.</a:t>
            </a:r>
            <a:endParaRPr sz="1800" dirty="0">
              <a:solidFill>
                <a:srgbClr val="333333"/>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a:t>
            </a:r>
            <a:r>
              <a:rPr lang="en-US" sz="1800" dirty="0">
                <a:solidFill>
                  <a:srgbClr val="333333"/>
                </a:solidFill>
                <a:highlight>
                  <a:srgbClr val="FFFFFF"/>
                </a:highlight>
                <a:latin typeface="Arial"/>
                <a:ea typeface="Arial"/>
                <a:cs typeface="Arial"/>
                <a:sym typeface="Arial"/>
              </a:rPr>
              <a:t>Yale Message team pays close attention to ensure that the messages are being delivered.</a:t>
            </a:r>
          </a:p>
          <a:p>
            <a:pPr marL="0" lvl="0" indent="0" algn="l" rtl="0">
              <a:lnSpc>
                <a:spcPct val="115000"/>
              </a:lnSpc>
              <a:spcBef>
                <a:spcPts val="0"/>
              </a:spcBef>
              <a:spcAft>
                <a:spcPts val="0"/>
              </a:spcAft>
              <a:buClr>
                <a:schemeClr val="dk1"/>
              </a:buClr>
              <a:buSzPts val="1100"/>
              <a:buFont typeface="Arial"/>
              <a:buNone/>
            </a:pPr>
            <a:endParaRPr sz="1800" dirty="0">
              <a:solidFill>
                <a:srgbClr val="333333"/>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800" b="1" dirty="0">
                <a:solidFill>
                  <a:srgbClr val="333333"/>
                </a:solidFill>
                <a:highlight>
                  <a:srgbClr val="FFFFFF"/>
                </a:highlight>
                <a:latin typeface="Arial"/>
                <a:ea typeface="Arial"/>
                <a:cs typeface="Arial"/>
                <a:sym typeface="Arial"/>
              </a:rPr>
              <a:t>Inbox Activity</a:t>
            </a:r>
            <a:r>
              <a:rPr lang="en-US" sz="1800" dirty="0">
                <a:solidFill>
                  <a:srgbClr val="333333"/>
                </a:solidFill>
                <a:highlight>
                  <a:srgbClr val="FFFFFF"/>
                </a:highlight>
                <a:latin typeface="Arial"/>
                <a:ea typeface="Arial"/>
                <a:cs typeface="Arial"/>
                <a:sym typeface="Arial"/>
              </a:rPr>
              <a:t>:</a:t>
            </a:r>
            <a:endParaRPr sz="1800" dirty="0">
              <a:solidFill>
                <a:srgbClr val="333333"/>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800" dirty="0">
                <a:solidFill>
                  <a:srgbClr val="333333"/>
                </a:solidFill>
                <a:highlight>
                  <a:srgbClr val="FFFFFF"/>
                </a:highlight>
                <a:latin typeface="Arial"/>
                <a:ea typeface="Arial"/>
                <a:cs typeface="Arial"/>
                <a:sym typeface="Arial"/>
              </a:rPr>
              <a:t>Number count of </a:t>
            </a:r>
            <a:r>
              <a:rPr lang="en-US" sz="1800" b="1" dirty="0">
                <a:solidFill>
                  <a:srgbClr val="333333"/>
                </a:solidFill>
                <a:highlight>
                  <a:srgbClr val="FFFFFF"/>
                </a:highlight>
                <a:latin typeface="Arial"/>
                <a:ea typeface="Arial"/>
                <a:cs typeface="Arial"/>
                <a:sym typeface="Arial"/>
              </a:rPr>
              <a:t>open messages, clicks, forwards, unsubscribes and unengaged subscribers.</a:t>
            </a:r>
          </a:p>
          <a:p>
            <a:pPr marL="0" lvl="0" indent="0" algn="l" rtl="0">
              <a:lnSpc>
                <a:spcPct val="115000"/>
              </a:lnSpc>
              <a:spcBef>
                <a:spcPts val="0"/>
              </a:spcBef>
              <a:spcAft>
                <a:spcPts val="0"/>
              </a:spcAft>
              <a:buClr>
                <a:schemeClr val="dk1"/>
              </a:buClr>
              <a:buSzPts val="1100"/>
              <a:buFont typeface="Arial"/>
              <a:buNone/>
            </a:pPr>
            <a:endParaRPr sz="1800" b="1" dirty="0">
              <a:solidFill>
                <a:srgbClr val="333333"/>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800" b="1" dirty="0">
                <a:solidFill>
                  <a:srgbClr val="333333"/>
                </a:solidFill>
                <a:highlight>
                  <a:srgbClr val="FFFFFF"/>
                </a:highlight>
                <a:latin typeface="Arial"/>
                <a:ea typeface="Arial"/>
                <a:cs typeface="Arial"/>
                <a:sym typeface="Arial"/>
              </a:rPr>
              <a:t>To the right - Email Click Activity</a:t>
            </a:r>
            <a:endParaRPr sz="1800" b="1" dirty="0">
              <a:solidFill>
                <a:srgbClr val="333333"/>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800" dirty="0">
                <a:solidFill>
                  <a:srgbClr val="333333"/>
                </a:solidFill>
                <a:highlight>
                  <a:srgbClr val="FFFFFF"/>
                </a:highlight>
                <a:latin typeface="Arial"/>
                <a:ea typeface="Arial"/>
                <a:cs typeface="Arial"/>
                <a:sym typeface="Arial"/>
              </a:rPr>
              <a:t>To go more This is an overview of the email, if the email have an </a:t>
            </a:r>
            <a:r>
              <a:rPr lang="en-US" sz="1800" dirty="0" err="1">
                <a:solidFill>
                  <a:srgbClr val="333333"/>
                </a:solidFill>
                <a:highlight>
                  <a:srgbClr val="FFFFFF"/>
                </a:highlight>
                <a:latin typeface="Arial"/>
                <a:ea typeface="Arial"/>
                <a:cs typeface="Arial"/>
                <a:sym typeface="Arial"/>
              </a:rPr>
              <a:t>urls</a:t>
            </a:r>
            <a:r>
              <a:rPr lang="en-US" sz="1800" dirty="0">
                <a:solidFill>
                  <a:srgbClr val="333333"/>
                </a:solidFill>
                <a:highlight>
                  <a:srgbClr val="FFFFFF"/>
                </a:highlight>
                <a:latin typeface="Arial"/>
                <a:ea typeface="Arial"/>
                <a:cs typeface="Arial"/>
                <a:sym typeface="Arial"/>
              </a:rPr>
              <a:t> links, the tool will provide you a </a:t>
            </a:r>
            <a:r>
              <a:rPr lang="en-US" sz="1800" b="1" dirty="0">
                <a:solidFill>
                  <a:srgbClr val="333333"/>
                </a:solidFill>
                <a:highlight>
                  <a:srgbClr val="FFFFFF"/>
                </a:highlight>
                <a:latin typeface="Arial"/>
                <a:ea typeface="Arial"/>
                <a:cs typeface="Arial"/>
                <a:sym typeface="Arial"/>
              </a:rPr>
              <a:t>clicking activity rate for each hyperlink </a:t>
            </a:r>
            <a:r>
              <a:rPr lang="en-US" sz="1800" dirty="0">
                <a:solidFill>
                  <a:srgbClr val="333333"/>
                </a:solidFill>
                <a:highlight>
                  <a:srgbClr val="FFFFFF"/>
                </a:highlight>
                <a:latin typeface="Arial"/>
                <a:ea typeface="Arial"/>
                <a:cs typeface="Arial"/>
                <a:sym typeface="Arial"/>
              </a:rPr>
              <a:t>as you can see in this email. </a:t>
            </a:r>
            <a:endParaRPr sz="1800" dirty="0">
              <a:solidFill>
                <a:srgbClr val="333333"/>
              </a:solidFill>
              <a:highlight>
                <a:srgbClr val="FFFFFF"/>
              </a:highlight>
              <a:latin typeface="Arial"/>
              <a:ea typeface="Arial"/>
              <a:cs typeface="Arial"/>
              <a:sym typeface="Arial"/>
            </a:endParaRPr>
          </a:p>
          <a:p>
            <a:pPr marL="0" lvl="0" indent="0" algn="l" rtl="0">
              <a:spcBef>
                <a:spcPts val="0"/>
              </a:spcBef>
              <a:spcAft>
                <a:spcPts val="0"/>
              </a:spcAft>
              <a:buNone/>
            </a:pPr>
            <a:endParaRPr sz="1800" dirty="0"/>
          </a:p>
        </p:txBody>
      </p:sp>
      <p:sp>
        <p:nvSpPr>
          <p:cNvPr id="105" name="Google Shape;105;g51a60b53df_4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1a60b53d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1a60b53df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Another nice feature is the reports functionality.</a:t>
            </a:r>
            <a:endParaRPr/>
          </a:p>
          <a:p>
            <a:pPr marL="0" lvl="0" indent="0" algn="l" rtl="0">
              <a:lnSpc>
                <a:spcPct val="115000"/>
              </a:lnSpc>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a:t>Yale message </a:t>
            </a:r>
            <a:r>
              <a:rPr lang="en-US" b="1"/>
              <a:t>offers you a catalog of reports </a:t>
            </a:r>
            <a:r>
              <a:rPr lang="en-US"/>
              <a:t>available for you to choose from</a:t>
            </a:r>
            <a:r>
              <a:rPr lang="en-US" b="1"/>
              <a:t>, based on what you need</a:t>
            </a:r>
            <a:endParaRPr b="1"/>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a:t>This is a quick example of one of the reports we have available which is the </a:t>
            </a:r>
            <a:r>
              <a:rPr lang="en-US" b="1"/>
              <a:t>Email performance by list Report </a:t>
            </a:r>
            <a:r>
              <a:rPr lang="en-US"/>
              <a:t>– this is an email that was sent to 10 different lists, what this report does, it provides you </a:t>
            </a:r>
            <a:r>
              <a:rPr lang="en-US" b="1"/>
              <a:t>subscribers activity analysis for each of these lists </a:t>
            </a:r>
            <a:r>
              <a:rPr lang="en-US"/>
              <a:t>such as the </a:t>
            </a:r>
            <a:r>
              <a:rPr lang="en-US" b="1"/>
              <a:t>send count, bounce rate, open rate, click through rate and unsubscribe rate</a:t>
            </a:r>
            <a:endParaRPr b="1"/>
          </a:p>
          <a:p>
            <a:pPr marL="0" lvl="0" indent="0" algn="l" rtl="0">
              <a:lnSpc>
                <a:spcPct val="115000"/>
              </a:lnSpc>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a:t>Thanks for listening and I will pass it to Kim who will be talking about Journey Building. </a:t>
            </a:r>
            <a:endParaRPr/>
          </a:p>
          <a:p>
            <a:pPr marL="0" lvl="0" indent="0" algn="l" rtl="0">
              <a:spcBef>
                <a:spcPts val="0"/>
              </a:spcBef>
              <a:spcAft>
                <a:spcPts val="0"/>
              </a:spcAft>
              <a:buNone/>
            </a:pPr>
            <a:endParaRPr/>
          </a:p>
        </p:txBody>
      </p:sp>
      <p:sp>
        <p:nvSpPr>
          <p:cNvPr id="115" name="Google Shape;115;g51a60b53df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19c82bece_6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19c82bece_6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800"/>
              <a:t>Now that many of our users have conquered email, we are beginning to roll out a new automation tool called Journey Builder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a:t>journey builder Allows you to create personalized ‘journeys’ for your audience</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a:t>it features an easy to use Automated drag and drop customer mapping tool</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a:t>A few use cases for Journey Builder are </a:t>
            </a:r>
            <a:endParaRPr sz="1800"/>
          </a:p>
          <a:p>
            <a:pPr marL="0" lvl="0" indent="0" algn="l" rtl="0">
              <a:spcBef>
                <a:spcPts val="0"/>
              </a:spcBef>
              <a:spcAft>
                <a:spcPts val="0"/>
              </a:spcAft>
              <a:buNone/>
            </a:pPr>
            <a:endParaRPr sz="1800"/>
          </a:p>
          <a:p>
            <a:pPr marL="457200" lvl="0" indent="-342900" algn="l" rtl="0">
              <a:spcBef>
                <a:spcPts val="0"/>
              </a:spcBef>
              <a:spcAft>
                <a:spcPts val="0"/>
              </a:spcAft>
              <a:buSzPts val="1800"/>
              <a:buChar char="●"/>
            </a:pPr>
            <a:r>
              <a:rPr lang="en-US" sz="1800"/>
              <a:t>a welcome journey that you could use for a new employee orientation</a:t>
            </a:r>
            <a:endParaRPr sz="1800"/>
          </a:p>
          <a:p>
            <a:pPr marL="457200" lvl="0" indent="-342900" algn="l" rtl="0">
              <a:spcBef>
                <a:spcPts val="0"/>
              </a:spcBef>
              <a:spcAft>
                <a:spcPts val="0"/>
              </a:spcAft>
              <a:buSzPts val="1800"/>
              <a:buChar char="●"/>
            </a:pPr>
            <a:r>
              <a:rPr lang="en-US" sz="1800"/>
              <a:t>an anniversary journey for  work milestones</a:t>
            </a:r>
            <a:endParaRPr sz="1800"/>
          </a:p>
          <a:p>
            <a:pPr marL="457200" lvl="0" indent="-342900" algn="l" rtl="0">
              <a:spcBef>
                <a:spcPts val="0"/>
              </a:spcBef>
              <a:spcAft>
                <a:spcPts val="0"/>
              </a:spcAft>
              <a:buSzPts val="1800"/>
              <a:buChar char="●"/>
            </a:pPr>
            <a:r>
              <a:rPr lang="en-US" sz="1800"/>
              <a:t>or an abandoned cart journey for when a shopper leaves something behind in their digital cart.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a:t>We have a department at Yale that is actively using Journey Builder for communicating lesson plans and reminders to students in their class</a:t>
            </a:r>
            <a:endParaRPr sz="1800"/>
          </a:p>
        </p:txBody>
      </p:sp>
      <p:sp>
        <p:nvSpPr>
          <p:cNvPr id="128" name="Google Shape;128;g519c82bece_6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1a7ffcde1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1a7ffcde1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a:t>Today I will be showing you how a journey could have been used to send an invite to this  conference, send a scheduled reminder, and finally a follow up email. You can set the journey up and it will run itself.</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US" sz="2400"/>
              <a:t>Here is the journey laid out start to finish in that drag and drop interface that I mentioned with emails showing up in blue and our time and engagement based decisions in orange</a:t>
            </a:r>
            <a:endParaRPr sz="2400"/>
          </a:p>
          <a:p>
            <a:pPr marL="0" lvl="0" indent="0" algn="l" rtl="0">
              <a:spcBef>
                <a:spcPts val="0"/>
              </a:spcBef>
              <a:spcAft>
                <a:spcPts val="0"/>
              </a:spcAft>
              <a:buNone/>
            </a:pPr>
            <a:r>
              <a:rPr lang="en-US" sz="2400"/>
              <a:t>NEXT SLIDE</a:t>
            </a:r>
            <a:endParaRPr sz="2400"/>
          </a:p>
        </p:txBody>
      </p:sp>
      <p:sp>
        <p:nvSpPr>
          <p:cNvPr id="136" name="Google Shape;136;g51a7ffcde1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1a60b53df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1a60b53df_1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a:t>First, we have created a data extension with all of the people we would like to invite to the conference</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US" sz="2400"/>
              <a:t>we will then set a schedule that can be modified to start on a specific date and time or when you press the activate button on the journey</a:t>
            </a:r>
            <a:endParaRPr sz="2400"/>
          </a:p>
          <a:p>
            <a:pPr marL="0" lvl="0" indent="0" algn="l" rtl="0">
              <a:spcBef>
                <a:spcPts val="0"/>
              </a:spcBef>
              <a:spcAft>
                <a:spcPts val="0"/>
              </a:spcAft>
              <a:buNone/>
            </a:pPr>
            <a:endParaRPr sz="1800"/>
          </a:p>
          <a:p>
            <a:pPr marL="0" lvl="0" indent="0" algn="l" rtl="0">
              <a:spcBef>
                <a:spcPts val="0"/>
              </a:spcBef>
              <a:spcAft>
                <a:spcPts val="0"/>
              </a:spcAft>
              <a:buClr>
                <a:schemeClr val="dk1"/>
              </a:buClr>
              <a:buSzPts val="1100"/>
              <a:buFont typeface="Arial"/>
              <a:buNone/>
            </a:pPr>
            <a:r>
              <a:rPr lang="en-US" sz="1800"/>
              <a:t>NEXT SLIDE</a:t>
            </a:r>
            <a:endParaRPr sz="1800"/>
          </a:p>
        </p:txBody>
      </p:sp>
      <p:sp>
        <p:nvSpPr>
          <p:cNvPr id="144" name="Google Shape;144;g51a60b53df_1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b2c8d9b36_5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b2c8d9b36_5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800"/>
              <a:t>Next, we will hit our first ENGAGEMENT SPLIT</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a:t>the button you click in this email will push you down one of two paths</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a:t>If you click sign me up you will remain in the journey and move down the path, if you click maybe next year, you will be exited from the journey.</a:t>
            </a:r>
            <a:endParaRPr sz="18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5" name="Google Shape;155;g5b2c8d9b36_5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b4d55d3b2_22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5b4d55d3b2_22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a:t>The people that have signed up for the conference are now taken down a path to be reminded the day of the conference with details about the  time and location</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US" sz="2400"/>
              <a:t>we have also deployed AMPSCRIPT here which is a way to control content for an individual recipient. </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US" sz="2400"/>
              <a:t>As you see my name has been plugged in here to personalize the message</a:t>
            </a:r>
            <a:endParaRPr sz="2400">
              <a:highlight>
                <a:srgbClr val="FFFFFF"/>
              </a:highlight>
            </a:endParaRPr>
          </a:p>
        </p:txBody>
      </p:sp>
      <p:sp>
        <p:nvSpPr>
          <p:cNvPr id="166" name="Google Shape;166;g5b4d55d3b2_22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b2c8d9b36_5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b2c8d9b36_5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a:solidFill>
                  <a:srgbClr val="333333"/>
                </a:solidFill>
                <a:highlight>
                  <a:srgbClr val="F8F8F8"/>
                </a:highlight>
                <a:latin typeface="Arial"/>
                <a:ea typeface="Arial"/>
                <a:cs typeface="Arial"/>
                <a:sym typeface="Arial"/>
              </a:rPr>
              <a:t>Our next ENGAGEMENT SPLIT will come</a:t>
            </a:r>
            <a:r>
              <a:rPr lang="en-US" sz="2400" i="1">
                <a:solidFill>
                  <a:srgbClr val="333333"/>
                </a:solidFill>
                <a:highlight>
                  <a:srgbClr val="F8F8F8"/>
                </a:highlight>
                <a:latin typeface="Arial"/>
                <a:ea typeface="Arial"/>
                <a:cs typeface="Arial"/>
                <a:sym typeface="Arial"/>
              </a:rPr>
              <a:t> after </a:t>
            </a:r>
            <a:r>
              <a:rPr lang="en-US" sz="2400">
                <a:solidFill>
                  <a:srgbClr val="333333"/>
                </a:solidFill>
                <a:highlight>
                  <a:srgbClr val="F8F8F8"/>
                </a:highlight>
                <a:latin typeface="Arial"/>
                <a:ea typeface="Arial"/>
                <a:cs typeface="Arial"/>
                <a:sym typeface="Arial"/>
              </a:rPr>
              <a:t>the conference when we send a follow up email to attendees inquiring about their interest in the topics they heard.</a:t>
            </a:r>
            <a:endParaRPr sz="2400">
              <a:solidFill>
                <a:srgbClr val="333333"/>
              </a:solidFill>
              <a:highlight>
                <a:srgbClr val="F8F8F8"/>
              </a:highlight>
              <a:latin typeface="Arial"/>
              <a:ea typeface="Arial"/>
              <a:cs typeface="Arial"/>
              <a:sym typeface="Arial"/>
            </a:endParaRPr>
          </a:p>
          <a:p>
            <a:pPr marL="0" lvl="0" indent="0" algn="l" rtl="0">
              <a:spcBef>
                <a:spcPts val="0"/>
              </a:spcBef>
              <a:spcAft>
                <a:spcPts val="0"/>
              </a:spcAft>
              <a:buNone/>
            </a:pPr>
            <a:endParaRPr sz="2400">
              <a:solidFill>
                <a:srgbClr val="333333"/>
              </a:solidFill>
              <a:highlight>
                <a:srgbClr val="F8F8F8"/>
              </a:highlight>
              <a:latin typeface="Arial"/>
              <a:ea typeface="Arial"/>
              <a:cs typeface="Arial"/>
              <a:sym typeface="Arial"/>
            </a:endParaRPr>
          </a:p>
          <a:p>
            <a:pPr marL="0" lvl="0" indent="0" algn="l" rtl="0">
              <a:spcBef>
                <a:spcPts val="0"/>
              </a:spcBef>
              <a:spcAft>
                <a:spcPts val="0"/>
              </a:spcAft>
              <a:buNone/>
            </a:pPr>
            <a:r>
              <a:rPr lang="en-US" sz="2400">
                <a:solidFill>
                  <a:srgbClr val="333333"/>
                </a:solidFill>
                <a:highlight>
                  <a:srgbClr val="F8F8F8"/>
                </a:highlight>
                <a:latin typeface="Arial"/>
                <a:ea typeface="Arial"/>
                <a:cs typeface="Arial"/>
                <a:sym typeface="Arial"/>
              </a:rPr>
              <a:t>We have set this email up with three buttons, one for each topic</a:t>
            </a:r>
            <a:endParaRPr sz="2400">
              <a:solidFill>
                <a:srgbClr val="333333"/>
              </a:solidFill>
              <a:highlight>
                <a:srgbClr val="F8F8F8"/>
              </a:highlight>
              <a:latin typeface="Arial"/>
              <a:ea typeface="Arial"/>
              <a:cs typeface="Arial"/>
              <a:sym typeface="Arial"/>
            </a:endParaRPr>
          </a:p>
          <a:p>
            <a:pPr marL="0" lvl="0" indent="0" algn="l" rtl="0">
              <a:spcBef>
                <a:spcPts val="0"/>
              </a:spcBef>
              <a:spcAft>
                <a:spcPts val="0"/>
              </a:spcAft>
              <a:buNone/>
            </a:pPr>
            <a:endParaRPr sz="2400">
              <a:solidFill>
                <a:srgbClr val="333333"/>
              </a:solidFill>
              <a:highlight>
                <a:srgbClr val="F8F8F8"/>
              </a:highlight>
              <a:latin typeface="Arial"/>
              <a:ea typeface="Arial"/>
              <a:cs typeface="Arial"/>
              <a:sym typeface="Arial"/>
            </a:endParaRPr>
          </a:p>
          <a:p>
            <a:pPr marL="0" lvl="0" indent="0" algn="l" rtl="0">
              <a:spcBef>
                <a:spcPts val="0"/>
              </a:spcBef>
              <a:spcAft>
                <a:spcPts val="0"/>
              </a:spcAft>
              <a:buNone/>
            </a:pPr>
            <a:r>
              <a:rPr lang="en-US" sz="2400">
                <a:solidFill>
                  <a:srgbClr val="333333"/>
                </a:solidFill>
                <a:highlight>
                  <a:srgbClr val="F8F8F8"/>
                </a:highlight>
                <a:latin typeface="Arial"/>
                <a:ea typeface="Arial"/>
                <a:cs typeface="Arial"/>
                <a:sym typeface="Arial"/>
              </a:rPr>
              <a:t>NEXT SLIDE</a:t>
            </a:r>
            <a:endParaRPr sz="2400"/>
          </a:p>
        </p:txBody>
      </p:sp>
      <p:sp>
        <p:nvSpPr>
          <p:cNvPr id="177" name="Google Shape;177;g5b2c8d9b36_5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b4d55d3b2_22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b4d55d3b2_22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400">
                <a:solidFill>
                  <a:srgbClr val="333333"/>
                </a:solidFill>
                <a:highlight>
                  <a:srgbClr val="F8F8F8"/>
                </a:highlight>
              </a:rPr>
              <a:t>depending on what the recipient clicks, they will be sent down one of three paths and will receive a follow up email from the group that they wanted to learn more from</a:t>
            </a:r>
            <a:endParaRPr sz="2400">
              <a:solidFill>
                <a:srgbClr val="333333"/>
              </a:solidFill>
              <a:highlight>
                <a:srgbClr val="F8F8F8"/>
              </a:highlight>
            </a:endParaRPr>
          </a:p>
          <a:p>
            <a:pPr marL="0" lvl="0" indent="0" algn="l" rtl="0">
              <a:spcBef>
                <a:spcPts val="0"/>
              </a:spcBef>
              <a:spcAft>
                <a:spcPts val="0"/>
              </a:spcAft>
              <a:buNone/>
            </a:pPr>
            <a:endParaRPr sz="2400"/>
          </a:p>
          <a:p>
            <a:pPr marL="0" lvl="0" indent="0" algn="l" rtl="0">
              <a:spcBef>
                <a:spcPts val="0"/>
              </a:spcBef>
              <a:spcAft>
                <a:spcPts val="0"/>
              </a:spcAft>
              <a:buNone/>
            </a:pPr>
            <a:r>
              <a:rPr lang="en-US" sz="2400"/>
              <a:t>after this, the journey is completed and all contacts will exit</a:t>
            </a:r>
            <a:endParaRPr sz="2400"/>
          </a:p>
        </p:txBody>
      </p:sp>
      <p:sp>
        <p:nvSpPr>
          <p:cNvPr id="188" name="Google Shape;188;g5b4d55d3b2_22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 name="Google Shape;2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Good morning everyone, today our team will be discussing Yale Message and the ability to communicate to the right audience</a:t>
            </a:r>
            <a:endParaRPr/>
          </a:p>
        </p:txBody>
      </p:sp>
      <p:sp>
        <p:nvSpPr>
          <p:cNvPr id="29" name="Google Shape;2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7335a6a8b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7335a6a8b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57335a6a8b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g56ab08fd5c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 name="Google Shape;35;g56ab08fd5c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Yale Message has a team here to talk to you today</a:t>
            </a:r>
            <a:endParaRPr/>
          </a:p>
          <a:p>
            <a:pPr marL="0" lvl="0" indent="0" algn="l" rtl="0">
              <a:spcBef>
                <a:spcPts val="0"/>
              </a:spcBef>
              <a:spcAft>
                <a:spcPts val="0"/>
              </a:spcAft>
              <a:buNone/>
            </a:pPr>
            <a:r>
              <a:rPr lang="en-US"/>
              <a:t>myself, Michael van Emmenes - Shared Application Service Manager</a:t>
            </a:r>
            <a:endParaRPr/>
          </a:p>
          <a:p>
            <a:pPr marL="0" lvl="0" indent="0" algn="l" rtl="0">
              <a:spcBef>
                <a:spcPts val="0"/>
              </a:spcBef>
              <a:spcAft>
                <a:spcPts val="0"/>
              </a:spcAft>
              <a:buNone/>
            </a:pPr>
            <a:r>
              <a:rPr lang="en-US"/>
              <a:t>Venkat Reddy - Senior Software Engineer</a:t>
            </a:r>
            <a:endParaRPr/>
          </a:p>
          <a:p>
            <a:pPr marL="0" lvl="0" indent="0" algn="l" rtl="0">
              <a:spcBef>
                <a:spcPts val="0"/>
              </a:spcBef>
              <a:spcAft>
                <a:spcPts val="0"/>
              </a:spcAft>
              <a:buNone/>
            </a:pPr>
            <a:r>
              <a:rPr lang="en-US"/>
              <a:t>Gloria Hoda - Digital Manager</a:t>
            </a:r>
            <a:endParaRPr/>
          </a:p>
          <a:p>
            <a:pPr marL="0" lvl="0" indent="0" algn="l" rtl="0">
              <a:spcBef>
                <a:spcPts val="0"/>
              </a:spcBef>
              <a:spcAft>
                <a:spcPts val="0"/>
              </a:spcAft>
              <a:buNone/>
            </a:pPr>
            <a:r>
              <a:rPr lang="en-US"/>
              <a:t>Alejandra Rodriguez - Project Administrator</a:t>
            </a:r>
            <a:endParaRPr/>
          </a:p>
          <a:p>
            <a:pPr marL="0" lvl="0" indent="0" algn="l" rtl="0">
              <a:spcBef>
                <a:spcPts val="0"/>
              </a:spcBef>
              <a:spcAft>
                <a:spcPts val="0"/>
              </a:spcAft>
              <a:buNone/>
            </a:pPr>
            <a:r>
              <a:rPr lang="en-US"/>
              <a:t>Kim Zaweski - Platform Analyst</a:t>
            </a:r>
            <a:endParaRPr/>
          </a:p>
          <a:p>
            <a:pPr marL="0" lvl="0" indent="0" algn="l" rtl="0">
              <a:spcBef>
                <a:spcPts val="0"/>
              </a:spcBef>
              <a:spcAft>
                <a:spcPts val="0"/>
              </a:spcAft>
              <a:buNone/>
            </a:pPr>
            <a:endParaRPr/>
          </a:p>
          <a:p>
            <a:pPr marL="0" lvl="0" indent="0" algn="l" rtl="0">
              <a:spcBef>
                <a:spcPts val="0"/>
              </a:spcBef>
              <a:spcAft>
                <a:spcPts val="0"/>
              </a:spcAft>
              <a:buNone/>
            </a:pPr>
            <a:r>
              <a:rPr lang="en-US"/>
              <a:t>Not onstage with us, but supporting the tool are Dave DeMichele and Dan Powell. </a:t>
            </a:r>
            <a:endParaRPr/>
          </a:p>
          <a:p>
            <a:pPr marL="0" lvl="0" indent="0" algn="l" rtl="0">
              <a:spcBef>
                <a:spcPts val="0"/>
              </a:spcBef>
              <a:spcAft>
                <a:spcPts val="0"/>
              </a:spcAft>
              <a:buNone/>
            </a:pPr>
            <a:endParaRPr/>
          </a:p>
          <a:p>
            <a:pPr marL="0" lvl="0" indent="0" algn="l" rtl="0">
              <a:spcBef>
                <a:spcPts val="0"/>
              </a:spcBef>
              <a:spcAft>
                <a:spcPts val="0"/>
              </a:spcAft>
              <a:buNone/>
            </a:pPr>
            <a:r>
              <a:rPr lang="en-US"/>
              <a:t>Additionally we work  very closely with the Yale Community and with OPAC, a special thank you to Andrea MacAdam and  Victor Velt for your continued support for YM and the Yale community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6" name="Google Shape;36;g56ab08fd5c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519c82bece_7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519c82bece_7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a:t>Yale Message is built on the Salesforce Marketing Cloud and is used as a communication channel. We are currently supporting the email and journey builder tools. There is more utility within Yale Message - including SMS and social - these tools are in our vision and will be rolled out in the future. </a:t>
            </a:r>
            <a:endParaRPr/>
          </a:p>
          <a:p>
            <a:pPr marL="0" lvl="0" indent="0" algn="l" rtl="0">
              <a:lnSpc>
                <a:spcPct val="90000"/>
              </a:lnSpc>
              <a:spcBef>
                <a:spcPts val="1000"/>
              </a:spcBef>
              <a:spcAft>
                <a:spcPts val="0"/>
              </a:spcAft>
              <a:buClr>
                <a:schemeClr val="dk1"/>
              </a:buClr>
              <a:buSzPts val="1100"/>
              <a:buFont typeface="Arial"/>
              <a:buNone/>
            </a:pPr>
            <a:endParaRPr/>
          </a:p>
        </p:txBody>
      </p:sp>
      <p:sp>
        <p:nvSpPr>
          <p:cNvPr id="43" name="Google Shape;43;g519c82bece_7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98c3d3c3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98c3d3c3e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a:t>In our current footprint of Yale Message we have over 200 departments with 32+ in the pipeline and 750 users.</a:t>
            </a:r>
            <a:endParaRPr/>
          </a:p>
          <a:p>
            <a:pPr marL="0" lvl="0" indent="0" algn="l" rtl="0">
              <a:lnSpc>
                <a:spcPct val="90000"/>
              </a:lnSpc>
              <a:spcBef>
                <a:spcPts val="1000"/>
              </a:spcBef>
              <a:spcAft>
                <a:spcPts val="0"/>
              </a:spcAft>
              <a:buClr>
                <a:schemeClr val="dk1"/>
              </a:buClr>
              <a:buSzPts val="1100"/>
              <a:buFont typeface="Arial"/>
              <a:buNone/>
            </a:pPr>
            <a:r>
              <a:rPr lang="en-US"/>
              <a:t>Year to date, through May, 75,000 messages have been successfully sent reaching over 34 million recipients. An open rate of 40% - which is about 8% higher than our previous tools.</a:t>
            </a:r>
            <a:endParaRPr/>
          </a:p>
          <a:p>
            <a:pPr marL="0" lvl="0" indent="0" algn="l" rtl="0">
              <a:lnSpc>
                <a:spcPct val="90000"/>
              </a:lnSpc>
              <a:spcBef>
                <a:spcPts val="1000"/>
              </a:spcBef>
              <a:spcAft>
                <a:spcPts val="0"/>
              </a:spcAft>
              <a:buClr>
                <a:schemeClr val="dk1"/>
              </a:buClr>
              <a:buSzPts val="1100"/>
              <a:buFont typeface="Arial"/>
              <a:buNone/>
            </a:pPr>
            <a:r>
              <a:rPr lang="en-US"/>
              <a:t>Up next - Venkat will discuss our data sources and integrations</a:t>
            </a:r>
            <a:endParaRPr/>
          </a:p>
        </p:txBody>
      </p:sp>
      <p:sp>
        <p:nvSpPr>
          <p:cNvPr id="53" name="Google Shape;53;g598c3d3c3e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7335a6a8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7335a6a8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Time: 5 min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sz="1100" b="1">
                <a:latin typeface="Arial"/>
                <a:ea typeface="Arial"/>
                <a:cs typeface="Arial"/>
                <a:sym typeface="Arial"/>
              </a:rPr>
              <a:t>I would like to talk about our data because it is really the backbone of our audience and email lists.  </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b="1">
                <a:latin typeface="Arial"/>
                <a:ea typeface="Arial"/>
                <a:cs typeface="Arial"/>
                <a:sym typeface="Arial"/>
              </a:rPr>
              <a:t>Our audience can be broadly classified into 2 categories: Yale and global</a:t>
            </a:r>
            <a:endParaRPr sz="1100" b="1">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b="1">
                <a:latin typeface="Arial"/>
                <a:ea typeface="Arial"/>
                <a:cs typeface="Arial"/>
                <a:sym typeface="Arial"/>
              </a:rPr>
              <a:t>Yale audience includes students staff faculty, alumni, consultants etc.</a:t>
            </a:r>
            <a:endParaRPr sz="1100" b="1">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b="1">
                <a:latin typeface="Arial"/>
                <a:ea typeface="Arial"/>
                <a:cs typeface="Arial"/>
                <a:sym typeface="Arial"/>
              </a:rPr>
              <a:t> The global or non-Yale population is essentially people that have opted for our content and emails using the subscription center and have also been uploaded into the Marketing Cloud using the Custom File Upload.</a:t>
            </a:r>
            <a:endParaRPr sz="1100" b="1">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r>
              <a:rPr lang="en-US" sz="1100" b="1">
                <a:latin typeface="Arial"/>
                <a:ea typeface="Arial"/>
                <a:cs typeface="Arial"/>
                <a:sym typeface="Arial"/>
              </a:rPr>
              <a:t>The Yale audience exists in various data sources both on prem and in the cloud. In order to be able to effectively communicate with every member of the Yale community, we need to get data from these various sources</a:t>
            </a:r>
            <a:endParaRPr sz="1100" b="1">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b="1">
                <a:latin typeface="Arial"/>
                <a:ea typeface="Arial"/>
                <a:cs typeface="Arial"/>
                <a:sym typeface="Arial"/>
              </a:rPr>
              <a:t>Using talend ETL tool, I was able to build integrations tp export data from these sources into Yale Message daily. </a:t>
            </a:r>
            <a:endParaRPr sz="1100" b="1">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b="1">
                <a:latin typeface="Arial"/>
                <a:ea typeface="Arial"/>
                <a:cs typeface="Arial"/>
                <a:sym typeface="Arial"/>
              </a:rPr>
              <a:t>What does this mean to departments and centers: their constituent data is constantly updated kept current. For ex: Student class and major changes, faculty affiliations, staff job related information such as cost center and job categories etc.</a:t>
            </a:r>
            <a:endParaRPr sz="1100" b="1">
              <a:latin typeface="Arial"/>
              <a:ea typeface="Arial"/>
              <a:cs typeface="Arial"/>
              <a:sym typeface="Arial"/>
            </a:endParaRPr>
          </a:p>
          <a:p>
            <a:pPr marL="0" lvl="0" indent="0" algn="l" rtl="0">
              <a:spcBef>
                <a:spcPts val="0"/>
              </a:spcBef>
              <a:spcAft>
                <a:spcPts val="0"/>
              </a:spcAft>
              <a:buNone/>
            </a:pPr>
            <a:endParaRPr/>
          </a:p>
        </p:txBody>
      </p:sp>
      <p:sp>
        <p:nvSpPr>
          <p:cNvPr id="61" name="Google Shape;61;g57335a6a8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b4d55d3b2_6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b4d55d3b2_6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b="1">
                <a:latin typeface="Arial"/>
                <a:ea typeface="Arial"/>
                <a:cs typeface="Arial"/>
                <a:sym typeface="Arial"/>
              </a:rPr>
              <a:t>The next slide provides an overview the the data flow from these various sources to its final destination: the Marketing Cloud</a:t>
            </a:r>
            <a:endParaRPr sz="1100" b="1">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There are basically 3 layers here: </a:t>
            </a:r>
            <a:endParaRPr sz="1100">
              <a:latin typeface="Arial"/>
              <a:ea typeface="Arial"/>
              <a:cs typeface="Arial"/>
              <a:sym typeface="Arial"/>
            </a:endParaRPr>
          </a:p>
          <a:p>
            <a:pPr marL="457200" lvl="0" indent="-298450" algn="l" rtl="0">
              <a:spcBef>
                <a:spcPts val="0"/>
              </a:spcBef>
              <a:spcAft>
                <a:spcPts val="0"/>
              </a:spcAft>
              <a:buSzPts val="1100"/>
              <a:buFont typeface="Arial"/>
              <a:buAutoNum type="arabicParenR"/>
            </a:pPr>
            <a:r>
              <a:rPr lang="en-US" sz="1100">
                <a:latin typeface="Arial"/>
                <a:ea typeface="Arial"/>
                <a:cs typeface="Arial"/>
                <a:sym typeface="Arial"/>
              </a:rPr>
              <a:t>Data Sources</a:t>
            </a:r>
            <a:endParaRPr sz="1100">
              <a:latin typeface="Arial"/>
              <a:ea typeface="Arial"/>
              <a:cs typeface="Arial"/>
              <a:sym typeface="Arial"/>
            </a:endParaRPr>
          </a:p>
          <a:p>
            <a:pPr marL="457200" lvl="0" indent="-298450" algn="l" rtl="0">
              <a:spcBef>
                <a:spcPts val="0"/>
              </a:spcBef>
              <a:spcAft>
                <a:spcPts val="0"/>
              </a:spcAft>
              <a:buSzPts val="1100"/>
              <a:buFont typeface="Arial"/>
              <a:buAutoNum type="arabicParenR"/>
            </a:pPr>
            <a:r>
              <a:rPr lang="en-US" sz="1100">
                <a:latin typeface="Arial"/>
                <a:ea typeface="Arial"/>
                <a:cs typeface="Arial"/>
                <a:sym typeface="Arial"/>
              </a:rPr>
              <a:t>Salesforce CRM</a:t>
            </a:r>
            <a:endParaRPr sz="1100">
              <a:latin typeface="Arial"/>
              <a:ea typeface="Arial"/>
              <a:cs typeface="Arial"/>
              <a:sym typeface="Arial"/>
            </a:endParaRPr>
          </a:p>
          <a:p>
            <a:pPr marL="457200" lvl="0" indent="-298450" algn="l" rtl="0">
              <a:spcBef>
                <a:spcPts val="0"/>
              </a:spcBef>
              <a:spcAft>
                <a:spcPts val="0"/>
              </a:spcAft>
              <a:buSzPts val="1100"/>
              <a:buFont typeface="Arial"/>
              <a:buAutoNum type="arabicParenR"/>
            </a:pPr>
            <a:r>
              <a:rPr lang="en-US" sz="1100">
                <a:latin typeface="Arial"/>
                <a:ea typeface="Arial"/>
                <a:cs typeface="Arial"/>
                <a:sym typeface="Arial"/>
              </a:rPr>
              <a:t>Marketing Cloud (Yale Message)</a:t>
            </a: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Data from various sources is imported into CRM first and then pushed to Marketing Cloud. We need the CRM middle layer to make data import to Yale Message easily and convenioent.</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b="1">
                <a:latin typeface="Arial"/>
                <a:ea typeface="Arial"/>
                <a:cs typeface="Arial"/>
                <a:sym typeface="Arial"/>
              </a:rPr>
              <a:t>The next step is to organize the data into EDA constructs  (accounts, contacts, roles, affiliations and relationships) from these staging tables. This is done using APEX and Mapping logic. </a:t>
            </a:r>
            <a:endParaRPr sz="1100" b="1">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b="1">
                <a:latin typeface="Arial"/>
                <a:ea typeface="Arial"/>
                <a:cs typeface="Arial"/>
                <a:sym typeface="Arial"/>
              </a:rPr>
              <a:t>The next step is to sync the data between CRM and MC using the MC connect on a daily basis.</a:t>
            </a:r>
            <a:endParaRPr sz="1100" b="1">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b="1">
                <a:latin typeface="Arial"/>
                <a:ea typeface="Arial"/>
                <a:cs typeface="Arial"/>
                <a:sym typeface="Arial"/>
              </a:rPr>
              <a:t>Finally within the Marketing cloud, data is channeled into targeted lists using SQL queries and filtered Data Extensions.</a:t>
            </a:r>
            <a:endParaRPr sz="1100" b="1">
              <a:latin typeface="Arial"/>
              <a:ea typeface="Arial"/>
              <a:cs typeface="Arial"/>
              <a:sym typeface="Arial"/>
            </a:endParaRPr>
          </a:p>
          <a:p>
            <a:pPr marL="0" lvl="0" indent="0" algn="l" rtl="0">
              <a:spcBef>
                <a:spcPts val="0"/>
              </a:spcBef>
              <a:spcAft>
                <a:spcPts val="0"/>
              </a:spcAft>
              <a:buNone/>
            </a:pPr>
            <a:endParaRPr/>
          </a:p>
        </p:txBody>
      </p:sp>
      <p:sp>
        <p:nvSpPr>
          <p:cNvPr id="69" name="Google Shape;69;g5b4d55d3b2_6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bd49150a9_4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bd49150a9_4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Business Unit allows a department or school to organize it’s data, For ex: YSM or Law or ITS or SOM. </a:t>
            </a:r>
            <a:endParaRPr/>
          </a:p>
          <a:p>
            <a:pPr marL="0" lvl="0" indent="0" algn="l" rtl="0">
              <a:spcBef>
                <a:spcPts val="0"/>
              </a:spcBef>
              <a:spcAft>
                <a:spcPts val="0"/>
              </a:spcAft>
              <a:buNone/>
            </a:pPr>
            <a:r>
              <a:rPr lang="en-US"/>
              <a:t>The first step is to ensure that these departments can only see the data that they are supposed to see.  YSM will see only YSM constituents and this is achieved using SQL</a:t>
            </a:r>
            <a:endParaRPr/>
          </a:p>
          <a:p>
            <a:pPr marL="0" lvl="0" indent="0" algn="l" rtl="0">
              <a:spcBef>
                <a:spcPts val="0"/>
              </a:spcBef>
              <a:spcAft>
                <a:spcPts val="0"/>
              </a:spcAft>
              <a:buNone/>
            </a:pPr>
            <a:endParaRPr/>
          </a:p>
          <a:p>
            <a:pPr marL="0" lvl="0" indent="0" algn="l" rtl="0">
              <a:spcBef>
                <a:spcPts val="0"/>
              </a:spcBef>
              <a:spcAft>
                <a:spcPts val="0"/>
              </a:spcAft>
              <a:buNone/>
            </a:pPr>
            <a:r>
              <a:rPr lang="en-US"/>
              <a:t>Users are then assigned to  1 or more Business Units, hence allowing them access to onlky the data that the BU is provided.</a:t>
            </a:r>
            <a:endParaRPr/>
          </a:p>
          <a:p>
            <a:pPr marL="0" lvl="0" indent="0" algn="l" rtl="0">
              <a:spcBef>
                <a:spcPts val="0"/>
              </a:spcBef>
              <a:spcAft>
                <a:spcPts val="0"/>
              </a:spcAft>
              <a:buNone/>
            </a:pPr>
            <a:endParaRPr/>
          </a:p>
          <a:p>
            <a:pPr marL="0" lvl="0" indent="0" algn="l" rtl="0">
              <a:spcBef>
                <a:spcPts val="0"/>
              </a:spcBef>
              <a:spcAft>
                <a:spcPts val="0"/>
              </a:spcAft>
              <a:buNone/>
            </a:pPr>
            <a:r>
              <a:rPr lang="en-US"/>
              <a:t>Data sharingf between Business Units allows the same set of data to be accessed between 2 Multiple Business Units</a:t>
            </a:r>
            <a:endParaRPr/>
          </a:p>
        </p:txBody>
      </p:sp>
      <p:sp>
        <p:nvSpPr>
          <p:cNvPr id="77" name="Google Shape;77;g5bd49150a9_4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19c82bece_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19c82bece_7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Time : 5 min </a:t>
            </a:r>
            <a:endParaRPr/>
          </a:p>
          <a:p>
            <a:pPr marL="0" lvl="0" indent="0" algn="l" rtl="0">
              <a:spcBef>
                <a:spcPts val="0"/>
              </a:spcBef>
              <a:spcAft>
                <a:spcPts val="0"/>
              </a:spcAft>
              <a:buNone/>
            </a:pPr>
            <a:r>
              <a:rPr lang="en-US"/>
              <a:t>Gloria - </a:t>
            </a:r>
            <a:endParaRPr/>
          </a:p>
          <a:p>
            <a:pPr marL="0" lvl="0" indent="0" algn="l" rtl="0">
              <a:spcBef>
                <a:spcPts val="0"/>
              </a:spcBef>
              <a:spcAft>
                <a:spcPts val="0"/>
              </a:spcAft>
              <a:buNone/>
            </a:pPr>
            <a:r>
              <a:rPr lang="en-US"/>
              <a:t>4 types of lists - SQL, ARS, Subscription and File upload</a:t>
            </a:r>
            <a:endParaRPr/>
          </a:p>
          <a:p>
            <a:pPr marL="0" lvl="0" indent="0" algn="l" rtl="0">
              <a:spcBef>
                <a:spcPts val="0"/>
              </a:spcBef>
              <a:spcAft>
                <a:spcPts val="0"/>
              </a:spcAft>
              <a:buNone/>
            </a:pPr>
            <a:r>
              <a:rPr lang="en-US"/>
              <a:t>SQL - create a list based on a person’s role, department, school or other criteria - updates nightly</a:t>
            </a:r>
            <a:endParaRPr/>
          </a:p>
          <a:p>
            <a:pPr marL="0" lvl="0" indent="0" algn="l" rtl="0">
              <a:spcBef>
                <a:spcPts val="0"/>
              </a:spcBef>
              <a:spcAft>
                <a:spcPts val="0"/>
              </a:spcAft>
              <a:buNone/>
            </a:pPr>
            <a:r>
              <a:rPr lang="en-US"/>
              <a:t>	example:  All students, faculty and staff </a:t>
            </a:r>
            <a:endParaRPr/>
          </a:p>
          <a:p>
            <a:pPr marL="0" lvl="0" indent="0" algn="l" rtl="0">
              <a:spcBef>
                <a:spcPts val="0"/>
              </a:spcBef>
              <a:spcAft>
                <a:spcPts val="0"/>
              </a:spcAft>
              <a:buNone/>
            </a:pPr>
            <a:r>
              <a:rPr lang="en-US"/>
              <a:t>ARS (Auto-refresh subscription) begins with SQL but allows members to unsubscribe.  Removes members who are no longer at Yale.</a:t>
            </a:r>
            <a:endParaRPr/>
          </a:p>
          <a:p>
            <a:pPr marL="0" lvl="0" indent="0" algn="l" rtl="0">
              <a:spcBef>
                <a:spcPts val="0"/>
              </a:spcBef>
              <a:spcAft>
                <a:spcPts val="0"/>
              </a:spcAft>
              <a:buNone/>
            </a:pPr>
            <a:r>
              <a:rPr lang="en-US"/>
              <a:t>	example:  YaleNews</a:t>
            </a:r>
            <a:endParaRPr/>
          </a:p>
          <a:p>
            <a:pPr marL="0" lvl="0" indent="0" algn="l" rtl="0">
              <a:spcBef>
                <a:spcPts val="0"/>
              </a:spcBef>
              <a:spcAft>
                <a:spcPts val="0"/>
              </a:spcAft>
              <a:buNone/>
            </a:pPr>
            <a:r>
              <a:rPr lang="en-US"/>
              <a:t>Subscription - create your own subscription list that allows members to subscribe and unsubscribe.  (question for Venkat - do these lists remove members who are no longer at Yale)</a:t>
            </a:r>
            <a:endParaRPr/>
          </a:p>
          <a:p>
            <a:pPr marL="0" lvl="0" indent="0" algn="l" rtl="0">
              <a:spcBef>
                <a:spcPts val="0"/>
              </a:spcBef>
              <a:spcAft>
                <a:spcPts val="0"/>
              </a:spcAft>
              <a:buNone/>
            </a:pPr>
            <a:r>
              <a:rPr lang="en-US"/>
              <a:t>	example:  members attended a training or event and you want to stay in touch with them.</a:t>
            </a:r>
            <a:endParaRPr/>
          </a:p>
          <a:p>
            <a:pPr marL="0" lvl="0" indent="0" algn="l" rtl="0">
              <a:spcBef>
                <a:spcPts val="0"/>
              </a:spcBef>
              <a:spcAft>
                <a:spcPts val="0"/>
              </a:spcAft>
              <a:buNone/>
            </a:pPr>
            <a:r>
              <a:rPr lang="en-US"/>
              <a:t>File upload - ad-hoc list that cannot  be generated as a SQL list.</a:t>
            </a:r>
            <a:endParaRPr/>
          </a:p>
        </p:txBody>
      </p:sp>
      <p:sp>
        <p:nvSpPr>
          <p:cNvPr id="84" name="Google Shape;84;g519c82bece_7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7FA2C2"/>
              </a:buClr>
              <a:buSzPts val="6000"/>
              <a:buFont typeface="Calibri"/>
              <a:buNone/>
              <a:defRPr sz="6000" b="0" i="0" u="none" strike="noStrike" cap="none">
                <a:solidFill>
                  <a:srgbClr val="7FA2C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rgbClr val="0C2547"/>
              </a:buClr>
              <a:buSzPts val="3200"/>
              <a:buFont typeface="Arial"/>
              <a:buNone/>
              <a:defRPr sz="3200" b="0" i="0" u="none" strike="noStrike" cap="none">
                <a:solidFill>
                  <a:srgbClr val="0C2547"/>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pic>
        <p:nvPicPr>
          <p:cNvPr id="14" name="Google Shape;14;p3"/>
          <p:cNvPicPr preferRelativeResize="0"/>
          <p:nvPr/>
        </p:nvPicPr>
        <p:blipFill rotWithShape="1">
          <a:blip r:embed="rId2">
            <a:alphaModFix/>
          </a:blip>
          <a:srcRect/>
          <a:stretch/>
        </p:blipFill>
        <p:spPr>
          <a:xfrm>
            <a:off x="0" y="6307271"/>
            <a:ext cx="12192000" cy="55072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838200" y="535414"/>
            <a:ext cx="10515600" cy="843473"/>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7FA2C2"/>
              </a:buClr>
              <a:buSzPts val="5200"/>
              <a:buFont typeface="Calibri"/>
              <a:buNone/>
              <a:defRPr sz="5200" b="0" i="0" u="none" strike="noStrike" cap="none">
                <a:solidFill>
                  <a:srgbClr val="7FA2C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4"/>
          <p:cNvSpPr txBox="1"/>
          <p:nvPr/>
        </p:nvSpPr>
        <p:spPr>
          <a:xfrm>
            <a:off x="874643" y="1995777"/>
            <a:ext cx="10217426" cy="38947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a:solidFill>
                  <a:srgbClr val="0C2547"/>
                </a:solidFill>
                <a:latin typeface="Calibri"/>
                <a:ea typeface="Calibri"/>
                <a:cs typeface="Calibri"/>
                <a:sym typeface="Calibri"/>
              </a:rPr>
              <a:t>Point to be made</a:t>
            </a:r>
            <a:endParaRPr/>
          </a:p>
          <a:p>
            <a:pPr marL="0" marR="0" lvl="0" indent="0" algn="l" rtl="0">
              <a:lnSpc>
                <a:spcPct val="100000"/>
              </a:lnSpc>
              <a:spcBef>
                <a:spcPts val="2000"/>
              </a:spcBef>
              <a:spcAft>
                <a:spcPts val="0"/>
              </a:spcAft>
              <a:buClr>
                <a:srgbClr val="0C2547"/>
              </a:buClr>
              <a:buSzPts val="3600"/>
              <a:buFont typeface="Calibri"/>
              <a:buNone/>
            </a:pPr>
            <a:r>
              <a:rPr lang="en-US" sz="3600">
                <a:solidFill>
                  <a:srgbClr val="0C2547"/>
                </a:solidFill>
                <a:latin typeface="Calibri"/>
                <a:ea typeface="Calibri"/>
                <a:cs typeface="Calibri"/>
                <a:sym typeface="Calibri"/>
              </a:rPr>
              <a:t>A very long point to be made which will go to more than one line.</a:t>
            </a:r>
            <a:endParaRPr/>
          </a:p>
          <a:p>
            <a:pPr marL="0" marR="0" lvl="0" indent="0" algn="l" rtl="0">
              <a:lnSpc>
                <a:spcPct val="100000"/>
              </a:lnSpc>
              <a:spcBef>
                <a:spcPts val="2000"/>
              </a:spcBef>
              <a:spcAft>
                <a:spcPts val="0"/>
              </a:spcAft>
              <a:buClr>
                <a:srgbClr val="0C2547"/>
              </a:buClr>
              <a:buSzPts val="3600"/>
              <a:buFont typeface="Calibri"/>
              <a:buNone/>
            </a:pPr>
            <a:r>
              <a:rPr lang="en-US" sz="3600">
                <a:solidFill>
                  <a:srgbClr val="0C2547"/>
                </a:solidFill>
                <a:latin typeface="Calibri"/>
                <a:ea typeface="Calibri"/>
                <a:cs typeface="Calibri"/>
                <a:sym typeface="Calibri"/>
              </a:rPr>
              <a:t>Point to be made</a:t>
            </a:r>
            <a:endParaRPr/>
          </a:p>
          <a:p>
            <a:pPr marL="0" marR="0" lvl="0" indent="0" algn="l" rtl="0">
              <a:lnSpc>
                <a:spcPct val="100000"/>
              </a:lnSpc>
              <a:spcBef>
                <a:spcPts val="2000"/>
              </a:spcBef>
              <a:spcAft>
                <a:spcPts val="0"/>
              </a:spcAft>
              <a:buClr>
                <a:srgbClr val="0C2547"/>
              </a:buClr>
              <a:buSzPts val="3600"/>
              <a:buFont typeface="Calibri"/>
              <a:buNone/>
            </a:pPr>
            <a:r>
              <a:rPr lang="en-US" sz="3600">
                <a:solidFill>
                  <a:srgbClr val="0C2547"/>
                </a:solidFill>
                <a:latin typeface="Calibri"/>
                <a:ea typeface="Calibri"/>
                <a:cs typeface="Calibri"/>
                <a:sym typeface="Calibri"/>
              </a:rPr>
              <a:t>Point to be made</a:t>
            </a:r>
            <a:endParaRPr/>
          </a:p>
          <a:p>
            <a:pPr marL="0" marR="0" lvl="0" indent="0" algn="l" rtl="0">
              <a:lnSpc>
                <a:spcPct val="100000"/>
              </a:lnSpc>
              <a:spcBef>
                <a:spcPts val="2000"/>
              </a:spcBef>
              <a:spcAft>
                <a:spcPts val="0"/>
              </a:spcAft>
              <a:buNone/>
            </a:pPr>
            <a:endParaRPr sz="3600">
              <a:solidFill>
                <a:srgbClr val="0C2547"/>
              </a:solidFill>
              <a:latin typeface="Calibri"/>
              <a:ea typeface="Calibri"/>
              <a:cs typeface="Calibri"/>
              <a:sym typeface="Calibri"/>
            </a:endParaRPr>
          </a:p>
        </p:txBody>
      </p:sp>
      <p:pic>
        <p:nvPicPr>
          <p:cNvPr id="18" name="Google Shape;18;p4"/>
          <p:cNvPicPr preferRelativeResize="0"/>
          <p:nvPr/>
        </p:nvPicPr>
        <p:blipFill rotWithShape="1">
          <a:blip r:embed="rId2">
            <a:alphaModFix/>
          </a:blip>
          <a:srcRect/>
          <a:stretch/>
        </p:blipFill>
        <p:spPr>
          <a:xfrm>
            <a:off x="0" y="6307271"/>
            <a:ext cx="12192000" cy="550729"/>
          </a:xfrm>
          <a:prstGeom prst="rect">
            <a:avLst/>
          </a:prstGeom>
          <a:noFill/>
          <a:ln>
            <a:noFill/>
          </a:ln>
        </p:spPr>
      </p:pic>
      <p:cxnSp>
        <p:nvCxnSpPr>
          <p:cNvPr id="19" name="Google Shape;19;p4"/>
          <p:cNvCxnSpPr/>
          <p:nvPr/>
        </p:nvCxnSpPr>
        <p:spPr>
          <a:xfrm>
            <a:off x="0" y="1517208"/>
            <a:ext cx="12192000" cy="0"/>
          </a:xfrm>
          <a:prstGeom prst="straightConnector1">
            <a:avLst/>
          </a:prstGeom>
          <a:noFill/>
          <a:ln w="19050" cap="flat" cmpd="sng">
            <a:solidFill>
              <a:srgbClr val="7FA2C2"/>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pic>
        <p:nvPicPr>
          <p:cNvPr id="24" name="Google Shape;24;p5"/>
          <p:cNvPicPr preferRelativeResize="0"/>
          <p:nvPr/>
        </p:nvPicPr>
        <p:blipFill rotWithShape="1">
          <a:blip r:embed="rId3">
            <a:alphaModFix/>
          </a:blip>
          <a:srcRect/>
          <a:stretch/>
        </p:blipFill>
        <p:spPr>
          <a:xfrm>
            <a:off x="0" y="-1"/>
            <a:ext cx="12192000" cy="4872251"/>
          </a:xfrm>
          <a:prstGeom prst="rect">
            <a:avLst/>
          </a:prstGeom>
          <a:noFill/>
          <a:ln>
            <a:noFill/>
          </a:ln>
        </p:spPr>
      </p:pic>
      <p:sp>
        <p:nvSpPr>
          <p:cNvPr id="25" name="Google Shape;25;p5"/>
          <p:cNvSpPr txBox="1"/>
          <p:nvPr/>
        </p:nvSpPr>
        <p:spPr>
          <a:xfrm>
            <a:off x="667910" y="5176299"/>
            <a:ext cx="6416702"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rgbClr val="0C2547"/>
                </a:solidFill>
                <a:latin typeface="Calibri"/>
                <a:ea typeface="Calibri"/>
                <a:cs typeface="Calibri"/>
                <a:sym typeface="Calibri"/>
              </a:rPr>
              <a:t>Yale Message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ctrTitle"/>
          </p:nvPr>
        </p:nvSpPr>
        <p:spPr>
          <a:xfrm>
            <a:off x="1254550" y="1545400"/>
            <a:ext cx="6100800" cy="3399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7FA2C2"/>
              </a:buClr>
              <a:buSzPts val="5200"/>
              <a:buFont typeface="Calibri"/>
              <a:buNone/>
            </a:pPr>
            <a:endParaRPr sz="5200"/>
          </a:p>
          <a:p>
            <a:pPr marL="0" lvl="0" indent="0" algn="l" rtl="0">
              <a:spcBef>
                <a:spcPts val="0"/>
              </a:spcBef>
              <a:spcAft>
                <a:spcPts val="0"/>
              </a:spcAft>
              <a:buClr>
                <a:srgbClr val="7FA2C2"/>
              </a:buClr>
              <a:buSzPts val="5200"/>
              <a:buFont typeface="Calibri"/>
              <a:buNone/>
            </a:pPr>
            <a:endParaRPr sz="5200"/>
          </a:p>
          <a:p>
            <a:pPr marL="0" lvl="0" indent="0" algn="l" rtl="0">
              <a:spcBef>
                <a:spcPts val="0"/>
              </a:spcBef>
              <a:spcAft>
                <a:spcPts val="0"/>
              </a:spcAft>
              <a:buClr>
                <a:srgbClr val="7FA2C2"/>
              </a:buClr>
              <a:buSzPts val="5200"/>
              <a:buFont typeface="Calibri"/>
              <a:buNone/>
            </a:pPr>
            <a:endParaRPr sz="5200"/>
          </a:p>
          <a:p>
            <a:pPr marL="0" lvl="0" indent="0" algn="l" rtl="0">
              <a:spcBef>
                <a:spcPts val="0"/>
              </a:spcBef>
              <a:spcAft>
                <a:spcPts val="0"/>
              </a:spcAft>
              <a:buClr>
                <a:srgbClr val="7FA2C2"/>
              </a:buClr>
              <a:buSzPts val="5200"/>
              <a:buFont typeface="Calibri"/>
              <a:buNone/>
            </a:pPr>
            <a:r>
              <a:rPr lang="en-US" sz="5200"/>
              <a:t>Analytics</a:t>
            </a:r>
            <a:endParaRPr sz="5200"/>
          </a:p>
          <a:p>
            <a:pPr marL="0" lvl="0" indent="0" algn="l" rtl="0">
              <a:spcBef>
                <a:spcPts val="0"/>
              </a:spcBef>
              <a:spcAft>
                <a:spcPts val="0"/>
              </a:spcAft>
              <a:buClr>
                <a:srgbClr val="7FA2C2"/>
              </a:buClr>
              <a:buSzPts val="5200"/>
              <a:buFont typeface="Calibri"/>
              <a:buNone/>
            </a:pPr>
            <a:endParaRPr sz="3000" i="1"/>
          </a:p>
          <a:p>
            <a:pPr marL="0" lvl="0" indent="0" algn="l" rtl="0">
              <a:spcBef>
                <a:spcPts val="0"/>
              </a:spcBef>
              <a:spcAft>
                <a:spcPts val="0"/>
              </a:spcAft>
              <a:buClr>
                <a:srgbClr val="7FA2C2"/>
              </a:buClr>
              <a:buSzPts val="5200"/>
              <a:buFont typeface="Calibri"/>
              <a:buNone/>
            </a:pPr>
            <a:r>
              <a:rPr lang="en-US" sz="3000" i="1"/>
              <a:t>Tracking Functionality</a:t>
            </a:r>
            <a:endParaRPr sz="3000" i="1"/>
          </a:p>
          <a:p>
            <a:pPr marL="0" lvl="0" indent="0" algn="l" rtl="0">
              <a:spcBef>
                <a:spcPts val="0"/>
              </a:spcBef>
              <a:spcAft>
                <a:spcPts val="0"/>
              </a:spcAft>
              <a:buClr>
                <a:srgbClr val="7FA2C2"/>
              </a:buClr>
              <a:buSzPts val="5200"/>
              <a:buFont typeface="Calibri"/>
              <a:buNone/>
            </a:pPr>
            <a:endParaRPr sz="3000" i="1"/>
          </a:p>
          <a:p>
            <a:pPr marL="0" lvl="0" indent="0" algn="l" rtl="0">
              <a:spcBef>
                <a:spcPts val="0"/>
              </a:spcBef>
              <a:spcAft>
                <a:spcPts val="0"/>
              </a:spcAft>
              <a:buClr>
                <a:srgbClr val="7FA2C2"/>
              </a:buClr>
              <a:buSzPts val="5200"/>
              <a:buFont typeface="Calibri"/>
              <a:buNone/>
            </a:pPr>
            <a:endParaRPr sz="3000" i="1"/>
          </a:p>
          <a:p>
            <a:pPr marL="914400" lvl="0" indent="-381000" algn="l" rtl="0">
              <a:spcBef>
                <a:spcPts val="0"/>
              </a:spcBef>
              <a:spcAft>
                <a:spcPts val="0"/>
              </a:spcAft>
              <a:buClr>
                <a:srgbClr val="333333"/>
              </a:buClr>
              <a:buSzPts val="2400"/>
              <a:buChar char="●"/>
            </a:pPr>
            <a:r>
              <a:rPr lang="en-US" sz="2400">
                <a:solidFill>
                  <a:srgbClr val="333333"/>
                </a:solidFill>
                <a:highlight>
                  <a:srgbClr val="FFFFFF"/>
                </a:highlight>
              </a:rPr>
              <a:t>Subscribers clicks and opens behavior</a:t>
            </a:r>
            <a:endParaRPr sz="2400">
              <a:solidFill>
                <a:srgbClr val="333333"/>
              </a:solidFill>
              <a:highlight>
                <a:srgbClr val="FFFFFF"/>
              </a:highlight>
            </a:endParaRPr>
          </a:p>
          <a:p>
            <a:pPr marL="457200" lvl="0" indent="0" algn="l" rtl="0">
              <a:spcBef>
                <a:spcPts val="0"/>
              </a:spcBef>
              <a:spcAft>
                <a:spcPts val="0"/>
              </a:spcAft>
              <a:buNone/>
            </a:pPr>
            <a:endParaRPr sz="2400">
              <a:solidFill>
                <a:srgbClr val="333333"/>
              </a:solidFill>
              <a:highlight>
                <a:srgbClr val="FFFFFF"/>
              </a:highlight>
            </a:endParaRPr>
          </a:p>
          <a:p>
            <a:pPr marL="914400" lvl="0" indent="-381000" algn="l" rtl="0">
              <a:spcBef>
                <a:spcPts val="0"/>
              </a:spcBef>
              <a:spcAft>
                <a:spcPts val="0"/>
              </a:spcAft>
              <a:buClr>
                <a:srgbClr val="333333"/>
              </a:buClr>
              <a:buSzPts val="2400"/>
              <a:buChar char="●"/>
            </a:pPr>
            <a:r>
              <a:rPr lang="en-US" sz="2400">
                <a:solidFill>
                  <a:srgbClr val="333333"/>
                </a:solidFill>
                <a:highlight>
                  <a:srgbClr val="FFFFFF"/>
                </a:highlight>
              </a:rPr>
              <a:t>Undeliverable messages</a:t>
            </a:r>
            <a:endParaRPr sz="2400">
              <a:solidFill>
                <a:srgbClr val="333333"/>
              </a:solidFill>
              <a:highlight>
                <a:srgbClr val="FFFFFF"/>
              </a:highlight>
            </a:endParaRPr>
          </a:p>
          <a:p>
            <a:pPr marL="457200" lvl="0" indent="0" algn="l" rtl="0">
              <a:spcBef>
                <a:spcPts val="0"/>
              </a:spcBef>
              <a:spcAft>
                <a:spcPts val="0"/>
              </a:spcAft>
              <a:buNone/>
            </a:pPr>
            <a:endParaRPr sz="2400">
              <a:solidFill>
                <a:srgbClr val="333333"/>
              </a:solidFill>
              <a:highlight>
                <a:srgbClr val="FFFFFF"/>
              </a:highlight>
            </a:endParaRPr>
          </a:p>
          <a:p>
            <a:pPr marL="914400" lvl="0" indent="-381000" algn="l" rtl="0">
              <a:spcBef>
                <a:spcPts val="0"/>
              </a:spcBef>
              <a:spcAft>
                <a:spcPts val="0"/>
              </a:spcAft>
              <a:buClr>
                <a:srgbClr val="333333"/>
              </a:buClr>
              <a:buSzPts val="2400"/>
              <a:buChar char="●"/>
            </a:pPr>
            <a:r>
              <a:rPr lang="en-US" sz="2400">
                <a:solidFill>
                  <a:srgbClr val="333333"/>
                </a:solidFill>
                <a:highlight>
                  <a:srgbClr val="FFFFFF"/>
                </a:highlight>
              </a:rPr>
              <a:t>Inbox Activity</a:t>
            </a:r>
            <a:endParaRPr sz="2400">
              <a:solidFill>
                <a:srgbClr val="333333"/>
              </a:solidFill>
              <a:highlight>
                <a:srgbClr val="FFFFFF"/>
              </a:highlight>
            </a:endParaRPr>
          </a:p>
          <a:p>
            <a:pPr marL="457200" lvl="0" indent="0" algn="l" rtl="0">
              <a:spcBef>
                <a:spcPts val="0"/>
              </a:spcBef>
              <a:spcAft>
                <a:spcPts val="0"/>
              </a:spcAft>
              <a:buNone/>
            </a:pPr>
            <a:endParaRPr sz="2400">
              <a:solidFill>
                <a:srgbClr val="333333"/>
              </a:solidFill>
              <a:highlight>
                <a:srgbClr val="FFFFFF"/>
              </a:highlight>
            </a:endParaRPr>
          </a:p>
          <a:p>
            <a:pPr marL="914400" lvl="0" indent="0" algn="l" rtl="0">
              <a:spcBef>
                <a:spcPts val="0"/>
              </a:spcBef>
              <a:spcAft>
                <a:spcPts val="0"/>
              </a:spcAft>
              <a:buNone/>
            </a:pPr>
            <a:endParaRPr sz="2400">
              <a:solidFill>
                <a:srgbClr val="333333"/>
              </a:solidFill>
              <a:highlight>
                <a:srgbClr val="FFFFFF"/>
              </a:highlight>
            </a:endParaRPr>
          </a:p>
        </p:txBody>
      </p:sp>
      <p:pic>
        <p:nvPicPr>
          <p:cNvPr id="101" name="Google Shape;101;p14"/>
          <p:cNvPicPr preferRelativeResize="0"/>
          <p:nvPr/>
        </p:nvPicPr>
        <p:blipFill rotWithShape="1">
          <a:blip r:embed="rId3">
            <a:alphaModFix/>
          </a:blip>
          <a:srcRect t="-12100" b="12100"/>
          <a:stretch/>
        </p:blipFill>
        <p:spPr>
          <a:xfrm>
            <a:off x="7647725" y="1432900"/>
            <a:ext cx="2678450" cy="2678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5"/>
          <p:cNvPicPr preferRelativeResize="0"/>
          <p:nvPr/>
        </p:nvPicPr>
        <p:blipFill rotWithShape="1">
          <a:blip r:embed="rId3">
            <a:alphaModFix/>
          </a:blip>
          <a:srcRect b="33748"/>
          <a:stretch/>
        </p:blipFill>
        <p:spPr>
          <a:xfrm>
            <a:off x="6637125" y="1009402"/>
            <a:ext cx="5486200" cy="4113200"/>
          </a:xfrm>
          <a:prstGeom prst="rect">
            <a:avLst/>
          </a:prstGeom>
          <a:noFill/>
          <a:ln>
            <a:noFill/>
          </a:ln>
        </p:spPr>
      </p:pic>
      <p:pic>
        <p:nvPicPr>
          <p:cNvPr id="108" name="Google Shape;108;p15"/>
          <p:cNvPicPr preferRelativeResize="0"/>
          <p:nvPr/>
        </p:nvPicPr>
        <p:blipFill>
          <a:blip r:embed="rId4">
            <a:alphaModFix/>
          </a:blip>
          <a:stretch>
            <a:fillRect/>
          </a:stretch>
        </p:blipFill>
        <p:spPr>
          <a:xfrm>
            <a:off x="324425" y="2777986"/>
            <a:ext cx="4940749" cy="3208640"/>
          </a:xfrm>
          <a:prstGeom prst="rect">
            <a:avLst/>
          </a:prstGeom>
          <a:noFill/>
          <a:ln>
            <a:noFill/>
          </a:ln>
        </p:spPr>
      </p:pic>
      <p:pic>
        <p:nvPicPr>
          <p:cNvPr id="109" name="Google Shape;109;p15"/>
          <p:cNvPicPr preferRelativeResize="0"/>
          <p:nvPr/>
        </p:nvPicPr>
        <p:blipFill rotWithShape="1">
          <a:blip r:embed="rId5">
            <a:alphaModFix/>
          </a:blip>
          <a:srcRect l="24129" t="58403" r="34204" b="4843"/>
          <a:stretch/>
        </p:blipFill>
        <p:spPr>
          <a:xfrm>
            <a:off x="248225" y="0"/>
            <a:ext cx="4755300" cy="2539725"/>
          </a:xfrm>
          <a:prstGeom prst="rect">
            <a:avLst/>
          </a:prstGeom>
          <a:noFill/>
          <a:ln>
            <a:noFill/>
          </a:ln>
        </p:spPr>
      </p:pic>
      <p:cxnSp>
        <p:nvCxnSpPr>
          <p:cNvPr id="110" name="Google Shape;110;p15"/>
          <p:cNvCxnSpPr>
            <a:stCxn id="108" idx="0"/>
          </p:cNvCxnSpPr>
          <p:nvPr/>
        </p:nvCxnSpPr>
        <p:spPr>
          <a:xfrm rot="10800000" flipH="1">
            <a:off x="2794800" y="978286"/>
            <a:ext cx="3844800" cy="1799700"/>
          </a:xfrm>
          <a:prstGeom prst="straightConnector1">
            <a:avLst/>
          </a:prstGeom>
          <a:noFill/>
          <a:ln w="9525" cap="flat" cmpd="sng">
            <a:solidFill>
              <a:schemeClr val="dk2"/>
            </a:solidFill>
            <a:prstDash val="solid"/>
            <a:round/>
            <a:headEnd type="none" w="med" len="med"/>
            <a:tailEnd type="none" w="med" len="med"/>
          </a:ln>
        </p:spPr>
      </p:cxnSp>
      <p:cxnSp>
        <p:nvCxnSpPr>
          <p:cNvPr id="111" name="Google Shape;111;p15"/>
          <p:cNvCxnSpPr/>
          <p:nvPr/>
        </p:nvCxnSpPr>
        <p:spPr>
          <a:xfrm>
            <a:off x="5143850" y="5126350"/>
            <a:ext cx="1862100" cy="183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p:nvPr/>
        </p:nvSpPr>
        <p:spPr>
          <a:xfrm>
            <a:off x="421100" y="0"/>
            <a:ext cx="11494500" cy="1555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3600" i="1">
                <a:solidFill>
                  <a:srgbClr val="7FA2C2"/>
                </a:solidFill>
                <a:latin typeface="Calibri"/>
                <a:ea typeface="Calibri"/>
                <a:cs typeface="Calibri"/>
                <a:sym typeface="Calibri"/>
              </a:rPr>
              <a:t>Reports </a:t>
            </a:r>
            <a:endParaRPr sz="3600" i="1">
              <a:solidFill>
                <a:srgbClr val="7FA2C2"/>
              </a:solidFill>
              <a:latin typeface="Calibri"/>
              <a:ea typeface="Calibri"/>
              <a:cs typeface="Calibri"/>
              <a:sym typeface="Calibri"/>
            </a:endParaRPr>
          </a:p>
        </p:txBody>
      </p:sp>
      <p:sp>
        <p:nvSpPr>
          <p:cNvPr id="118" name="Google Shape;118;p16"/>
          <p:cNvSpPr txBox="1"/>
          <p:nvPr/>
        </p:nvSpPr>
        <p:spPr>
          <a:xfrm>
            <a:off x="4417750" y="1359425"/>
            <a:ext cx="5796900" cy="33513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2400"/>
          </a:p>
        </p:txBody>
      </p:sp>
      <p:sp>
        <p:nvSpPr>
          <p:cNvPr id="119" name="Google Shape;119;p16"/>
          <p:cNvSpPr txBox="1"/>
          <p:nvPr/>
        </p:nvSpPr>
        <p:spPr>
          <a:xfrm>
            <a:off x="1455850" y="804350"/>
            <a:ext cx="8064900" cy="33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t>A variety of reports available to choose from reports catalog</a:t>
            </a:r>
            <a:endParaRPr sz="1800"/>
          </a:p>
        </p:txBody>
      </p:sp>
      <p:sp>
        <p:nvSpPr>
          <p:cNvPr id="120" name="Google Shape;120;p16"/>
          <p:cNvSpPr txBox="1"/>
          <p:nvPr/>
        </p:nvSpPr>
        <p:spPr>
          <a:xfrm>
            <a:off x="279675" y="3413713"/>
            <a:ext cx="2665500" cy="47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6"/>
          <p:cNvSpPr txBox="1"/>
          <p:nvPr/>
        </p:nvSpPr>
        <p:spPr>
          <a:xfrm>
            <a:off x="580925" y="1970338"/>
            <a:ext cx="7878000" cy="338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3000" b="1" i="1">
                <a:solidFill>
                  <a:srgbClr val="7FA2C2"/>
                </a:solidFill>
                <a:latin typeface="Calibri"/>
                <a:ea typeface="Calibri"/>
                <a:cs typeface="Calibri"/>
                <a:sym typeface="Calibri"/>
              </a:rPr>
              <a:t>Email Performance by List report </a:t>
            </a:r>
            <a:endParaRPr sz="3000" b="1"/>
          </a:p>
        </p:txBody>
      </p:sp>
      <p:pic>
        <p:nvPicPr>
          <p:cNvPr id="122" name="Google Shape;122;p16"/>
          <p:cNvPicPr preferRelativeResize="0"/>
          <p:nvPr/>
        </p:nvPicPr>
        <p:blipFill rotWithShape="1">
          <a:blip r:embed="rId3">
            <a:alphaModFix/>
          </a:blip>
          <a:srcRect l="19737" t="19349" r="6171" b="16238"/>
          <a:stretch/>
        </p:blipFill>
        <p:spPr>
          <a:xfrm>
            <a:off x="7747449" y="1142749"/>
            <a:ext cx="4168151" cy="1406350"/>
          </a:xfrm>
          <a:prstGeom prst="rect">
            <a:avLst/>
          </a:prstGeom>
          <a:noFill/>
          <a:ln>
            <a:noFill/>
          </a:ln>
        </p:spPr>
      </p:pic>
      <p:pic>
        <p:nvPicPr>
          <p:cNvPr id="123" name="Google Shape;123;p16"/>
          <p:cNvPicPr preferRelativeResize="0"/>
          <p:nvPr/>
        </p:nvPicPr>
        <p:blipFill>
          <a:blip r:embed="rId4">
            <a:alphaModFix/>
          </a:blip>
          <a:stretch>
            <a:fillRect/>
          </a:stretch>
        </p:blipFill>
        <p:spPr>
          <a:xfrm>
            <a:off x="6719700" y="2723899"/>
            <a:ext cx="5047865" cy="2585175"/>
          </a:xfrm>
          <a:prstGeom prst="rect">
            <a:avLst/>
          </a:prstGeom>
          <a:noFill/>
          <a:ln>
            <a:noFill/>
          </a:ln>
        </p:spPr>
      </p:pic>
      <p:pic>
        <p:nvPicPr>
          <p:cNvPr id="124" name="Google Shape;124;p16"/>
          <p:cNvPicPr preferRelativeResize="0"/>
          <p:nvPr/>
        </p:nvPicPr>
        <p:blipFill rotWithShape="1">
          <a:blip r:embed="rId5">
            <a:alphaModFix/>
          </a:blip>
          <a:srcRect r="7227"/>
          <a:stretch/>
        </p:blipFill>
        <p:spPr>
          <a:xfrm>
            <a:off x="72925" y="4112950"/>
            <a:ext cx="9794851" cy="1891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a:spLocks noGrp="1"/>
          </p:cNvSpPr>
          <p:nvPr>
            <p:ph type="ctrTitle"/>
          </p:nvPr>
        </p:nvSpPr>
        <p:spPr>
          <a:xfrm>
            <a:off x="914400" y="1122384"/>
            <a:ext cx="10363200" cy="4565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7FA2C2"/>
              </a:buClr>
              <a:buSzPts val="5200"/>
              <a:buFont typeface="Calibri"/>
              <a:buNone/>
            </a:pPr>
            <a:endParaRPr sz="5200"/>
          </a:p>
          <a:p>
            <a:pPr marL="0" lvl="0" indent="0" algn="ctr" rtl="0">
              <a:spcBef>
                <a:spcPts val="0"/>
              </a:spcBef>
              <a:spcAft>
                <a:spcPts val="0"/>
              </a:spcAft>
              <a:buNone/>
            </a:pPr>
            <a:endParaRPr/>
          </a:p>
        </p:txBody>
      </p:sp>
      <p:sp>
        <p:nvSpPr>
          <p:cNvPr id="131" name="Google Shape;131;p17"/>
          <p:cNvSpPr txBox="1">
            <a:spLocks noGrp="1"/>
          </p:cNvSpPr>
          <p:nvPr>
            <p:ph type="subTitle" idx="1"/>
          </p:nvPr>
        </p:nvSpPr>
        <p:spPr>
          <a:xfrm>
            <a:off x="1111850" y="1469475"/>
            <a:ext cx="9144000" cy="4442700"/>
          </a:xfrm>
          <a:prstGeom prst="rect">
            <a:avLst/>
          </a:prstGeom>
        </p:spPr>
        <p:txBody>
          <a:bodyPr spcFirstLastPara="1" wrap="square" lIns="91425" tIns="45700" rIns="91425" bIns="45700" anchor="t" anchorCtr="0">
            <a:noAutofit/>
          </a:bodyPr>
          <a:lstStyle/>
          <a:p>
            <a:pPr marL="457200" lvl="0" indent="-431800" algn="l" rtl="0">
              <a:spcBef>
                <a:spcPts val="1000"/>
              </a:spcBef>
              <a:spcAft>
                <a:spcPts val="0"/>
              </a:spcAft>
              <a:buSzPts val="3200"/>
              <a:buChar char="●"/>
            </a:pPr>
            <a:r>
              <a:rPr lang="en-US"/>
              <a:t>Allows you to create personalized ‘journeys’ for your audience</a:t>
            </a:r>
            <a:endParaRPr/>
          </a:p>
          <a:p>
            <a:pPr marL="457200" lvl="0" indent="0" algn="l" rtl="0">
              <a:spcBef>
                <a:spcPts val="1000"/>
              </a:spcBef>
              <a:spcAft>
                <a:spcPts val="0"/>
              </a:spcAft>
              <a:buNone/>
            </a:pPr>
            <a:endParaRPr/>
          </a:p>
          <a:p>
            <a:pPr marL="457200" lvl="0" indent="-431800" algn="l" rtl="0">
              <a:spcBef>
                <a:spcPts val="1000"/>
              </a:spcBef>
              <a:spcAft>
                <a:spcPts val="0"/>
              </a:spcAft>
              <a:buSzPts val="3200"/>
              <a:buChar char="●"/>
            </a:pPr>
            <a:r>
              <a:rPr lang="en-US"/>
              <a:t>Automated drag and drop customer mapping tool</a:t>
            </a:r>
            <a:endParaRPr/>
          </a:p>
          <a:p>
            <a:pPr marL="0" lvl="0" indent="0" algn="l" rtl="0">
              <a:spcBef>
                <a:spcPts val="1000"/>
              </a:spcBef>
              <a:spcAft>
                <a:spcPts val="0"/>
              </a:spcAft>
              <a:buNone/>
            </a:pPr>
            <a:endParaRPr/>
          </a:p>
          <a:p>
            <a:pPr marL="0" lvl="0" indent="0" algn="l" rtl="0">
              <a:spcBef>
                <a:spcPts val="1000"/>
              </a:spcBef>
              <a:spcAft>
                <a:spcPts val="0"/>
              </a:spcAft>
              <a:buNone/>
            </a:pPr>
            <a:r>
              <a:rPr lang="en-US"/>
              <a:t>Use cases: Welcome Journey, Anniversary or Birthday, Abandoned Cart Journey,</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132" name="Google Shape;132;p17"/>
          <p:cNvSpPr txBox="1"/>
          <p:nvPr/>
        </p:nvSpPr>
        <p:spPr>
          <a:xfrm>
            <a:off x="2157125" y="447700"/>
            <a:ext cx="7570200" cy="1363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7FA2C2"/>
              </a:buClr>
              <a:buSzPts val="5200"/>
              <a:buFont typeface="Calibri"/>
              <a:buNone/>
            </a:pPr>
            <a:r>
              <a:rPr lang="en-US" sz="5200">
                <a:solidFill>
                  <a:srgbClr val="7FA2C2"/>
                </a:solidFill>
                <a:latin typeface="Calibri"/>
                <a:ea typeface="Calibri"/>
                <a:cs typeface="Calibri"/>
                <a:sym typeface="Calibri"/>
              </a:rPr>
              <a:t>Journey Builder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8"/>
          <p:cNvSpPr txBox="1">
            <a:spLocks noGrp="1"/>
          </p:cNvSpPr>
          <p:nvPr>
            <p:ph type="ctrTitle"/>
          </p:nvPr>
        </p:nvSpPr>
        <p:spPr>
          <a:xfrm>
            <a:off x="914400" y="1122384"/>
            <a:ext cx="10363200" cy="4565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7FA2C2"/>
              </a:buClr>
              <a:buSzPts val="5200"/>
              <a:buFont typeface="Calibri"/>
              <a:buNone/>
            </a:pPr>
            <a:endParaRPr sz="5200"/>
          </a:p>
          <a:p>
            <a:pPr marL="0" lvl="0" indent="0" algn="ctr" rtl="0">
              <a:spcBef>
                <a:spcPts val="0"/>
              </a:spcBef>
              <a:spcAft>
                <a:spcPts val="0"/>
              </a:spcAft>
              <a:buNone/>
            </a:pPr>
            <a:endParaRPr/>
          </a:p>
        </p:txBody>
      </p:sp>
      <p:sp>
        <p:nvSpPr>
          <p:cNvPr id="139" name="Google Shape;139;p18"/>
          <p:cNvSpPr txBox="1"/>
          <p:nvPr/>
        </p:nvSpPr>
        <p:spPr>
          <a:xfrm>
            <a:off x="2167850" y="190125"/>
            <a:ext cx="7570200" cy="9321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7FA2C2"/>
              </a:buClr>
              <a:buSzPts val="5200"/>
              <a:buFont typeface="Calibri"/>
              <a:buNone/>
            </a:pPr>
            <a:r>
              <a:rPr lang="en-US" sz="5200">
                <a:solidFill>
                  <a:srgbClr val="7FA2C2"/>
                </a:solidFill>
                <a:latin typeface="Calibri"/>
                <a:ea typeface="Calibri"/>
                <a:cs typeface="Calibri"/>
                <a:sym typeface="Calibri"/>
              </a:rPr>
              <a:t>Journey Builder</a:t>
            </a:r>
            <a:endParaRPr/>
          </a:p>
        </p:txBody>
      </p:sp>
      <p:pic>
        <p:nvPicPr>
          <p:cNvPr id="140" name="Google Shape;140;p18"/>
          <p:cNvPicPr preferRelativeResize="0"/>
          <p:nvPr/>
        </p:nvPicPr>
        <p:blipFill>
          <a:blip r:embed="rId3">
            <a:alphaModFix/>
          </a:blip>
          <a:stretch>
            <a:fillRect/>
          </a:stretch>
        </p:blipFill>
        <p:spPr>
          <a:xfrm>
            <a:off x="315675" y="1222500"/>
            <a:ext cx="11560648" cy="45654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p:nvPr/>
        </p:nvSpPr>
        <p:spPr>
          <a:xfrm>
            <a:off x="2141575" y="-146950"/>
            <a:ext cx="7570200" cy="78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7FA2C2"/>
              </a:buClr>
              <a:buSzPts val="5200"/>
              <a:buFont typeface="Calibri"/>
              <a:buNone/>
            </a:pPr>
            <a:r>
              <a:rPr lang="en-US" sz="5200">
                <a:solidFill>
                  <a:srgbClr val="7FA2C2"/>
                </a:solidFill>
                <a:latin typeface="Calibri"/>
                <a:ea typeface="Calibri"/>
                <a:cs typeface="Calibri"/>
                <a:sym typeface="Calibri"/>
              </a:rPr>
              <a:t>Journey Builder</a:t>
            </a:r>
            <a:endParaRPr/>
          </a:p>
        </p:txBody>
      </p:sp>
      <p:sp>
        <p:nvSpPr>
          <p:cNvPr id="147" name="Google Shape;147;p19"/>
          <p:cNvSpPr txBox="1"/>
          <p:nvPr/>
        </p:nvSpPr>
        <p:spPr>
          <a:xfrm>
            <a:off x="1297450" y="2162425"/>
            <a:ext cx="2809800" cy="78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9"/>
          <p:cNvSpPr txBox="1"/>
          <p:nvPr/>
        </p:nvSpPr>
        <p:spPr>
          <a:xfrm>
            <a:off x="4862125" y="635750"/>
            <a:ext cx="2308200" cy="48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7FA2C2"/>
              </a:solidFill>
            </a:endParaRPr>
          </a:p>
          <a:p>
            <a:pPr marL="0" lvl="0" indent="0" algn="l" rtl="0">
              <a:spcBef>
                <a:spcPts val="0"/>
              </a:spcBef>
              <a:spcAft>
                <a:spcPts val="0"/>
              </a:spcAft>
              <a:buNone/>
            </a:pPr>
            <a:endParaRPr sz="2400">
              <a:solidFill>
                <a:srgbClr val="7FA2C2"/>
              </a:solidFill>
            </a:endParaRPr>
          </a:p>
        </p:txBody>
      </p:sp>
      <p:sp>
        <p:nvSpPr>
          <p:cNvPr id="149" name="Google Shape;149;p19"/>
          <p:cNvSpPr txBox="1"/>
          <p:nvPr/>
        </p:nvSpPr>
        <p:spPr>
          <a:xfrm>
            <a:off x="3839600" y="6776375"/>
            <a:ext cx="7180500" cy="8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highlight>
                <a:srgbClr val="FF0000"/>
              </a:highlight>
            </a:endParaRPr>
          </a:p>
        </p:txBody>
      </p:sp>
      <p:pic>
        <p:nvPicPr>
          <p:cNvPr id="150" name="Google Shape;150;p19"/>
          <p:cNvPicPr preferRelativeResize="0"/>
          <p:nvPr/>
        </p:nvPicPr>
        <p:blipFill>
          <a:blip r:embed="rId3">
            <a:alphaModFix/>
          </a:blip>
          <a:stretch>
            <a:fillRect/>
          </a:stretch>
        </p:blipFill>
        <p:spPr>
          <a:xfrm>
            <a:off x="5533800" y="1235650"/>
            <a:ext cx="6589325" cy="4940601"/>
          </a:xfrm>
          <a:prstGeom prst="rect">
            <a:avLst/>
          </a:prstGeom>
          <a:noFill/>
          <a:ln>
            <a:noFill/>
          </a:ln>
        </p:spPr>
      </p:pic>
      <p:pic>
        <p:nvPicPr>
          <p:cNvPr id="151" name="Google Shape;151;p19"/>
          <p:cNvPicPr preferRelativeResize="0"/>
          <p:nvPr/>
        </p:nvPicPr>
        <p:blipFill>
          <a:blip r:embed="rId4">
            <a:alphaModFix/>
          </a:blip>
          <a:stretch>
            <a:fillRect/>
          </a:stretch>
        </p:blipFill>
        <p:spPr>
          <a:xfrm>
            <a:off x="884375" y="635750"/>
            <a:ext cx="3222887" cy="54788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txBox="1"/>
          <p:nvPr/>
        </p:nvSpPr>
        <p:spPr>
          <a:xfrm>
            <a:off x="2141575" y="-146950"/>
            <a:ext cx="7570200" cy="782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7FA2C2"/>
              </a:buClr>
              <a:buSzPts val="5200"/>
              <a:buFont typeface="Calibri"/>
              <a:buNone/>
            </a:pPr>
            <a:r>
              <a:rPr lang="en-US" sz="5200">
                <a:solidFill>
                  <a:srgbClr val="7FA2C2"/>
                </a:solidFill>
                <a:latin typeface="Calibri"/>
                <a:ea typeface="Calibri"/>
                <a:cs typeface="Calibri"/>
                <a:sym typeface="Calibri"/>
              </a:rPr>
              <a:t>Journey Builder</a:t>
            </a:r>
            <a:endParaRPr/>
          </a:p>
        </p:txBody>
      </p:sp>
      <p:sp>
        <p:nvSpPr>
          <p:cNvPr id="158" name="Google Shape;158;p20"/>
          <p:cNvSpPr txBox="1"/>
          <p:nvPr/>
        </p:nvSpPr>
        <p:spPr>
          <a:xfrm>
            <a:off x="1297450" y="2162425"/>
            <a:ext cx="2809800" cy="78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20"/>
          <p:cNvSpPr txBox="1"/>
          <p:nvPr/>
        </p:nvSpPr>
        <p:spPr>
          <a:xfrm>
            <a:off x="4862125" y="635750"/>
            <a:ext cx="2308200" cy="48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7FA2C2"/>
              </a:solidFill>
            </a:endParaRPr>
          </a:p>
          <a:p>
            <a:pPr marL="0" lvl="0" indent="0" algn="l" rtl="0">
              <a:spcBef>
                <a:spcPts val="0"/>
              </a:spcBef>
              <a:spcAft>
                <a:spcPts val="0"/>
              </a:spcAft>
              <a:buNone/>
            </a:pPr>
            <a:endParaRPr sz="2400">
              <a:solidFill>
                <a:srgbClr val="7FA2C2"/>
              </a:solidFill>
            </a:endParaRPr>
          </a:p>
        </p:txBody>
      </p:sp>
      <p:sp>
        <p:nvSpPr>
          <p:cNvPr id="160" name="Google Shape;160;p20"/>
          <p:cNvSpPr txBox="1"/>
          <p:nvPr/>
        </p:nvSpPr>
        <p:spPr>
          <a:xfrm>
            <a:off x="3839600" y="6776375"/>
            <a:ext cx="7180500" cy="8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highlight>
                <a:srgbClr val="FF0000"/>
              </a:highlight>
            </a:endParaRPr>
          </a:p>
        </p:txBody>
      </p:sp>
      <p:pic>
        <p:nvPicPr>
          <p:cNvPr id="161" name="Google Shape;161;p20"/>
          <p:cNvPicPr preferRelativeResize="0"/>
          <p:nvPr/>
        </p:nvPicPr>
        <p:blipFill>
          <a:blip r:embed="rId3">
            <a:alphaModFix/>
          </a:blip>
          <a:stretch>
            <a:fillRect/>
          </a:stretch>
        </p:blipFill>
        <p:spPr>
          <a:xfrm>
            <a:off x="5533800" y="1235763"/>
            <a:ext cx="6589325" cy="4940601"/>
          </a:xfrm>
          <a:prstGeom prst="rect">
            <a:avLst/>
          </a:prstGeom>
          <a:noFill/>
          <a:ln>
            <a:noFill/>
          </a:ln>
        </p:spPr>
      </p:pic>
      <p:pic>
        <p:nvPicPr>
          <p:cNvPr id="162" name="Google Shape;162;p20"/>
          <p:cNvPicPr preferRelativeResize="0"/>
          <p:nvPr/>
        </p:nvPicPr>
        <p:blipFill>
          <a:blip r:embed="rId4">
            <a:alphaModFix/>
          </a:blip>
          <a:stretch>
            <a:fillRect/>
          </a:stretch>
        </p:blipFill>
        <p:spPr>
          <a:xfrm>
            <a:off x="882725" y="877700"/>
            <a:ext cx="3979400" cy="52985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1"/>
          <p:cNvSpPr txBox="1"/>
          <p:nvPr/>
        </p:nvSpPr>
        <p:spPr>
          <a:xfrm>
            <a:off x="2180800" y="-121000"/>
            <a:ext cx="7570200" cy="9321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7FA2C2"/>
              </a:buClr>
              <a:buSzPts val="5200"/>
              <a:buFont typeface="Calibri"/>
              <a:buNone/>
            </a:pPr>
            <a:r>
              <a:rPr lang="en-US" sz="5200">
                <a:solidFill>
                  <a:srgbClr val="7FA2C2"/>
                </a:solidFill>
                <a:latin typeface="Calibri"/>
                <a:ea typeface="Calibri"/>
                <a:cs typeface="Calibri"/>
                <a:sym typeface="Calibri"/>
              </a:rPr>
              <a:t>Journey Builder</a:t>
            </a:r>
            <a:endParaRPr/>
          </a:p>
        </p:txBody>
      </p:sp>
      <p:sp>
        <p:nvSpPr>
          <p:cNvPr id="169" name="Google Shape;169;p21"/>
          <p:cNvSpPr txBox="1"/>
          <p:nvPr/>
        </p:nvSpPr>
        <p:spPr>
          <a:xfrm>
            <a:off x="1297450" y="2162425"/>
            <a:ext cx="2809800" cy="78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21"/>
          <p:cNvSpPr txBox="1"/>
          <p:nvPr/>
        </p:nvSpPr>
        <p:spPr>
          <a:xfrm>
            <a:off x="4263450" y="679250"/>
            <a:ext cx="3665100" cy="5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a:solidFill>
                <a:srgbClr val="7FA2C2"/>
              </a:solidFill>
            </a:endParaRPr>
          </a:p>
        </p:txBody>
      </p:sp>
      <p:sp>
        <p:nvSpPr>
          <p:cNvPr id="171" name="Google Shape;171;p21"/>
          <p:cNvSpPr txBox="1"/>
          <p:nvPr/>
        </p:nvSpPr>
        <p:spPr>
          <a:xfrm>
            <a:off x="3839600" y="6776375"/>
            <a:ext cx="7180500" cy="8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highlight>
                <a:srgbClr val="FF0000"/>
              </a:highlight>
            </a:endParaRPr>
          </a:p>
        </p:txBody>
      </p:sp>
      <p:pic>
        <p:nvPicPr>
          <p:cNvPr id="172" name="Google Shape;172;p21"/>
          <p:cNvPicPr preferRelativeResize="0"/>
          <p:nvPr/>
        </p:nvPicPr>
        <p:blipFill>
          <a:blip r:embed="rId3">
            <a:alphaModFix/>
          </a:blip>
          <a:stretch>
            <a:fillRect/>
          </a:stretch>
        </p:blipFill>
        <p:spPr>
          <a:xfrm>
            <a:off x="178525" y="1892525"/>
            <a:ext cx="5321075" cy="2302600"/>
          </a:xfrm>
          <a:prstGeom prst="rect">
            <a:avLst/>
          </a:prstGeom>
          <a:noFill/>
          <a:ln>
            <a:noFill/>
          </a:ln>
        </p:spPr>
      </p:pic>
      <p:pic>
        <p:nvPicPr>
          <p:cNvPr id="173" name="Google Shape;173;p21"/>
          <p:cNvPicPr preferRelativeResize="0"/>
          <p:nvPr/>
        </p:nvPicPr>
        <p:blipFill>
          <a:blip r:embed="rId4">
            <a:alphaModFix/>
          </a:blip>
          <a:stretch>
            <a:fillRect/>
          </a:stretch>
        </p:blipFill>
        <p:spPr>
          <a:xfrm>
            <a:off x="5652000" y="1348850"/>
            <a:ext cx="6387600" cy="46305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p:nvPr/>
        </p:nvSpPr>
        <p:spPr>
          <a:xfrm>
            <a:off x="2180800" y="-121000"/>
            <a:ext cx="7570200" cy="9321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7FA2C2"/>
              </a:buClr>
              <a:buSzPts val="5200"/>
              <a:buFont typeface="Calibri"/>
              <a:buNone/>
            </a:pPr>
            <a:r>
              <a:rPr lang="en-US" sz="5200">
                <a:solidFill>
                  <a:srgbClr val="7FA2C2"/>
                </a:solidFill>
                <a:latin typeface="Calibri"/>
                <a:ea typeface="Calibri"/>
                <a:cs typeface="Calibri"/>
                <a:sym typeface="Calibri"/>
              </a:rPr>
              <a:t>Journey Builder</a:t>
            </a:r>
            <a:endParaRPr/>
          </a:p>
        </p:txBody>
      </p:sp>
      <p:sp>
        <p:nvSpPr>
          <p:cNvPr id="180" name="Google Shape;180;p22"/>
          <p:cNvSpPr txBox="1"/>
          <p:nvPr/>
        </p:nvSpPr>
        <p:spPr>
          <a:xfrm>
            <a:off x="1297450" y="2162425"/>
            <a:ext cx="2809800" cy="78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22"/>
          <p:cNvSpPr txBox="1"/>
          <p:nvPr/>
        </p:nvSpPr>
        <p:spPr>
          <a:xfrm>
            <a:off x="4263450" y="679250"/>
            <a:ext cx="3665100" cy="5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a:solidFill>
                <a:srgbClr val="7FA2C2"/>
              </a:solidFill>
            </a:endParaRPr>
          </a:p>
        </p:txBody>
      </p:sp>
      <p:sp>
        <p:nvSpPr>
          <p:cNvPr id="182" name="Google Shape;182;p22"/>
          <p:cNvSpPr txBox="1"/>
          <p:nvPr/>
        </p:nvSpPr>
        <p:spPr>
          <a:xfrm>
            <a:off x="3839600" y="6776375"/>
            <a:ext cx="7180500" cy="8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highlight>
                <a:srgbClr val="FF0000"/>
              </a:highlight>
            </a:endParaRPr>
          </a:p>
        </p:txBody>
      </p:sp>
      <p:pic>
        <p:nvPicPr>
          <p:cNvPr id="183" name="Google Shape;183;p22"/>
          <p:cNvPicPr preferRelativeResize="0"/>
          <p:nvPr/>
        </p:nvPicPr>
        <p:blipFill>
          <a:blip r:embed="rId3">
            <a:alphaModFix/>
          </a:blip>
          <a:stretch>
            <a:fillRect/>
          </a:stretch>
        </p:blipFill>
        <p:spPr>
          <a:xfrm>
            <a:off x="6408725" y="1010675"/>
            <a:ext cx="5570675" cy="4539150"/>
          </a:xfrm>
          <a:prstGeom prst="rect">
            <a:avLst/>
          </a:prstGeom>
          <a:noFill/>
          <a:ln>
            <a:noFill/>
          </a:ln>
        </p:spPr>
      </p:pic>
      <p:pic>
        <p:nvPicPr>
          <p:cNvPr id="184" name="Google Shape;184;p22"/>
          <p:cNvPicPr preferRelativeResize="0"/>
          <p:nvPr/>
        </p:nvPicPr>
        <p:blipFill>
          <a:blip r:embed="rId4">
            <a:alphaModFix/>
          </a:blip>
          <a:stretch>
            <a:fillRect/>
          </a:stretch>
        </p:blipFill>
        <p:spPr>
          <a:xfrm>
            <a:off x="122650" y="1357000"/>
            <a:ext cx="6170049" cy="37604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p:nvPr/>
        </p:nvSpPr>
        <p:spPr>
          <a:xfrm>
            <a:off x="2180800" y="-121000"/>
            <a:ext cx="7570200" cy="9321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7FA2C2"/>
              </a:buClr>
              <a:buSzPts val="5200"/>
              <a:buFont typeface="Calibri"/>
              <a:buNone/>
            </a:pPr>
            <a:r>
              <a:rPr lang="en-US" sz="5200">
                <a:solidFill>
                  <a:srgbClr val="7FA2C2"/>
                </a:solidFill>
                <a:latin typeface="Calibri"/>
                <a:ea typeface="Calibri"/>
                <a:cs typeface="Calibri"/>
                <a:sym typeface="Calibri"/>
              </a:rPr>
              <a:t>Journey Builder</a:t>
            </a:r>
            <a:endParaRPr/>
          </a:p>
        </p:txBody>
      </p:sp>
      <p:sp>
        <p:nvSpPr>
          <p:cNvPr id="191" name="Google Shape;191;p23"/>
          <p:cNvSpPr txBox="1"/>
          <p:nvPr/>
        </p:nvSpPr>
        <p:spPr>
          <a:xfrm>
            <a:off x="1297450" y="2162425"/>
            <a:ext cx="2809800" cy="78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23"/>
          <p:cNvSpPr txBox="1"/>
          <p:nvPr/>
        </p:nvSpPr>
        <p:spPr>
          <a:xfrm>
            <a:off x="4263450" y="679250"/>
            <a:ext cx="3665100" cy="5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7FA2C2"/>
                </a:solidFill>
              </a:rPr>
              <a:t>Engagement Split</a:t>
            </a:r>
            <a:endParaRPr sz="2400">
              <a:solidFill>
                <a:srgbClr val="7FA2C2"/>
              </a:solidFill>
            </a:endParaRPr>
          </a:p>
        </p:txBody>
      </p:sp>
      <p:sp>
        <p:nvSpPr>
          <p:cNvPr id="193" name="Google Shape;193;p23"/>
          <p:cNvSpPr txBox="1"/>
          <p:nvPr/>
        </p:nvSpPr>
        <p:spPr>
          <a:xfrm>
            <a:off x="3839600" y="6776375"/>
            <a:ext cx="7180500" cy="8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highlight>
                <a:srgbClr val="FF0000"/>
              </a:highlight>
            </a:endParaRPr>
          </a:p>
        </p:txBody>
      </p:sp>
      <p:pic>
        <p:nvPicPr>
          <p:cNvPr id="194" name="Google Shape;194;p23"/>
          <p:cNvPicPr preferRelativeResize="0"/>
          <p:nvPr/>
        </p:nvPicPr>
        <p:blipFill>
          <a:blip r:embed="rId3">
            <a:alphaModFix/>
          </a:blip>
          <a:stretch>
            <a:fillRect/>
          </a:stretch>
        </p:blipFill>
        <p:spPr>
          <a:xfrm>
            <a:off x="505122" y="1444375"/>
            <a:ext cx="5211351" cy="4539150"/>
          </a:xfrm>
          <a:prstGeom prst="rect">
            <a:avLst/>
          </a:prstGeom>
          <a:noFill/>
          <a:ln>
            <a:noFill/>
          </a:ln>
        </p:spPr>
      </p:pic>
      <p:pic>
        <p:nvPicPr>
          <p:cNvPr id="195" name="Google Shape;195;p23"/>
          <p:cNvPicPr preferRelativeResize="0"/>
          <p:nvPr/>
        </p:nvPicPr>
        <p:blipFill>
          <a:blip r:embed="rId4">
            <a:alphaModFix/>
          </a:blip>
          <a:stretch>
            <a:fillRect/>
          </a:stretch>
        </p:blipFill>
        <p:spPr>
          <a:xfrm>
            <a:off x="8199950" y="1494925"/>
            <a:ext cx="1018650" cy="1039175"/>
          </a:xfrm>
          <a:prstGeom prst="rect">
            <a:avLst/>
          </a:prstGeom>
          <a:noFill/>
          <a:ln>
            <a:noFill/>
          </a:ln>
        </p:spPr>
      </p:pic>
      <p:pic>
        <p:nvPicPr>
          <p:cNvPr id="196" name="Google Shape;196;p23"/>
          <p:cNvPicPr preferRelativeResize="0"/>
          <p:nvPr/>
        </p:nvPicPr>
        <p:blipFill>
          <a:blip r:embed="rId4">
            <a:alphaModFix/>
          </a:blip>
          <a:stretch>
            <a:fillRect/>
          </a:stretch>
        </p:blipFill>
        <p:spPr>
          <a:xfrm>
            <a:off x="8104975" y="4944350"/>
            <a:ext cx="1018650" cy="1039175"/>
          </a:xfrm>
          <a:prstGeom prst="rect">
            <a:avLst/>
          </a:prstGeom>
          <a:noFill/>
          <a:ln>
            <a:noFill/>
          </a:ln>
        </p:spPr>
      </p:pic>
      <p:pic>
        <p:nvPicPr>
          <p:cNvPr id="197" name="Google Shape;197;p23"/>
          <p:cNvPicPr preferRelativeResize="0"/>
          <p:nvPr/>
        </p:nvPicPr>
        <p:blipFill>
          <a:blip r:embed="rId4">
            <a:alphaModFix/>
          </a:blip>
          <a:stretch>
            <a:fillRect/>
          </a:stretch>
        </p:blipFill>
        <p:spPr>
          <a:xfrm>
            <a:off x="8199950" y="3112338"/>
            <a:ext cx="1018650" cy="1039175"/>
          </a:xfrm>
          <a:prstGeom prst="rect">
            <a:avLst/>
          </a:prstGeom>
          <a:noFill/>
          <a:ln>
            <a:noFill/>
          </a:ln>
        </p:spPr>
      </p:pic>
      <p:pic>
        <p:nvPicPr>
          <p:cNvPr id="198" name="Google Shape;198;p23"/>
          <p:cNvPicPr preferRelativeResize="0"/>
          <p:nvPr/>
        </p:nvPicPr>
        <p:blipFill>
          <a:blip r:embed="rId5">
            <a:alphaModFix/>
          </a:blip>
          <a:stretch>
            <a:fillRect/>
          </a:stretch>
        </p:blipFill>
        <p:spPr>
          <a:xfrm>
            <a:off x="6452410" y="1392811"/>
            <a:ext cx="952365" cy="1039176"/>
          </a:xfrm>
          <a:prstGeom prst="rect">
            <a:avLst/>
          </a:prstGeom>
          <a:noFill/>
          <a:ln>
            <a:noFill/>
          </a:ln>
        </p:spPr>
      </p:pic>
      <p:pic>
        <p:nvPicPr>
          <p:cNvPr id="199" name="Google Shape;199;p23"/>
          <p:cNvPicPr preferRelativeResize="0"/>
          <p:nvPr/>
        </p:nvPicPr>
        <p:blipFill>
          <a:blip r:embed="rId5">
            <a:alphaModFix/>
          </a:blip>
          <a:stretch>
            <a:fillRect/>
          </a:stretch>
        </p:blipFill>
        <p:spPr>
          <a:xfrm>
            <a:off x="6452410" y="3013686"/>
            <a:ext cx="952365" cy="1039176"/>
          </a:xfrm>
          <a:prstGeom prst="rect">
            <a:avLst/>
          </a:prstGeom>
          <a:noFill/>
          <a:ln>
            <a:noFill/>
          </a:ln>
        </p:spPr>
      </p:pic>
      <p:pic>
        <p:nvPicPr>
          <p:cNvPr id="200" name="Google Shape;200;p23"/>
          <p:cNvPicPr preferRelativeResize="0"/>
          <p:nvPr/>
        </p:nvPicPr>
        <p:blipFill>
          <a:blip r:embed="rId5">
            <a:alphaModFix/>
          </a:blip>
          <a:stretch>
            <a:fillRect/>
          </a:stretch>
        </p:blipFill>
        <p:spPr>
          <a:xfrm>
            <a:off x="6501460" y="4807761"/>
            <a:ext cx="952365" cy="1039176"/>
          </a:xfrm>
          <a:prstGeom prst="rect">
            <a:avLst/>
          </a:prstGeom>
          <a:noFill/>
          <a:ln>
            <a:noFill/>
          </a:ln>
        </p:spPr>
      </p:pic>
      <p:sp>
        <p:nvSpPr>
          <p:cNvPr id="201" name="Google Shape;201;p23"/>
          <p:cNvSpPr/>
          <p:nvPr/>
        </p:nvSpPr>
        <p:spPr>
          <a:xfrm>
            <a:off x="7538213" y="1788600"/>
            <a:ext cx="528300" cy="451800"/>
          </a:xfrm>
          <a:prstGeom prst="mathEqual">
            <a:avLst>
              <a:gd name="adj1" fmla="val 23520"/>
              <a:gd name="adj2"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a:off x="7538213" y="3406013"/>
            <a:ext cx="528300" cy="451800"/>
          </a:xfrm>
          <a:prstGeom prst="mathEqual">
            <a:avLst>
              <a:gd name="adj1" fmla="val 23520"/>
              <a:gd name="adj2"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a:off x="7576675" y="5238025"/>
            <a:ext cx="528300" cy="451800"/>
          </a:xfrm>
          <a:prstGeom prst="mathEqual">
            <a:avLst>
              <a:gd name="adj1" fmla="val 23520"/>
              <a:gd name="adj2"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3">
            <a:alphaModFix/>
          </a:blip>
          <a:srcRect/>
          <a:stretch/>
        </p:blipFill>
        <p:spPr>
          <a:xfrm>
            <a:off x="0" y="6310077"/>
            <a:ext cx="12192000" cy="547923"/>
          </a:xfrm>
          <a:prstGeom prst="rect">
            <a:avLst/>
          </a:prstGeom>
          <a:noFill/>
          <a:ln>
            <a:noFill/>
          </a:ln>
        </p:spPr>
      </p:pic>
      <p:sp>
        <p:nvSpPr>
          <p:cNvPr id="32" name="Google Shape;32;p6"/>
          <p:cNvSpPr txBox="1"/>
          <p:nvPr/>
        </p:nvSpPr>
        <p:spPr>
          <a:xfrm>
            <a:off x="675850" y="1924226"/>
            <a:ext cx="11036400" cy="19821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6000">
                <a:solidFill>
                  <a:srgbClr val="7FA2C2"/>
                </a:solidFill>
                <a:latin typeface="Calibri"/>
                <a:ea typeface="Calibri"/>
                <a:cs typeface="Calibri"/>
                <a:sym typeface="Calibri"/>
              </a:rPr>
              <a:t>Yale Message - </a:t>
            </a:r>
            <a:r>
              <a:rPr lang="en-US" sz="6000" i="1">
                <a:solidFill>
                  <a:srgbClr val="7FA2C2"/>
                </a:solidFill>
                <a:latin typeface="Calibri"/>
                <a:ea typeface="Calibri"/>
                <a:cs typeface="Calibri"/>
                <a:sym typeface="Calibri"/>
              </a:rPr>
              <a:t>Communicating to the right audience </a:t>
            </a:r>
            <a:endParaRPr i="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4"/>
          <p:cNvSpPr txBox="1">
            <a:spLocks noGrp="1"/>
          </p:cNvSpPr>
          <p:nvPr>
            <p:ph type="ctrTitle"/>
          </p:nvPr>
        </p:nvSpPr>
        <p:spPr>
          <a:xfrm>
            <a:off x="820775" y="3041671"/>
            <a:ext cx="10363200" cy="14976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rgbClr val="7FA2C2"/>
              </a:buClr>
              <a:buSzPts val="5200"/>
              <a:buFont typeface="Calibri"/>
              <a:buNone/>
            </a:pPr>
            <a:r>
              <a:rPr lang="en-US"/>
              <a:t>Q&amp;A</a:t>
            </a:r>
            <a:endParaRPr/>
          </a:p>
          <a:p>
            <a:pPr marL="0" lvl="0" indent="0" algn="ctr" rtl="0">
              <a:spcBef>
                <a:spcPts val="0"/>
              </a:spcBef>
              <a:spcAft>
                <a:spcPts val="0"/>
              </a:spcAft>
              <a:buNone/>
            </a:pPr>
            <a:endParaRPr/>
          </a:p>
        </p:txBody>
      </p:sp>
      <p:sp>
        <p:nvSpPr>
          <p:cNvPr id="210" name="Google Shape;210;p24"/>
          <p:cNvSpPr txBox="1">
            <a:spLocks noGrp="1"/>
          </p:cNvSpPr>
          <p:nvPr>
            <p:ph type="subTitle" idx="1"/>
          </p:nvPr>
        </p:nvSpPr>
        <p:spPr>
          <a:xfrm>
            <a:off x="1936875" y="2345738"/>
            <a:ext cx="9144000" cy="1655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7"/>
          <p:cNvSpPr txBox="1">
            <a:spLocks noGrp="1"/>
          </p:cNvSpPr>
          <p:nvPr>
            <p:ph type="ctrTitle"/>
          </p:nvPr>
        </p:nvSpPr>
        <p:spPr>
          <a:xfrm>
            <a:off x="914400" y="334575"/>
            <a:ext cx="10430100" cy="1476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rgbClr val="7FA2C2"/>
              </a:buClr>
              <a:buSzPts val="5200"/>
              <a:buFont typeface="Calibri"/>
              <a:buNone/>
            </a:pPr>
            <a:endParaRPr sz="5200"/>
          </a:p>
          <a:p>
            <a:pPr marL="0" marR="0" lvl="0" indent="0" algn="l" rtl="0">
              <a:lnSpc>
                <a:spcPct val="90000"/>
              </a:lnSpc>
              <a:spcBef>
                <a:spcPts val="0"/>
              </a:spcBef>
              <a:spcAft>
                <a:spcPts val="0"/>
              </a:spcAft>
              <a:buClr>
                <a:srgbClr val="7FA2C2"/>
              </a:buClr>
              <a:buSzPts val="5200"/>
              <a:buFont typeface="Calibri"/>
              <a:buNone/>
            </a:pPr>
            <a:r>
              <a:rPr lang="en-US"/>
              <a:t>The</a:t>
            </a:r>
            <a:r>
              <a:rPr lang="en-US" sz="3000" b="1" i="1">
                <a:solidFill>
                  <a:schemeClr val="dk1"/>
                </a:solidFill>
              </a:rPr>
              <a:t> </a:t>
            </a:r>
            <a:r>
              <a:rPr lang="en-US" sz="5200"/>
              <a:t>Yale Message Team</a:t>
            </a:r>
            <a:endParaRPr/>
          </a:p>
        </p:txBody>
      </p:sp>
      <p:sp>
        <p:nvSpPr>
          <p:cNvPr id="39" name="Google Shape;39;p7"/>
          <p:cNvSpPr txBox="1">
            <a:spLocks noGrp="1"/>
          </p:cNvSpPr>
          <p:nvPr>
            <p:ph type="subTitle" idx="1"/>
          </p:nvPr>
        </p:nvSpPr>
        <p:spPr>
          <a:xfrm>
            <a:off x="189000" y="1915500"/>
            <a:ext cx="11880900" cy="4257600"/>
          </a:xfrm>
          <a:prstGeom prst="rect">
            <a:avLst/>
          </a:prstGeom>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None/>
            </a:pPr>
            <a:r>
              <a:rPr lang="en-US">
                <a:highlight>
                  <a:schemeClr val="lt1"/>
                </a:highlight>
              </a:rPr>
              <a:t>Presenting today</a:t>
            </a:r>
            <a:endParaRPr>
              <a:highlight>
                <a:schemeClr val="lt1"/>
              </a:highlight>
            </a:endParaRPr>
          </a:p>
          <a:p>
            <a:pPr marL="457200" marR="0" lvl="0" indent="-431800" algn="l" rtl="0">
              <a:lnSpc>
                <a:spcPct val="90000"/>
              </a:lnSpc>
              <a:spcBef>
                <a:spcPts val="1000"/>
              </a:spcBef>
              <a:spcAft>
                <a:spcPts val="0"/>
              </a:spcAft>
              <a:buSzPts val="3200"/>
              <a:buChar char="●"/>
            </a:pPr>
            <a:r>
              <a:rPr lang="en-US">
                <a:highlight>
                  <a:schemeClr val="lt1"/>
                </a:highlight>
              </a:rPr>
              <a:t>Michael van Emmenes - Shared Application Services Manager</a:t>
            </a:r>
            <a:endParaRPr>
              <a:highlight>
                <a:schemeClr val="lt1"/>
              </a:highlight>
            </a:endParaRPr>
          </a:p>
          <a:p>
            <a:pPr marL="457200" marR="0" lvl="0" indent="-431800" algn="l" rtl="0">
              <a:lnSpc>
                <a:spcPct val="90000"/>
              </a:lnSpc>
              <a:spcBef>
                <a:spcPts val="0"/>
              </a:spcBef>
              <a:spcAft>
                <a:spcPts val="0"/>
              </a:spcAft>
              <a:buSzPts val="3200"/>
              <a:buChar char="●"/>
            </a:pPr>
            <a:r>
              <a:rPr lang="en-US">
                <a:highlight>
                  <a:schemeClr val="lt1"/>
                </a:highlight>
              </a:rPr>
              <a:t>Venkat Reddy - Senior Software Engineer</a:t>
            </a:r>
            <a:endParaRPr>
              <a:highlight>
                <a:schemeClr val="lt1"/>
              </a:highlight>
            </a:endParaRPr>
          </a:p>
          <a:p>
            <a:pPr marL="457200" marR="0" lvl="0" indent="-431800" algn="l" rtl="0">
              <a:lnSpc>
                <a:spcPct val="90000"/>
              </a:lnSpc>
              <a:spcBef>
                <a:spcPts val="0"/>
              </a:spcBef>
              <a:spcAft>
                <a:spcPts val="0"/>
              </a:spcAft>
              <a:buSzPts val="3200"/>
              <a:buChar char="●"/>
            </a:pPr>
            <a:r>
              <a:rPr lang="en-US">
                <a:highlight>
                  <a:schemeClr val="lt1"/>
                </a:highlight>
              </a:rPr>
              <a:t>Gloria Hoda - Digital Manager</a:t>
            </a:r>
            <a:endParaRPr>
              <a:highlight>
                <a:schemeClr val="lt1"/>
              </a:highlight>
            </a:endParaRPr>
          </a:p>
          <a:p>
            <a:pPr marL="457200" marR="0" lvl="0" indent="-431800" algn="l" rtl="0">
              <a:lnSpc>
                <a:spcPct val="90000"/>
              </a:lnSpc>
              <a:spcBef>
                <a:spcPts val="0"/>
              </a:spcBef>
              <a:spcAft>
                <a:spcPts val="0"/>
              </a:spcAft>
              <a:buSzPts val="3200"/>
              <a:buChar char="●"/>
            </a:pPr>
            <a:r>
              <a:rPr lang="en-US">
                <a:highlight>
                  <a:schemeClr val="lt1"/>
                </a:highlight>
              </a:rPr>
              <a:t>Alejandra Rodriguez - Project Administrator</a:t>
            </a:r>
            <a:endParaRPr>
              <a:highlight>
                <a:schemeClr val="lt1"/>
              </a:highlight>
            </a:endParaRPr>
          </a:p>
          <a:p>
            <a:pPr marL="457200" marR="0" lvl="0" indent="-431800" algn="l" rtl="0">
              <a:lnSpc>
                <a:spcPct val="90000"/>
              </a:lnSpc>
              <a:spcBef>
                <a:spcPts val="0"/>
              </a:spcBef>
              <a:spcAft>
                <a:spcPts val="0"/>
              </a:spcAft>
              <a:buSzPts val="3200"/>
              <a:buChar char="●"/>
            </a:pPr>
            <a:r>
              <a:rPr lang="en-US">
                <a:highlight>
                  <a:schemeClr val="lt1"/>
                </a:highlight>
              </a:rPr>
              <a:t>Kim Zaweski - Platform Analyst</a:t>
            </a:r>
            <a:endParaRPr>
              <a:highlight>
                <a:schemeClr val="lt1"/>
              </a:highlight>
            </a:endParaRPr>
          </a:p>
          <a:p>
            <a:pPr marL="0" marR="0" lvl="0" indent="0" algn="l" rtl="0">
              <a:lnSpc>
                <a:spcPct val="90000"/>
              </a:lnSpc>
              <a:spcBef>
                <a:spcPts val="1000"/>
              </a:spcBef>
              <a:spcAft>
                <a:spcPts val="0"/>
              </a:spcAft>
              <a:buNone/>
            </a:pPr>
            <a:endParaRPr>
              <a:highlight>
                <a:schemeClr val="lt1"/>
              </a:highlight>
            </a:endParaRPr>
          </a:p>
          <a:p>
            <a:pPr marL="914400" marR="0" lvl="0" indent="0" algn="ctr" rtl="0">
              <a:lnSpc>
                <a:spcPct val="90000"/>
              </a:lnSpc>
              <a:spcBef>
                <a:spcPts val="1000"/>
              </a:spcBef>
              <a:spcAft>
                <a:spcPts val="0"/>
              </a:spcAft>
              <a:buClr>
                <a:srgbClr val="000000"/>
              </a:buClr>
              <a:buSzPts val="1100"/>
              <a:buFont typeface="Arial"/>
              <a:buNone/>
            </a:pPr>
            <a:endParaRPr>
              <a:highlight>
                <a:schemeClr val="lt1"/>
              </a:highlight>
            </a:endParaRPr>
          </a:p>
          <a:p>
            <a:pPr marL="914400" marR="0" lvl="0" indent="0" algn="ctr" rtl="0">
              <a:lnSpc>
                <a:spcPct val="90000"/>
              </a:lnSpc>
              <a:spcBef>
                <a:spcPts val="1000"/>
              </a:spcBef>
              <a:spcAft>
                <a:spcPts val="0"/>
              </a:spcAft>
              <a:buNone/>
            </a:pPr>
            <a:endParaRPr>
              <a:highlight>
                <a:schemeClr val="lt1"/>
              </a:highlight>
            </a:endParaRPr>
          </a:p>
          <a:p>
            <a:pPr marL="914400" marR="0" lvl="0" indent="0" algn="ctr" rtl="0">
              <a:lnSpc>
                <a:spcPct val="90000"/>
              </a:lnSpc>
              <a:spcBef>
                <a:spcPts val="1000"/>
              </a:spcBef>
              <a:spcAft>
                <a:spcPts val="0"/>
              </a:spcAft>
              <a:buNone/>
            </a:pPr>
            <a:endParaRPr>
              <a:highlight>
                <a:schemeClr val="lt1"/>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8"/>
          <p:cNvSpPr txBox="1">
            <a:spLocks noGrp="1"/>
          </p:cNvSpPr>
          <p:nvPr>
            <p:ph type="ctrTitle"/>
          </p:nvPr>
        </p:nvSpPr>
        <p:spPr>
          <a:xfrm>
            <a:off x="844075" y="594842"/>
            <a:ext cx="10363200" cy="706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Overview:</a:t>
            </a:r>
            <a:endParaRPr/>
          </a:p>
        </p:txBody>
      </p:sp>
      <p:pic>
        <p:nvPicPr>
          <p:cNvPr id="46" name="Google Shape;46;p8"/>
          <p:cNvPicPr preferRelativeResize="0"/>
          <p:nvPr/>
        </p:nvPicPr>
        <p:blipFill>
          <a:blip r:embed="rId3">
            <a:alphaModFix/>
          </a:blip>
          <a:stretch>
            <a:fillRect/>
          </a:stretch>
        </p:blipFill>
        <p:spPr>
          <a:xfrm>
            <a:off x="152400" y="1453442"/>
            <a:ext cx="10353675" cy="3886200"/>
          </a:xfrm>
          <a:prstGeom prst="rect">
            <a:avLst/>
          </a:prstGeom>
          <a:noFill/>
          <a:ln>
            <a:noFill/>
          </a:ln>
        </p:spPr>
      </p:pic>
      <p:pic>
        <p:nvPicPr>
          <p:cNvPr id="47" name="Google Shape;47;p8"/>
          <p:cNvPicPr preferRelativeResize="0"/>
          <p:nvPr/>
        </p:nvPicPr>
        <p:blipFill>
          <a:blip r:embed="rId4">
            <a:alphaModFix/>
          </a:blip>
          <a:stretch>
            <a:fillRect/>
          </a:stretch>
        </p:blipFill>
        <p:spPr>
          <a:xfrm>
            <a:off x="7150900" y="115350"/>
            <a:ext cx="4773650" cy="6098175"/>
          </a:xfrm>
          <a:prstGeom prst="rect">
            <a:avLst/>
          </a:prstGeom>
          <a:noFill/>
          <a:ln>
            <a:noFill/>
          </a:ln>
        </p:spPr>
      </p:pic>
      <p:sp>
        <p:nvSpPr>
          <p:cNvPr id="48" name="Google Shape;48;p8"/>
          <p:cNvSpPr txBox="1"/>
          <p:nvPr/>
        </p:nvSpPr>
        <p:spPr>
          <a:xfrm>
            <a:off x="7651775" y="882000"/>
            <a:ext cx="4128900" cy="7092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p8"/>
          <p:cNvSpPr txBox="1"/>
          <p:nvPr/>
        </p:nvSpPr>
        <p:spPr>
          <a:xfrm>
            <a:off x="7651775" y="4179625"/>
            <a:ext cx="4128900" cy="7092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9"/>
          <p:cNvSpPr txBox="1">
            <a:spLocks noGrp="1"/>
          </p:cNvSpPr>
          <p:nvPr>
            <p:ph type="ctrTitle"/>
          </p:nvPr>
        </p:nvSpPr>
        <p:spPr>
          <a:xfrm>
            <a:off x="844075" y="594842"/>
            <a:ext cx="10363200" cy="706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On Campus:</a:t>
            </a:r>
            <a:endParaRPr/>
          </a:p>
        </p:txBody>
      </p:sp>
      <p:pic>
        <p:nvPicPr>
          <p:cNvPr id="56" name="Google Shape;56;p9"/>
          <p:cNvPicPr preferRelativeResize="0"/>
          <p:nvPr/>
        </p:nvPicPr>
        <p:blipFill>
          <a:blip r:embed="rId3">
            <a:alphaModFix/>
          </a:blip>
          <a:stretch>
            <a:fillRect/>
          </a:stretch>
        </p:blipFill>
        <p:spPr>
          <a:xfrm>
            <a:off x="1318975" y="1464867"/>
            <a:ext cx="9105900" cy="4572000"/>
          </a:xfrm>
          <a:prstGeom prst="rect">
            <a:avLst/>
          </a:prstGeom>
          <a:noFill/>
          <a:ln>
            <a:noFill/>
          </a:ln>
        </p:spPr>
      </p:pic>
      <p:pic>
        <p:nvPicPr>
          <p:cNvPr id="57" name="Google Shape;57;p9"/>
          <p:cNvPicPr preferRelativeResize="0"/>
          <p:nvPr/>
        </p:nvPicPr>
        <p:blipFill>
          <a:blip r:embed="rId4">
            <a:alphaModFix/>
          </a:blip>
          <a:stretch>
            <a:fillRect/>
          </a:stretch>
        </p:blipFill>
        <p:spPr>
          <a:xfrm>
            <a:off x="9065547" y="594853"/>
            <a:ext cx="2836631" cy="706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0"/>
          <p:cNvSpPr txBox="1">
            <a:spLocks noGrp="1"/>
          </p:cNvSpPr>
          <p:nvPr>
            <p:ph type="ctrTitle"/>
          </p:nvPr>
        </p:nvSpPr>
        <p:spPr>
          <a:xfrm>
            <a:off x="502250" y="530123"/>
            <a:ext cx="10363200" cy="767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5200"/>
              <a:t>Data Sources and Integration</a:t>
            </a:r>
            <a:endParaRPr/>
          </a:p>
        </p:txBody>
      </p:sp>
      <p:sp>
        <p:nvSpPr>
          <p:cNvPr id="64" name="Google Shape;64;p10"/>
          <p:cNvSpPr txBox="1">
            <a:spLocks noGrp="1"/>
          </p:cNvSpPr>
          <p:nvPr>
            <p:ph type="subTitle" idx="1"/>
          </p:nvPr>
        </p:nvSpPr>
        <p:spPr>
          <a:xfrm>
            <a:off x="1111850" y="1618825"/>
            <a:ext cx="9287100" cy="4308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a:t>Yale Community</a:t>
            </a:r>
            <a:endParaRPr b="1"/>
          </a:p>
          <a:p>
            <a:pPr marL="457200" lvl="0" indent="-419100" algn="l" rtl="0">
              <a:spcBef>
                <a:spcPts val="1000"/>
              </a:spcBef>
              <a:spcAft>
                <a:spcPts val="0"/>
              </a:spcAft>
              <a:buSzPts val="3000"/>
              <a:buChar char="●"/>
            </a:pPr>
            <a:r>
              <a:rPr lang="en-US" sz="3000"/>
              <a:t>Peoplehub, Banner, WorkDay, Hopper and other sources</a:t>
            </a:r>
            <a:endParaRPr sz="3000"/>
          </a:p>
          <a:p>
            <a:pPr marL="457200" lvl="0" indent="-419100" algn="l" rtl="0">
              <a:spcBef>
                <a:spcPts val="0"/>
              </a:spcBef>
              <a:spcAft>
                <a:spcPts val="0"/>
              </a:spcAft>
              <a:buSzPts val="3000"/>
              <a:buChar char="●"/>
            </a:pPr>
            <a:r>
              <a:rPr lang="en-US" sz="3000"/>
              <a:t>Talend ETL for Integrations</a:t>
            </a:r>
            <a:endParaRPr sz="3000"/>
          </a:p>
          <a:p>
            <a:pPr marL="457200" lvl="0" indent="-419100" algn="l" rtl="0">
              <a:spcBef>
                <a:spcPts val="0"/>
              </a:spcBef>
              <a:spcAft>
                <a:spcPts val="0"/>
              </a:spcAft>
              <a:buSzPts val="3000"/>
              <a:buChar char="●"/>
            </a:pPr>
            <a:r>
              <a:rPr lang="en-US" sz="3000"/>
              <a:t>Daily Data Sync to Yale Message</a:t>
            </a:r>
            <a:endParaRPr sz="3000"/>
          </a:p>
          <a:p>
            <a:pPr marL="457200" lvl="0" indent="0" algn="l" rtl="0">
              <a:spcBef>
                <a:spcPts val="1000"/>
              </a:spcBef>
              <a:spcAft>
                <a:spcPts val="0"/>
              </a:spcAft>
              <a:buNone/>
            </a:pPr>
            <a:endParaRPr sz="3000"/>
          </a:p>
          <a:p>
            <a:pPr marL="0" lvl="0" indent="0" algn="l" rtl="0">
              <a:spcBef>
                <a:spcPts val="1000"/>
              </a:spcBef>
              <a:spcAft>
                <a:spcPts val="0"/>
              </a:spcAft>
              <a:buNone/>
            </a:pPr>
            <a:r>
              <a:rPr lang="en-US" b="1"/>
              <a:t>Global Community</a:t>
            </a:r>
            <a:endParaRPr/>
          </a:p>
          <a:p>
            <a:pPr marL="457200" lvl="0" indent="-431800" algn="l" rtl="0">
              <a:spcBef>
                <a:spcPts val="1000"/>
              </a:spcBef>
              <a:spcAft>
                <a:spcPts val="0"/>
              </a:spcAft>
              <a:buSzPts val="3200"/>
              <a:buChar char="●"/>
            </a:pPr>
            <a:r>
              <a:rPr lang="en-US"/>
              <a:t>Salesforce CRM (subscription center, file upload)</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pic>
        <p:nvPicPr>
          <p:cNvPr id="65" name="Google Shape;65;p10"/>
          <p:cNvPicPr preferRelativeResize="0"/>
          <p:nvPr/>
        </p:nvPicPr>
        <p:blipFill rotWithShape="1">
          <a:blip r:embed="rId3">
            <a:alphaModFix/>
          </a:blip>
          <a:srcRect t="-2679" b="2680"/>
          <a:stretch/>
        </p:blipFill>
        <p:spPr>
          <a:xfrm>
            <a:off x="320000" y="3744463"/>
            <a:ext cx="5804380" cy="28451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1"/>
          <p:cNvSpPr txBox="1">
            <a:spLocks noGrp="1"/>
          </p:cNvSpPr>
          <p:nvPr>
            <p:ph type="ctrTitle"/>
          </p:nvPr>
        </p:nvSpPr>
        <p:spPr>
          <a:xfrm>
            <a:off x="502250" y="157150"/>
            <a:ext cx="10363200" cy="527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3600" b="1"/>
              <a:t>Data Flow</a:t>
            </a:r>
            <a:endParaRPr sz="3600" b="1"/>
          </a:p>
        </p:txBody>
      </p:sp>
      <p:pic>
        <p:nvPicPr>
          <p:cNvPr id="72" name="Google Shape;72;p11"/>
          <p:cNvPicPr preferRelativeResize="0"/>
          <p:nvPr/>
        </p:nvPicPr>
        <p:blipFill>
          <a:blip r:embed="rId3">
            <a:alphaModFix/>
          </a:blip>
          <a:stretch>
            <a:fillRect/>
          </a:stretch>
        </p:blipFill>
        <p:spPr>
          <a:xfrm>
            <a:off x="152400" y="3860488"/>
            <a:ext cx="5804380" cy="2845112"/>
          </a:xfrm>
          <a:prstGeom prst="rect">
            <a:avLst/>
          </a:prstGeom>
          <a:noFill/>
          <a:ln>
            <a:noFill/>
          </a:ln>
        </p:spPr>
      </p:pic>
      <p:pic>
        <p:nvPicPr>
          <p:cNvPr id="73" name="Google Shape;73;p11"/>
          <p:cNvPicPr preferRelativeResize="0"/>
          <p:nvPr/>
        </p:nvPicPr>
        <p:blipFill>
          <a:blip r:embed="rId4">
            <a:alphaModFix/>
          </a:blip>
          <a:stretch>
            <a:fillRect/>
          </a:stretch>
        </p:blipFill>
        <p:spPr>
          <a:xfrm>
            <a:off x="1478437" y="790250"/>
            <a:ext cx="9235128" cy="5150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2"/>
          <p:cNvSpPr txBox="1">
            <a:spLocks noGrp="1"/>
          </p:cNvSpPr>
          <p:nvPr>
            <p:ph type="ctrTitle"/>
          </p:nvPr>
        </p:nvSpPr>
        <p:spPr>
          <a:xfrm>
            <a:off x="578225" y="573269"/>
            <a:ext cx="10363200" cy="1107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Data Security: </a:t>
            </a:r>
            <a:r>
              <a:rPr lang="en-US" i="1"/>
              <a:t>Who sees What</a:t>
            </a:r>
            <a:endParaRPr i="1"/>
          </a:p>
        </p:txBody>
      </p:sp>
      <p:sp>
        <p:nvSpPr>
          <p:cNvPr id="80" name="Google Shape;80;p12"/>
          <p:cNvSpPr txBox="1">
            <a:spLocks noGrp="1"/>
          </p:cNvSpPr>
          <p:nvPr>
            <p:ph type="subTitle" idx="1"/>
          </p:nvPr>
        </p:nvSpPr>
        <p:spPr>
          <a:xfrm>
            <a:off x="1602450" y="1887565"/>
            <a:ext cx="9144000" cy="3670500"/>
          </a:xfrm>
          <a:prstGeom prst="rect">
            <a:avLst/>
          </a:prstGeom>
        </p:spPr>
        <p:txBody>
          <a:bodyPr spcFirstLastPara="1" wrap="square" lIns="91425" tIns="45700" rIns="91425" bIns="45700" anchor="t" anchorCtr="0">
            <a:noAutofit/>
          </a:bodyPr>
          <a:lstStyle/>
          <a:p>
            <a:pPr marL="457200" lvl="0" indent="-431800" algn="l" rtl="0">
              <a:spcBef>
                <a:spcPts val="1000"/>
              </a:spcBef>
              <a:spcAft>
                <a:spcPts val="0"/>
              </a:spcAft>
              <a:buSzPts val="3200"/>
              <a:buChar char="●"/>
            </a:pPr>
            <a:r>
              <a:rPr lang="en-US"/>
              <a:t>Business Units (130 plus)</a:t>
            </a:r>
            <a:endParaRPr/>
          </a:p>
          <a:p>
            <a:pPr marL="457200" lvl="0" indent="0" algn="l" rtl="0">
              <a:spcBef>
                <a:spcPts val="1000"/>
              </a:spcBef>
              <a:spcAft>
                <a:spcPts val="0"/>
              </a:spcAft>
              <a:buNone/>
            </a:pPr>
            <a:endParaRPr/>
          </a:p>
          <a:p>
            <a:pPr marL="457200" lvl="0" indent="-431800" algn="l" rtl="0">
              <a:spcBef>
                <a:spcPts val="1000"/>
              </a:spcBef>
              <a:spcAft>
                <a:spcPts val="0"/>
              </a:spcAft>
              <a:buSzPts val="3200"/>
              <a:buChar char="●"/>
            </a:pPr>
            <a:r>
              <a:rPr lang="en-US"/>
              <a:t>User Permissions and Roles</a:t>
            </a:r>
            <a:endParaRPr/>
          </a:p>
          <a:p>
            <a:pPr marL="457200" lvl="0" indent="0" algn="l" rtl="0">
              <a:spcBef>
                <a:spcPts val="1000"/>
              </a:spcBef>
              <a:spcAft>
                <a:spcPts val="0"/>
              </a:spcAft>
              <a:buNone/>
            </a:pPr>
            <a:endParaRPr/>
          </a:p>
          <a:p>
            <a:pPr marL="457200" lvl="0" indent="-431800" algn="l" rtl="0">
              <a:spcBef>
                <a:spcPts val="1000"/>
              </a:spcBef>
              <a:spcAft>
                <a:spcPts val="0"/>
              </a:spcAft>
              <a:buSzPts val="3200"/>
              <a:buChar char="●"/>
            </a:pPr>
            <a:r>
              <a:rPr lang="en-US"/>
              <a:t>Data Sharing between Business Units</a:t>
            </a:r>
            <a:endParaRPr/>
          </a:p>
          <a:p>
            <a:pPr marL="457200" lvl="0" indent="0" algn="l" rtl="0">
              <a:spcBef>
                <a:spcPts val="10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p:nvPr/>
        </p:nvSpPr>
        <p:spPr>
          <a:xfrm>
            <a:off x="778575" y="1339938"/>
            <a:ext cx="11377200" cy="4915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1800" b="1">
                <a:solidFill>
                  <a:srgbClr val="0C2547"/>
                </a:solidFill>
                <a:latin typeface="Calibri"/>
                <a:ea typeface="Calibri"/>
                <a:cs typeface="Calibri"/>
                <a:sym typeface="Calibri"/>
              </a:rPr>
              <a:t>                              Custom File Upload - </a:t>
            </a:r>
            <a:r>
              <a:rPr lang="en-US" sz="1800">
                <a:solidFill>
                  <a:srgbClr val="0C2547"/>
                </a:solidFill>
                <a:latin typeface="Calibri"/>
                <a:ea typeface="Calibri"/>
                <a:cs typeface="Calibri"/>
                <a:sym typeface="Calibri"/>
              </a:rPr>
              <a:t>for Ad-hoc lists and Non-Institutional data. </a:t>
            </a:r>
            <a:endParaRPr sz="1800">
              <a:solidFill>
                <a:srgbClr val="0C2547"/>
              </a:solidFill>
              <a:latin typeface="Calibri"/>
              <a:ea typeface="Calibri"/>
              <a:cs typeface="Calibri"/>
              <a:sym typeface="Calibri"/>
            </a:endParaRPr>
          </a:p>
          <a:p>
            <a:pPr marL="3200400" lvl="0" indent="-342900" algn="l" rtl="0">
              <a:lnSpc>
                <a:spcPct val="90000"/>
              </a:lnSpc>
              <a:spcBef>
                <a:spcPts val="1000"/>
              </a:spcBef>
              <a:spcAft>
                <a:spcPts val="0"/>
              </a:spcAft>
              <a:buClr>
                <a:srgbClr val="0C2547"/>
              </a:buClr>
              <a:buSzPts val="1800"/>
              <a:buFont typeface="Calibri"/>
              <a:buChar char="●"/>
            </a:pPr>
            <a:r>
              <a:rPr lang="en-US" sz="1800">
                <a:solidFill>
                  <a:srgbClr val="0C2547"/>
                </a:solidFill>
                <a:latin typeface="Calibri"/>
                <a:ea typeface="Calibri"/>
                <a:cs typeface="Calibri"/>
                <a:sym typeface="Calibri"/>
              </a:rPr>
              <a:t>5,000+ lists and growing</a:t>
            </a:r>
            <a:endParaRPr sz="1800">
              <a:solidFill>
                <a:srgbClr val="0C2547"/>
              </a:solidFill>
              <a:latin typeface="Calibri"/>
              <a:ea typeface="Calibri"/>
              <a:cs typeface="Calibri"/>
              <a:sym typeface="Calibri"/>
            </a:endParaRPr>
          </a:p>
          <a:p>
            <a:pPr marL="3200400" lvl="0" indent="0" algn="l" rtl="0">
              <a:lnSpc>
                <a:spcPct val="90000"/>
              </a:lnSpc>
              <a:spcBef>
                <a:spcPts val="1000"/>
              </a:spcBef>
              <a:spcAft>
                <a:spcPts val="0"/>
              </a:spcAft>
              <a:buNone/>
            </a:pPr>
            <a:endParaRPr sz="1800">
              <a:solidFill>
                <a:srgbClr val="0C2547"/>
              </a:solidFill>
              <a:latin typeface="Calibri"/>
              <a:ea typeface="Calibri"/>
              <a:cs typeface="Calibri"/>
              <a:sym typeface="Calibri"/>
            </a:endParaRPr>
          </a:p>
          <a:p>
            <a:pPr marL="1371600" lvl="0" indent="0" algn="l" rtl="0">
              <a:lnSpc>
                <a:spcPct val="90000"/>
              </a:lnSpc>
              <a:spcBef>
                <a:spcPts val="1000"/>
              </a:spcBef>
              <a:spcAft>
                <a:spcPts val="0"/>
              </a:spcAft>
              <a:buNone/>
            </a:pPr>
            <a:r>
              <a:rPr lang="en-US" sz="1800" b="1">
                <a:solidFill>
                  <a:srgbClr val="0C2547"/>
                </a:solidFill>
                <a:latin typeface="Calibri"/>
                <a:ea typeface="Calibri"/>
                <a:cs typeface="Calibri"/>
                <a:sym typeface="Calibri"/>
              </a:rPr>
              <a:t>    Subscription Lists </a:t>
            </a:r>
            <a:r>
              <a:rPr lang="en-US" sz="1800">
                <a:solidFill>
                  <a:srgbClr val="0C2547"/>
                </a:solidFill>
                <a:latin typeface="Calibri"/>
                <a:ea typeface="Calibri"/>
                <a:cs typeface="Calibri"/>
                <a:sym typeface="Calibri"/>
              </a:rPr>
              <a:t>- allows members to subscribe and unsubscribe.  </a:t>
            </a:r>
            <a:endParaRPr sz="1800">
              <a:solidFill>
                <a:srgbClr val="0C2547"/>
              </a:solidFill>
              <a:latin typeface="Calibri"/>
              <a:ea typeface="Calibri"/>
              <a:cs typeface="Calibri"/>
              <a:sym typeface="Calibri"/>
            </a:endParaRPr>
          </a:p>
          <a:p>
            <a:pPr marL="3200400" lvl="3" indent="-342900" algn="l" rtl="0">
              <a:lnSpc>
                <a:spcPct val="90000"/>
              </a:lnSpc>
              <a:spcBef>
                <a:spcPts val="1000"/>
              </a:spcBef>
              <a:spcAft>
                <a:spcPts val="0"/>
              </a:spcAft>
              <a:buClr>
                <a:srgbClr val="0C2547"/>
              </a:buClr>
              <a:buSzPts val="1800"/>
              <a:buFont typeface="Calibri"/>
              <a:buChar char="●"/>
            </a:pPr>
            <a:r>
              <a:rPr lang="en-US" sz="1800">
                <a:solidFill>
                  <a:srgbClr val="0C2547"/>
                </a:solidFill>
                <a:latin typeface="Calibri"/>
                <a:ea typeface="Calibri"/>
                <a:cs typeface="Calibri"/>
                <a:sym typeface="Calibri"/>
              </a:rPr>
              <a:t>250+ lists (subscribe.yale.edu)</a:t>
            </a:r>
            <a:endParaRPr sz="1800">
              <a:solidFill>
                <a:srgbClr val="0C2547"/>
              </a:solidFill>
              <a:latin typeface="Calibri"/>
              <a:ea typeface="Calibri"/>
              <a:cs typeface="Calibri"/>
              <a:sym typeface="Calibri"/>
            </a:endParaRPr>
          </a:p>
          <a:p>
            <a:pPr marL="3200400" lvl="0" indent="0" algn="l" rtl="0">
              <a:lnSpc>
                <a:spcPct val="90000"/>
              </a:lnSpc>
              <a:spcBef>
                <a:spcPts val="1000"/>
              </a:spcBef>
              <a:spcAft>
                <a:spcPts val="0"/>
              </a:spcAft>
              <a:buNone/>
            </a:pPr>
            <a:endParaRPr sz="1800">
              <a:solidFill>
                <a:srgbClr val="0C2547"/>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FF0000"/>
                </a:solidFill>
                <a:latin typeface="Calibri"/>
                <a:ea typeface="Calibri"/>
                <a:cs typeface="Calibri"/>
                <a:sym typeface="Calibri"/>
              </a:rPr>
              <a:t>                              </a:t>
            </a:r>
            <a:r>
              <a:rPr lang="en-US" sz="1800" b="1">
                <a:latin typeface="Calibri"/>
                <a:ea typeface="Calibri"/>
                <a:cs typeface="Calibri"/>
                <a:sym typeface="Calibri"/>
              </a:rPr>
              <a:t>System of Record List (SOR) </a:t>
            </a:r>
            <a:r>
              <a:rPr lang="en-US" sz="1800">
                <a:solidFill>
                  <a:srgbClr val="0C2547"/>
                </a:solidFill>
                <a:latin typeface="Calibri"/>
                <a:ea typeface="Calibri"/>
                <a:cs typeface="Calibri"/>
                <a:sym typeface="Calibri"/>
              </a:rPr>
              <a:t>- based on a role/department/school etc.</a:t>
            </a:r>
            <a:endParaRPr sz="1800">
              <a:solidFill>
                <a:srgbClr val="0C2547"/>
              </a:solidFill>
              <a:latin typeface="Calibri"/>
              <a:ea typeface="Calibri"/>
              <a:cs typeface="Calibri"/>
              <a:sym typeface="Calibri"/>
            </a:endParaRPr>
          </a:p>
          <a:p>
            <a:pPr marL="3200400" lvl="3" indent="-342900" algn="l" rtl="0">
              <a:lnSpc>
                <a:spcPct val="90000"/>
              </a:lnSpc>
              <a:spcBef>
                <a:spcPts val="1000"/>
              </a:spcBef>
              <a:spcAft>
                <a:spcPts val="0"/>
              </a:spcAft>
              <a:buClr>
                <a:srgbClr val="0C2547"/>
              </a:buClr>
              <a:buSzPts val="1800"/>
              <a:buFont typeface="Calibri"/>
              <a:buChar char="●"/>
            </a:pPr>
            <a:r>
              <a:rPr lang="en-US" sz="1800">
                <a:solidFill>
                  <a:srgbClr val="0C2547"/>
                </a:solidFill>
                <a:latin typeface="Calibri"/>
                <a:ea typeface="Calibri"/>
                <a:cs typeface="Calibri"/>
                <a:sym typeface="Calibri"/>
              </a:rPr>
              <a:t>350+ lists</a:t>
            </a:r>
            <a:endParaRPr sz="1800">
              <a:solidFill>
                <a:srgbClr val="0C2547"/>
              </a:solidFill>
              <a:latin typeface="Calibri"/>
              <a:ea typeface="Calibri"/>
              <a:cs typeface="Calibri"/>
              <a:sym typeface="Calibri"/>
            </a:endParaRPr>
          </a:p>
          <a:p>
            <a:pPr marL="3200400" lvl="3" indent="-342900" algn="l" rtl="0">
              <a:lnSpc>
                <a:spcPct val="90000"/>
              </a:lnSpc>
              <a:spcBef>
                <a:spcPts val="0"/>
              </a:spcBef>
              <a:spcAft>
                <a:spcPts val="0"/>
              </a:spcAft>
              <a:buClr>
                <a:srgbClr val="0C2547"/>
              </a:buClr>
              <a:buSzPts val="1800"/>
              <a:buFont typeface="Calibri"/>
              <a:buChar char="●"/>
            </a:pPr>
            <a:r>
              <a:rPr lang="en-US" sz="1800">
                <a:solidFill>
                  <a:srgbClr val="0C2547"/>
                </a:solidFill>
                <a:latin typeface="Calibri"/>
                <a:ea typeface="Calibri"/>
                <a:cs typeface="Calibri"/>
                <a:sym typeface="Calibri"/>
              </a:rPr>
              <a:t>example: All students, faculty and staff</a:t>
            </a:r>
            <a:endParaRPr sz="1800">
              <a:solidFill>
                <a:srgbClr val="0C2547"/>
              </a:solidFill>
              <a:latin typeface="Calibri"/>
              <a:ea typeface="Calibri"/>
              <a:cs typeface="Calibri"/>
              <a:sym typeface="Calibri"/>
            </a:endParaRPr>
          </a:p>
          <a:p>
            <a:pPr marL="3200400" lvl="0" indent="0" algn="l" rtl="0">
              <a:lnSpc>
                <a:spcPct val="90000"/>
              </a:lnSpc>
              <a:spcBef>
                <a:spcPts val="1000"/>
              </a:spcBef>
              <a:spcAft>
                <a:spcPts val="0"/>
              </a:spcAft>
              <a:buNone/>
            </a:pPr>
            <a:r>
              <a:rPr lang="en-US" sz="1800">
                <a:solidFill>
                  <a:srgbClr val="0C2547"/>
                </a:solidFill>
                <a:latin typeface="Calibri"/>
                <a:ea typeface="Calibri"/>
                <a:cs typeface="Calibri"/>
                <a:sym typeface="Calibri"/>
              </a:rPr>
              <a:t> </a:t>
            </a:r>
            <a:endParaRPr sz="1800">
              <a:solidFill>
                <a:srgbClr val="0C2547"/>
              </a:solidFill>
              <a:latin typeface="Calibri"/>
              <a:ea typeface="Calibri"/>
              <a:cs typeface="Calibri"/>
              <a:sym typeface="Calibri"/>
            </a:endParaRPr>
          </a:p>
          <a:p>
            <a:pPr marL="0" lvl="0" indent="0" algn="l" rtl="0">
              <a:lnSpc>
                <a:spcPct val="90000"/>
              </a:lnSpc>
              <a:spcBef>
                <a:spcPts val="1000"/>
              </a:spcBef>
              <a:spcAft>
                <a:spcPts val="0"/>
              </a:spcAft>
              <a:buNone/>
            </a:pPr>
            <a:r>
              <a:rPr lang="en-US" sz="1800" b="1">
                <a:solidFill>
                  <a:srgbClr val="0C2547"/>
                </a:solidFill>
                <a:latin typeface="Calibri"/>
                <a:ea typeface="Calibri"/>
                <a:cs typeface="Calibri"/>
                <a:sym typeface="Calibri"/>
              </a:rPr>
              <a:t>                               Combination SOR and Subscription -</a:t>
            </a:r>
            <a:r>
              <a:rPr lang="en-US" sz="1800">
                <a:solidFill>
                  <a:srgbClr val="0C2547"/>
                </a:solidFill>
                <a:latin typeface="Calibri"/>
                <a:ea typeface="Calibri"/>
                <a:cs typeface="Calibri"/>
                <a:sym typeface="Calibri"/>
              </a:rPr>
              <a:t> SQL List with option to unsubscribe</a:t>
            </a:r>
            <a:endParaRPr sz="1800">
              <a:solidFill>
                <a:srgbClr val="0C2547"/>
              </a:solidFill>
              <a:latin typeface="Calibri"/>
              <a:ea typeface="Calibri"/>
              <a:cs typeface="Calibri"/>
              <a:sym typeface="Calibri"/>
            </a:endParaRPr>
          </a:p>
          <a:p>
            <a:pPr marL="3200400" lvl="3" indent="-342900" algn="l" rtl="0">
              <a:lnSpc>
                <a:spcPct val="90000"/>
              </a:lnSpc>
              <a:spcBef>
                <a:spcPts val="1000"/>
              </a:spcBef>
              <a:spcAft>
                <a:spcPts val="0"/>
              </a:spcAft>
              <a:buClr>
                <a:srgbClr val="0C2547"/>
              </a:buClr>
              <a:buSzPts val="1800"/>
              <a:buFont typeface="Calibri"/>
              <a:buChar char="●"/>
            </a:pPr>
            <a:r>
              <a:rPr lang="en-US" sz="1800">
                <a:solidFill>
                  <a:srgbClr val="0C2547"/>
                </a:solidFill>
                <a:latin typeface="Calibri"/>
                <a:ea typeface="Calibri"/>
                <a:cs typeface="Calibri"/>
                <a:sym typeface="Calibri"/>
              </a:rPr>
              <a:t>100+ lists</a:t>
            </a:r>
            <a:endParaRPr sz="1800">
              <a:solidFill>
                <a:srgbClr val="0C2547"/>
              </a:solidFill>
              <a:latin typeface="Calibri"/>
              <a:ea typeface="Calibri"/>
              <a:cs typeface="Calibri"/>
              <a:sym typeface="Calibri"/>
            </a:endParaRPr>
          </a:p>
          <a:p>
            <a:pPr marL="3200400" lvl="3" indent="-342900" algn="l" rtl="0">
              <a:lnSpc>
                <a:spcPct val="90000"/>
              </a:lnSpc>
              <a:spcBef>
                <a:spcPts val="0"/>
              </a:spcBef>
              <a:spcAft>
                <a:spcPts val="0"/>
              </a:spcAft>
              <a:buClr>
                <a:srgbClr val="0C2547"/>
              </a:buClr>
              <a:buSzPts val="1800"/>
              <a:buFont typeface="Calibri"/>
              <a:buChar char="●"/>
            </a:pPr>
            <a:r>
              <a:rPr lang="en-US" sz="1800">
                <a:solidFill>
                  <a:srgbClr val="0C2547"/>
                </a:solidFill>
                <a:latin typeface="Calibri"/>
                <a:ea typeface="Calibri"/>
                <a:cs typeface="Calibri"/>
                <a:sym typeface="Calibri"/>
              </a:rPr>
              <a:t>example: YaleNews</a:t>
            </a:r>
            <a:endParaRPr sz="1800">
              <a:solidFill>
                <a:srgbClr val="0C2547"/>
              </a:solidFill>
              <a:latin typeface="Calibri"/>
              <a:ea typeface="Calibri"/>
              <a:cs typeface="Calibri"/>
              <a:sym typeface="Calibri"/>
            </a:endParaRPr>
          </a:p>
          <a:p>
            <a:pPr marL="3200400" lvl="0" indent="0" algn="l" rtl="0">
              <a:lnSpc>
                <a:spcPct val="90000"/>
              </a:lnSpc>
              <a:spcBef>
                <a:spcPts val="1000"/>
              </a:spcBef>
              <a:spcAft>
                <a:spcPts val="0"/>
              </a:spcAft>
              <a:buNone/>
            </a:pPr>
            <a:endParaRPr sz="1800">
              <a:solidFill>
                <a:srgbClr val="0C2547"/>
              </a:solidFill>
              <a:latin typeface="Calibri"/>
              <a:ea typeface="Calibri"/>
              <a:cs typeface="Calibri"/>
              <a:sym typeface="Calibri"/>
            </a:endParaRPr>
          </a:p>
        </p:txBody>
      </p:sp>
      <p:sp>
        <p:nvSpPr>
          <p:cNvPr id="87" name="Google Shape;87;p13"/>
          <p:cNvSpPr txBox="1">
            <a:spLocks noGrp="1"/>
          </p:cNvSpPr>
          <p:nvPr>
            <p:ph type="ctrTitle"/>
          </p:nvPr>
        </p:nvSpPr>
        <p:spPr>
          <a:xfrm>
            <a:off x="685800" y="2704973"/>
            <a:ext cx="10363200" cy="19224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en-US" sz="3200">
                <a:solidFill>
                  <a:srgbClr val="0C2547"/>
                </a:solidFill>
              </a:rPr>
              <a:t> </a:t>
            </a:r>
            <a:endParaRPr sz="3200">
              <a:solidFill>
                <a:srgbClr val="0C2547"/>
              </a:solidFill>
            </a:endParaRPr>
          </a:p>
          <a:p>
            <a:pPr marL="0" lvl="0" indent="0" algn="l" rtl="0">
              <a:spcBef>
                <a:spcPts val="1000"/>
              </a:spcBef>
              <a:spcAft>
                <a:spcPts val="0"/>
              </a:spcAft>
              <a:buNone/>
            </a:pPr>
            <a:endParaRPr sz="3200">
              <a:solidFill>
                <a:srgbClr val="0C2547"/>
              </a:solidFill>
            </a:endParaRPr>
          </a:p>
          <a:p>
            <a:pPr marL="0" lvl="0" indent="0" algn="l" rtl="0">
              <a:spcBef>
                <a:spcPts val="1000"/>
              </a:spcBef>
              <a:spcAft>
                <a:spcPts val="0"/>
              </a:spcAft>
              <a:buNone/>
            </a:pPr>
            <a:endParaRPr sz="3200">
              <a:solidFill>
                <a:srgbClr val="0C2547"/>
              </a:solidFill>
            </a:endParaRPr>
          </a:p>
          <a:p>
            <a:pPr marL="0" lvl="0" indent="0" algn="l" rtl="0">
              <a:spcBef>
                <a:spcPts val="1000"/>
              </a:spcBef>
              <a:spcAft>
                <a:spcPts val="0"/>
              </a:spcAft>
              <a:buNone/>
            </a:pPr>
            <a:endParaRPr sz="3200">
              <a:solidFill>
                <a:srgbClr val="0C2547"/>
              </a:solidFill>
            </a:endParaRPr>
          </a:p>
        </p:txBody>
      </p:sp>
      <p:sp>
        <p:nvSpPr>
          <p:cNvPr id="88" name="Google Shape;88;p13"/>
          <p:cNvSpPr txBox="1">
            <a:spLocks noGrp="1"/>
          </p:cNvSpPr>
          <p:nvPr>
            <p:ph type="ctrTitle"/>
          </p:nvPr>
        </p:nvSpPr>
        <p:spPr>
          <a:xfrm>
            <a:off x="519075" y="246825"/>
            <a:ext cx="11896200" cy="913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sz="5200"/>
              <a:t> Targeted Lists for Communication</a:t>
            </a:r>
            <a:endParaRPr/>
          </a:p>
        </p:txBody>
      </p:sp>
      <p:pic>
        <p:nvPicPr>
          <p:cNvPr id="89" name="Google Shape;89;p13"/>
          <p:cNvPicPr preferRelativeResize="0"/>
          <p:nvPr/>
        </p:nvPicPr>
        <p:blipFill>
          <a:blip r:embed="rId3">
            <a:alphaModFix/>
          </a:blip>
          <a:stretch>
            <a:fillRect/>
          </a:stretch>
        </p:blipFill>
        <p:spPr>
          <a:xfrm>
            <a:off x="759275" y="1444963"/>
            <a:ext cx="811013" cy="811013"/>
          </a:xfrm>
          <a:prstGeom prst="rect">
            <a:avLst/>
          </a:prstGeom>
          <a:noFill/>
          <a:ln>
            <a:noFill/>
          </a:ln>
        </p:spPr>
      </p:pic>
      <p:pic>
        <p:nvPicPr>
          <p:cNvPr id="90" name="Google Shape;90;p13"/>
          <p:cNvPicPr preferRelativeResize="0"/>
          <p:nvPr/>
        </p:nvPicPr>
        <p:blipFill>
          <a:blip r:embed="rId4">
            <a:alphaModFix/>
          </a:blip>
          <a:stretch>
            <a:fillRect/>
          </a:stretch>
        </p:blipFill>
        <p:spPr>
          <a:xfrm>
            <a:off x="778575" y="2513600"/>
            <a:ext cx="772425" cy="772425"/>
          </a:xfrm>
          <a:prstGeom prst="rect">
            <a:avLst/>
          </a:prstGeom>
          <a:noFill/>
          <a:ln>
            <a:noFill/>
          </a:ln>
        </p:spPr>
      </p:pic>
      <p:pic>
        <p:nvPicPr>
          <p:cNvPr id="91" name="Google Shape;91;p13"/>
          <p:cNvPicPr preferRelativeResize="0"/>
          <p:nvPr/>
        </p:nvPicPr>
        <p:blipFill rotWithShape="1">
          <a:blip r:embed="rId5">
            <a:alphaModFix/>
          </a:blip>
          <a:srcRect l="-24254" t="-24254"/>
          <a:stretch/>
        </p:blipFill>
        <p:spPr>
          <a:xfrm>
            <a:off x="584250" y="3598600"/>
            <a:ext cx="1007775" cy="1007775"/>
          </a:xfrm>
          <a:prstGeom prst="rect">
            <a:avLst/>
          </a:prstGeom>
          <a:noFill/>
          <a:ln>
            <a:noFill/>
          </a:ln>
        </p:spPr>
      </p:pic>
      <p:pic>
        <p:nvPicPr>
          <p:cNvPr id="92" name="Google Shape;92;p13"/>
          <p:cNvPicPr preferRelativeResize="0"/>
          <p:nvPr/>
        </p:nvPicPr>
        <p:blipFill>
          <a:blip r:embed="rId4">
            <a:alphaModFix/>
          </a:blip>
          <a:stretch>
            <a:fillRect/>
          </a:stretch>
        </p:blipFill>
        <p:spPr>
          <a:xfrm>
            <a:off x="1496823" y="5164950"/>
            <a:ext cx="772425" cy="772425"/>
          </a:xfrm>
          <a:prstGeom prst="rect">
            <a:avLst/>
          </a:prstGeom>
          <a:noFill/>
          <a:ln>
            <a:noFill/>
          </a:ln>
        </p:spPr>
      </p:pic>
      <p:pic>
        <p:nvPicPr>
          <p:cNvPr id="93" name="Google Shape;93;p13"/>
          <p:cNvPicPr preferRelativeResize="0"/>
          <p:nvPr/>
        </p:nvPicPr>
        <p:blipFill>
          <a:blip r:embed="rId5">
            <a:alphaModFix/>
          </a:blip>
          <a:stretch>
            <a:fillRect/>
          </a:stretch>
        </p:blipFill>
        <p:spPr>
          <a:xfrm>
            <a:off x="439700" y="5221848"/>
            <a:ext cx="811025" cy="811025"/>
          </a:xfrm>
          <a:prstGeom prst="rect">
            <a:avLst/>
          </a:prstGeom>
          <a:noFill/>
          <a:ln>
            <a:noFill/>
          </a:ln>
        </p:spPr>
      </p:pic>
      <p:sp>
        <p:nvSpPr>
          <p:cNvPr id="94" name="Google Shape;94;p13"/>
          <p:cNvSpPr/>
          <p:nvPr/>
        </p:nvSpPr>
        <p:spPr>
          <a:xfrm>
            <a:off x="1174525" y="5388400"/>
            <a:ext cx="246300" cy="3036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00000"/>
              </a:highlight>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1852</Words>
  <Application>Microsoft Macintosh PowerPoint</Application>
  <PresentationFormat>Widescreen</PresentationFormat>
  <Paragraphs>213</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 The Yale Message Team</vt:lpstr>
      <vt:lpstr>Overview:</vt:lpstr>
      <vt:lpstr>On Campus:</vt:lpstr>
      <vt:lpstr>Data Sources and Integration</vt:lpstr>
      <vt:lpstr>Data Flow</vt:lpstr>
      <vt:lpstr>Data Security: Who sees What</vt:lpstr>
      <vt:lpstr>    </vt:lpstr>
      <vt:lpstr>   Analytics  Tracking Functionality   Subscribers clicks and opens behavior  Undeliverable messages  Inbox Activity  </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Q&amp;A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Ramaccia, Julie</cp:lastModifiedBy>
  <cp:revision>1</cp:revision>
  <dcterms:modified xsi:type="dcterms:W3CDTF">2019-07-25T13:25:56Z</dcterms:modified>
</cp:coreProperties>
</file>