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9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77" r:id="rId4"/>
    <p:sldId id="261" r:id="rId5"/>
    <p:sldId id="276" r:id="rId6"/>
    <p:sldId id="278" r:id="rId7"/>
    <p:sldId id="267" r:id="rId8"/>
    <p:sldId id="269" r:id="rId9"/>
    <p:sldId id="268" r:id="rId10"/>
    <p:sldId id="263" r:id="rId11"/>
    <p:sldId id="271" r:id="rId12"/>
    <p:sldId id="272" r:id="rId13"/>
    <p:sldId id="274" r:id="rId14"/>
    <p:sldId id="281" r:id="rId15"/>
    <p:sldId id="262" r:id="rId16"/>
    <p:sldId id="283" r:id="rId17"/>
    <p:sldId id="282" r:id="rId18"/>
    <p:sldId id="279" r:id="rId19"/>
    <p:sldId id="280" r:id="rId20"/>
    <p:sldId id="265" r:id="rId21"/>
    <p:sldId id="270" r:id="rId22"/>
    <p:sldId id="273" r:id="rId23"/>
    <p:sldId id="266" r:id="rId24"/>
    <p:sldId id="258" r:id="rId25"/>
  </p:sldIdLst>
  <p:sldSz cx="9144000" cy="6858000" type="screen4x3"/>
  <p:notesSz cx="6881813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99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322">
          <p15:clr>
            <a:srgbClr val="A4A3A4"/>
          </p15:clr>
        </p15:guide>
        <p15:guide id="4" orient="horz" pos="2207">
          <p15:clr>
            <a:srgbClr val="A4A3A4"/>
          </p15:clr>
        </p15:guide>
        <p15:guide id="5" orient="horz" pos="2115">
          <p15:clr>
            <a:srgbClr val="A4A3A4"/>
          </p15:clr>
        </p15:guide>
        <p15:guide id="6" pos="2887">
          <p15:clr>
            <a:srgbClr val="A4A3A4"/>
          </p15:clr>
        </p15:guide>
        <p15:guide id="7" pos="5558">
          <p15:clr>
            <a:srgbClr val="A4A3A4"/>
          </p15:clr>
        </p15:guide>
        <p15:guide id="8" pos="204">
          <p15:clr>
            <a:srgbClr val="A4A3A4"/>
          </p15:clr>
        </p15:guide>
        <p15:guide id="9" pos="2836">
          <p15:clr>
            <a:srgbClr val="A4A3A4"/>
          </p15:clr>
        </p15:guide>
        <p15:guide id="10" pos="29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7DAA"/>
    <a:srgbClr val="144D8E"/>
    <a:srgbClr val="307EA6"/>
    <a:srgbClr val="377BA2"/>
    <a:srgbClr val="0A20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72136" autoAdjust="0"/>
  </p:normalViewPr>
  <p:slideViewPr>
    <p:cSldViewPr snapToGrid="0" snapToObjects="1">
      <p:cViewPr varScale="1">
        <p:scale>
          <a:sx n="62" d="100"/>
          <a:sy n="62" d="100"/>
        </p:scale>
        <p:origin x="1602" y="72"/>
      </p:cViewPr>
      <p:guideLst>
        <p:guide orient="horz" pos="3999"/>
        <p:guide orient="horz" pos="2160"/>
        <p:guide orient="horz" pos="322"/>
        <p:guide orient="horz" pos="2207"/>
        <p:guide orient="horz" pos="2115"/>
        <p:guide pos="2887"/>
        <p:guide pos="5558"/>
        <p:guide pos="204"/>
        <p:guide pos="2836"/>
        <p:guide pos="29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A4E412BA-1485-B547-ACCB-CDE9362AE079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F36E66F-C436-034D-99E6-AD3BA5121C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985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2E0AC86-B9AA-FD40-AF92-3E61B6350FEA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DB22DAA9-40A5-0041-B890-9FB573A6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38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993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If you find yourself not seeing an option or not able to do something – check the permissions!!!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780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9650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You set permissions by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150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The tip of the iceberg – a peek at the dreaded enormous permissions table</a:t>
            </a:r>
          </a:p>
          <a:p>
            <a:r>
              <a:rPr lang="en-US" sz="1600" dirty="0">
                <a:latin typeface="Century" panose="02040604050505020304" pitchFamily="18" charset="0"/>
              </a:rPr>
              <a:t>If you find this overwhelming, I have good news – you can set permissions individually by role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832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Knowing what we know now, what kind of permissions do we want to grant authenticated users?  </a:t>
            </a:r>
          </a:p>
          <a:p>
            <a:pPr algn="l"/>
            <a:r>
              <a:rPr lang="en-US" sz="1600" dirty="0">
                <a:latin typeface="Century" panose="02040604050505020304" pitchFamily="18" charset="0"/>
              </a:rPr>
              <a:t>A: Ability to view public content.  THAT’S IT.  Assume authenticated users are malicious intent on using your website for mischief.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07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5112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681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 smtClean="0">
                <a:latin typeface="Century" panose="02040604050505020304" pitchFamily="18" charset="0"/>
              </a:rPr>
              <a:t>When </a:t>
            </a:r>
            <a:r>
              <a:rPr lang="en-US" sz="1600" dirty="0">
                <a:latin typeface="Century" panose="02040604050505020304" pitchFamily="18" charset="0"/>
              </a:rPr>
              <a:t>you post to the blog, what does it show as your byline?</a:t>
            </a:r>
          </a:p>
          <a:p>
            <a:r>
              <a:rPr lang="en-US" sz="1600" dirty="0">
                <a:latin typeface="Century" panose="02040604050505020304" pitchFamily="18" charset="0"/>
              </a:rPr>
              <a:t>Default display name when a user authors a piece of content, for example a blog post, is to just show </a:t>
            </a:r>
            <a:r>
              <a:rPr lang="en-US" sz="1600" dirty="0" err="1">
                <a:latin typeface="Century" panose="02040604050505020304" pitchFamily="18" charset="0"/>
              </a:rPr>
              <a:t>netid</a:t>
            </a:r>
            <a:r>
              <a:rPr lang="en-US" sz="1600" dirty="0">
                <a:latin typeface="Century" panose="02040604050505020304" pitchFamily="18" charset="0"/>
              </a:rPr>
              <a:t> as content author.  For example, when I started at the Medical Library, I would write a blog post and it would list the author as alh72. </a:t>
            </a:r>
          </a:p>
          <a:p>
            <a:r>
              <a:rPr lang="en-US" sz="1600" dirty="0">
                <a:latin typeface="Century" panose="02040604050505020304" pitchFamily="18" charset="0"/>
              </a:rPr>
              <a:t>This isn’t really user-friendly, obviously. </a:t>
            </a:r>
          </a:p>
          <a:p>
            <a:r>
              <a:rPr lang="en-US" sz="1600" dirty="0">
                <a:latin typeface="Century" panose="02040604050505020304" pitchFamily="18" charset="0"/>
              </a:rPr>
              <a:t>Good news is, there’s a way to address this.  You can set a display name be enabling the Real name module.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107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A handy module that lets a non-administrator who is logged in view an unpublished node.  When might this come in handy? </a:t>
            </a:r>
          </a:p>
          <a:p>
            <a:r>
              <a:rPr lang="en-US" sz="1600" dirty="0">
                <a:latin typeface="Century" panose="02040604050505020304" pitchFamily="18" charset="0"/>
              </a:rPr>
              <a:t>A:  For example if you’re drafting a blog post and you want a colleague to be able to view and edit it before it gets published.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6602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With the module enabled, you can scroll down to the bottom of a node you are editing and this new “Publishing options” section will appear.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46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309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What can you control using permissions?</a:t>
            </a:r>
          </a:p>
          <a:p>
            <a:r>
              <a:rPr lang="en-US" sz="1600" dirty="0">
                <a:latin typeface="Century" panose="02040604050505020304" pitchFamily="18" charset="0"/>
              </a:rPr>
              <a:t>Views, blocks, modules</a:t>
            </a:r>
          </a:p>
          <a:p>
            <a:r>
              <a:rPr lang="en-US" sz="1600" dirty="0">
                <a:latin typeface="Century" panose="02040604050505020304" pitchFamily="18" charset="0"/>
              </a:rPr>
              <a:t>Creating, viewing, and editing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6780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1115" indent="-231115">
              <a:buAutoNum type="arabicPeriod"/>
            </a:pPr>
            <a:r>
              <a:rPr lang="en-US" sz="1600" dirty="0">
                <a:latin typeface="Century" panose="02040604050505020304" pitchFamily="18" charset="0"/>
              </a:rPr>
              <a:t>Check user – what role is she assigned?  Does this role have access permission for this type of content?</a:t>
            </a:r>
          </a:p>
          <a:p>
            <a:pPr marL="231115" indent="-231115">
              <a:buAutoNum type="arabicPeriod"/>
            </a:pPr>
            <a:r>
              <a:rPr lang="en-US" sz="1600" dirty="0">
                <a:latin typeface="Century" panose="02040604050505020304" pitchFamily="18" charset="0"/>
              </a:rPr>
              <a:t>Check user – what role is she assigned?  Does this role have permission to edit blocks?</a:t>
            </a:r>
          </a:p>
          <a:p>
            <a:pPr marL="231115" indent="-231115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58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89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06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689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481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(demo this)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91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CAS is a beautiful thing.  I love CAS. </a:t>
            </a:r>
            <a:r>
              <a:rPr lang="en-US" sz="1600" dirty="0" smtClean="0">
                <a:latin typeface="Century" panose="02040604050505020304" pitchFamily="18" charset="0"/>
              </a:rPr>
              <a:t>You don’t want to be in the business of managing people’s passwords. </a:t>
            </a:r>
          </a:p>
          <a:p>
            <a:r>
              <a:rPr lang="en-US" sz="1600" dirty="0" smtClean="0">
                <a:latin typeface="Century" panose="02040604050505020304" pitchFamily="18" charset="0"/>
              </a:rPr>
              <a:t>I </a:t>
            </a:r>
            <a:r>
              <a:rPr lang="en-US" sz="1600" dirty="0">
                <a:latin typeface="Century" panose="02040604050505020304" pitchFamily="18" charset="0"/>
              </a:rPr>
              <a:t>know just enough about web security to know that I know hardly anything about web security, and I am grateful I don’t have to.  We are incredibly lucky that we can delegate our user management to CAS.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216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For non-</a:t>
            </a:r>
            <a:r>
              <a:rPr lang="en-US" sz="1600" dirty="0" err="1">
                <a:latin typeface="Century" panose="02040604050505020304" pitchFamily="18" charset="0"/>
              </a:rPr>
              <a:t>NetID</a:t>
            </a:r>
            <a:r>
              <a:rPr lang="en-US" sz="1600" dirty="0">
                <a:latin typeface="Century" panose="02040604050505020304" pitchFamily="18" charset="0"/>
              </a:rPr>
              <a:t> users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61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What do you notice about this list?  (No one has a role. )  Who do you think these users are? (Bots)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22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What do you notice about THIS list?  (some of these users have roles assigned)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343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dirty="0">
                <a:latin typeface="Century" panose="02040604050505020304" pitchFamily="18" charset="0"/>
              </a:rPr>
              <a:t>How many roles do you have on your site?</a:t>
            </a:r>
          </a:p>
          <a:p>
            <a:r>
              <a:rPr lang="en-US" sz="1600" dirty="0">
                <a:latin typeface="Century" panose="02040604050505020304" pitchFamily="18" charset="0"/>
              </a:rPr>
              <a:t>What roles does your site have?</a:t>
            </a:r>
          </a:p>
          <a:p>
            <a:r>
              <a:rPr lang="en-US" sz="1600" dirty="0">
                <a:latin typeface="Century" panose="02040604050505020304" pitchFamily="18" charset="0"/>
              </a:rPr>
              <a:t>Default roles?</a:t>
            </a:r>
          </a:p>
          <a:p>
            <a:pPr defTabSz="462229">
              <a:defRPr/>
            </a:pPr>
            <a:r>
              <a:rPr lang="en-US" sz="1600" dirty="0">
                <a:latin typeface="Century" panose="02040604050505020304" pitchFamily="18" charset="0"/>
              </a:rPr>
              <a:t>Role = type of user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22DAA9-40A5-0041-B890-9FB573A647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650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l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ale_newlogo_white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910" y="2768380"/>
            <a:ext cx="2273300" cy="990600"/>
          </a:xfrm>
          <a:prstGeom prst="rect">
            <a:avLst/>
          </a:prstGeom>
        </p:spPr>
      </p:pic>
      <p:pic>
        <p:nvPicPr>
          <p:cNvPr id="4" name="Picture 3" descr="yale_newlogo_yaleblue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910" y="2768380"/>
            <a:ext cx="22733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631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bulleted List, Color Heading,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643271" y="513367"/>
            <a:ext cx="4171047" cy="582542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01591" y="808324"/>
            <a:ext cx="3528067" cy="63094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801591" y="1509964"/>
            <a:ext cx="3528067" cy="438912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Begin list items here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1184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643271" y="513367"/>
            <a:ext cx="4171047" cy="582542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01593" y="808324"/>
            <a:ext cx="3524346" cy="63094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List Heading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2451" y="1509963"/>
            <a:ext cx="3713487" cy="438912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228600" indent="-219456" algn="l">
              <a:lnSpc>
                <a:spcPct val="140000"/>
              </a:lnSpc>
              <a:spcBef>
                <a:spcPts val="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Begin list items here</a:t>
            </a:r>
          </a:p>
        </p:txBody>
      </p:sp>
    </p:spTree>
    <p:extLst>
      <p:ext uri="{BB962C8B-B14F-4D97-AF65-F5344CB8AC3E}">
        <p14:creationId xmlns:p14="http://schemas.microsoft.com/office/powerpoint/2010/main" val="2871565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, Color Heading,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643271" y="513367"/>
            <a:ext cx="4171047" cy="582542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01593" y="808324"/>
            <a:ext cx="3524346" cy="63094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List Heading</a:t>
            </a:r>
            <a:endParaRPr lang="en-US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2451" y="1509963"/>
            <a:ext cx="3713487" cy="438912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228600" indent="-219456" algn="l">
              <a:lnSpc>
                <a:spcPct val="140000"/>
              </a:lnSpc>
              <a:spcBef>
                <a:spcPts val="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Begin list items here</a:t>
            </a:r>
          </a:p>
        </p:txBody>
      </p:sp>
    </p:spTree>
    <p:extLst>
      <p:ext uri="{BB962C8B-B14F-4D97-AF65-F5344CB8AC3E}">
        <p14:creationId xmlns:p14="http://schemas.microsoft.com/office/powerpoint/2010/main" val="420547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with Caption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23850" y="279844"/>
            <a:ext cx="8499475" cy="606197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801591" y="6405839"/>
            <a:ext cx="6619887" cy="304665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Image caption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048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s with Capti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23850" y="279229"/>
            <a:ext cx="4178300" cy="606197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23850" y="6405907"/>
            <a:ext cx="4178300" cy="304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Image caption text</a:t>
            </a:r>
            <a:endParaRPr lang="en-US" dirty="0"/>
          </a:p>
        </p:txBody>
      </p:sp>
      <p:sp>
        <p:nvSpPr>
          <p:cNvPr id="4" name="Picture Placeholder 4"/>
          <p:cNvSpPr>
            <a:spLocks noGrp="1"/>
          </p:cNvSpPr>
          <p:nvPr>
            <p:ph type="pic" sz="quarter" idx="17" hasCustomPrompt="1"/>
          </p:nvPr>
        </p:nvSpPr>
        <p:spPr>
          <a:xfrm>
            <a:off x="4645025" y="279229"/>
            <a:ext cx="4178300" cy="6061972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645025" y="6405907"/>
            <a:ext cx="4178300" cy="304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Image caption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684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s Alternate with Capti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331102" y="513367"/>
            <a:ext cx="4171047" cy="582542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648199" y="513367"/>
            <a:ext cx="4178299" cy="283457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323850" y="6405907"/>
            <a:ext cx="4178300" cy="304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Image caption text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4645025" y="3411605"/>
            <a:ext cx="4178300" cy="304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Image caption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28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Images Alt Reverse with Capti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646444" y="513367"/>
            <a:ext cx="4171047" cy="582542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323850" y="513367"/>
            <a:ext cx="4178299" cy="283457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639192" y="6396285"/>
            <a:ext cx="4178300" cy="304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Image caption text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320676" y="3401983"/>
            <a:ext cx="4178300" cy="304597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1000" baseline="0">
                <a:solidFill>
                  <a:schemeClr val="bg1"/>
                </a:solidFill>
                <a:latin typeface="Verdana"/>
              </a:defRPr>
            </a:lvl1pPr>
          </a:lstStyle>
          <a:p>
            <a:pPr lvl="0"/>
            <a:r>
              <a:rPr lang="en-US" dirty="0" smtClean="0"/>
              <a:t>Image caption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398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No Capti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331102" y="513367"/>
            <a:ext cx="4171047" cy="582542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648199" y="513367"/>
            <a:ext cx="4178299" cy="283457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4648199" y="3502999"/>
            <a:ext cx="4175125" cy="283139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4342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mages Reverse No Capti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643271" y="513367"/>
            <a:ext cx="4171047" cy="582542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326411" y="3502999"/>
            <a:ext cx="4175125" cy="283139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326411" y="513367"/>
            <a:ext cx="4178299" cy="283457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905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mages No Caption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331102" y="513367"/>
            <a:ext cx="4171047" cy="283457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20" hasCustomPrompt="1"/>
          </p:nvPr>
        </p:nvSpPr>
        <p:spPr>
          <a:xfrm>
            <a:off x="4645025" y="513367"/>
            <a:ext cx="4178300" cy="283457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21" hasCustomPrompt="1"/>
          </p:nvPr>
        </p:nvSpPr>
        <p:spPr>
          <a:xfrm>
            <a:off x="331103" y="3502998"/>
            <a:ext cx="4171046" cy="283139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22" hasCustomPrompt="1"/>
          </p:nvPr>
        </p:nvSpPr>
        <p:spPr>
          <a:xfrm>
            <a:off x="4645025" y="3502998"/>
            <a:ext cx="4178300" cy="2831398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41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142990" y="2946421"/>
            <a:ext cx="6861193" cy="630942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Title of the Presentation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884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UL Word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inalULBlues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4476" y="3116708"/>
            <a:ext cx="4318000" cy="329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226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1142991" y="4340116"/>
            <a:ext cx="6861193" cy="400050"/>
          </a:xfrm>
          <a:prstGeom prst="rect">
            <a:avLst/>
          </a:prstGeom>
        </p:spPr>
        <p:txBody>
          <a:bodyPr vert="horz"/>
          <a:lstStyle>
            <a:lvl1pPr marL="0" indent="0" algn="ctr">
              <a:lnSpc>
                <a:spcPct val="140000"/>
              </a:lnSpc>
              <a:spcBef>
                <a:spcPts val="0"/>
              </a:spcBef>
              <a:buFontTx/>
              <a:buNone/>
              <a:defRPr sz="2000" b="0" i="0" baseline="0">
                <a:solidFill>
                  <a:schemeClr val="tx1"/>
                </a:solidFill>
                <a:latin typeface="Georgia"/>
              </a:defRPr>
            </a:lvl1pPr>
          </a:lstStyle>
          <a:p>
            <a:pPr lvl="0"/>
            <a:r>
              <a:rPr lang="en-US" dirty="0" smtClean="0"/>
              <a:t>00 Month 0000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142990" y="4898456"/>
            <a:ext cx="6861193" cy="50270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Speaker Name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142990" y="2946421"/>
            <a:ext cx="6861193" cy="630942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3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Title of the Presentation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1146487" y="5287349"/>
            <a:ext cx="6861193" cy="50270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ctr">
              <a:lnSpc>
                <a:spcPct val="140000"/>
              </a:lnSpc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Speaker Title, if desired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3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ngle Talking 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142990" y="2946421"/>
            <a:ext cx="6861193" cy="630942"/>
          </a:xfrm>
          <a:prstGeom prst="rect">
            <a:avLst/>
          </a:prstGeom>
        </p:spPr>
        <p:txBody>
          <a:bodyPr vert="horz">
            <a:spAutoFit/>
          </a:bodyPr>
          <a:lstStyle>
            <a:lvl1pPr marL="0" indent="0" algn="ctr">
              <a:lnSpc>
                <a:spcPct val="1200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Single talking point slide</a:t>
            </a:r>
          </a:p>
        </p:txBody>
      </p:sp>
    </p:spTree>
    <p:extLst>
      <p:ext uri="{BB962C8B-B14F-4D97-AF65-F5344CB8AC3E}">
        <p14:creationId xmlns:p14="http://schemas.microsoft.com/office/powerpoint/2010/main" val="183152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01592" y="808324"/>
            <a:ext cx="7556578" cy="63094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 smtClean="0"/>
              <a:t>Unbulleted</a:t>
            </a:r>
            <a:r>
              <a:rPr lang="en-US" dirty="0" smtClean="0"/>
              <a:t> List: Heading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801592" y="1509964"/>
            <a:ext cx="7556578" cy="438912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Begin list items here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693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nbulleted List Colo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01592" y="808324"/>
            <a:ext cx="7556578" cy="63094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err="1" smtClean="0"/>
              <a:t>Unbulleted</a:t>
            </a:r>
            <a:r>
              <a:rPr lang="en-US" dirty="0" smtClean="0"/>
              <a:t> List: Heading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801592" y="1509964"/>
            <a:ext cx="7556578" cy="438912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Begin list items here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411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01592" y="808324"/>
            <a:ext cx="7547571" cy="63094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Bulleted List: Heading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2451" y="1509963"/>
            <a:ext cx="7736712" cy="438912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228600" indent="-219456" algn="l">
              <a:lnSpc>
                <a:spcPct val="140000"/>
              </a:lnSpc>
              <a:spcBef>
                <a:spcPts val="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Begin list items here</a:t>
            </a:r>
          </a:p>
        </p:txBody>
      </p:sp>
    </p:spTree>
    <p:extLst>
      <p:ext uri="{BB962C8B-B14F-4D97-AF65-F5344CB8AC3E}">
        <p14:creationId xmlns:p14="http://schemas.microsoft.com/office/powerpoint/2010/main" val="103880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ulleted List Color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01592" y="808324"/>
            <a:ext cx="7547571" cy="63094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3000" baseline="0">
                <a:solidFill>
                  <a:srgbClr val="517DAA"/>
                </a:solidFill>
              </a:defRPr>
            </a:lvl1pPr>
          </a:lstStyle>
          <a:p>
            <a:pPr lvl="0"/>
            <a:r>
              <a:rPr lang="en-US" dirty="0" smtClean="0"/>
              <a:t>Bulleted List: Heading</a:t>
            </a:r>
            <a:endParaRPr lang="en-US" dirty="0"/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12451" y="1509963"/>
            <a:ext cx="7736712" cy="438912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228600" indent="-219456" algn="l">
              <a:lnSpc>
                <a:spcPct val="140000"/>
              </a:lnSpc>
              <a:spcBef>
                <a:spcPts val="0"/>
              </a:spcBef>
              <a:buSzPct val="90000"/>
              <a:buFont typeface="Arial"/>
              <a:buChar char="•"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Begin list items here</a:t>
            </a:r>
          </a:p>
        </p:txBody>
      </p:sp>
    </p:spTree>
    <p:extLst>
      <p:ext uri="{BB962C8B-B14F-4D97-AF65-F5344CB8AC3E}">
        <p14:creationId xmlns:p14="http://schemas.microsoft.com/office/powerpoint/2010/main" val="2067669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bulleted List with Ima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4"/>
          <p:cNvSpPr>
            <a:spLocks noGrp="1"/>
          </p:cNvSpPr>
          <p:nvPr>
            <p:ph type="pic" sz="quarter" idx="19" hasCustomPrompt="1"/>
          </p:nvPr>
        </p:nvSpPr>
        <p:spPr>
          <a:xfrm>
            <a:off x="4643271" y="513367"/>
            <a:ext cx="4171047" cy="5825424"/>
          </a:xfrm>
          <a:prstGeom prst="rect">
            <a:avLst/>
          </a:prstGeom>
        </p:spPr>
        <p:txBody>
          <a:bodyPr vert="horz"/>
          <a:lstStyle>
            <a:lvl1pPr marL="0" indent="0">
              <a:lnSpc>
                <a:spcPct val="120000"/>
              </a:lnSpc>
              <a:spcBef>
                <a:spcPts val="0"/>
              </a:spcBef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Image</a:t>
            </a:r>
            <a:endParaRPr lang="en-US" dirty="0"/>
          </a:p>
        </p:txBody>
      </p:sp>
      <p:sp>
        <p:nvSpPr>
          <p:cNvPr id="5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801591" y="808324"/>
            <a:ext cx="3528067" cy="630942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FontTx/>
              <a:buNone/>
              <a:defRPr sz="3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801591" y="1509964"/>
            <a:ext cx="3528067" cy="4389120"/>
          </a:xfrm>
          <a:prstGeom prst="rect">
            <a:avLst/>
          </a:prstGeom>
        </p:spPr>
        <p:txBody>
          <a:bodyPr vert="horz" wrap="square">
            <a:noAutofit/>
          </a:bodyPr>
          <a:lstStyle>
            <a:lvl1pPr marL="0" marR="0" indent="0" algn="l" defTabSz="4572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Tx/>
              <a:buNone/>
              <a:tabLst/>
              <a:defRPr sz="20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Begin list items here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4784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619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96" r:id="rId9"/>
    <p:sldLayoutId id="2147483697" r:id="rId10"/>
    <p:sldLayoutId id="2147483698" r:id="rId11"/>
    <p:sldLayoutId id="2147483699" r:id="rId12"/>
    <p:sldLayoutId id="2147483688" r:id="rId13"/>
    <p:sldLayoutId id="2147483689" r:id="rId14"/>
    <p:sldLayoutId id="2147483690" r:id="rId15"/>
    <p:sldLayoutId id="2147483691" r:id="rId16"/>
    <p:sldLayoutId id="2147483692" r:id="rId17"/>
    <p:sldLayoutId id="2147483693" r:id="rId18"/>
    <p:sldLayoutId id="2147483694" r:id="rId19"/>
    <p:sldLayoutId id="2147483695" r:id="rId2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hickner@yale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library.medicine.yale.edu/admin/people/permission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library.medicine.yale.edu/admin/people/permissions/role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icine.yale.edu/admin/config/content/formats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yalesites.yale.edu/book/managing-people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s://www.drupal.org/node/627158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hickner@yale.edu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brary.medicine.yale.edu/admin/peopl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alesites.yale.edu/book/third-party-authenticatio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3877" y="4888523"/>
            <a:ext cx="58732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Andy Hickner</a:t>
            </a:r>
          </a:p>
          <a:p>
            <a:pPr algn="r"/>
            <a:r>
              <a:rPr lang="en-US" dirty="0" smtClean="0"/>
              <a:t>Web Services Librarian</a:t>
            </a:r>
          </a:p>
          <a:p>
            <a:pPr algn="r"/>
            <a:r>
              <a:rPr lang="en-US" dirty="0" smtClean="0"/>
              <a:t>Cushing/Whitney Medical Library</a:t>
            </a:r>
          </a:p>
          <a:p>
            <a:pPr algn="r"/>
            <a:r>
              <a:rPr lang="en-US" dirty="0" smtClean="0">
                <a:hlinkClick r:id="rId3"/>
              </a:rPr>
              <a:t>andrew.hickner@yale.edu</a:t>
            </a:r>
            <a:endParaRPr lang="en-US" dirty="0" smtClean="0"/>
          </a:p>
          <a:p>
            <a:pPr algn="r"/>
            <a:r>
              <a:rPr lang="en-US" dirty="0" smtClean="0"/>
              <a:t>(203) 785-3969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86498" y="392858"/>
            <a:ext cx="7813441" cy="2751522"/>
          </a:xfrm>
        </p:spPr>
        <p:txBody>
          <a:bodyPr/>
          <a:lstStyle/>
          <a:p>
            <a:r>
              <a:rPr lang="en-US" sz="4800" b="1" dirty="0" smtClean="0"/>
              <a:t>User management in Drupal</a:t>
            </a:r>
            <a:endParaRPr lang="en-US" sz="3600" dirty="0"/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1879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899670"/>
          </a:xfrm>
        </p:spPr>
        <p:txBody>
          <a:bodyPr/>
          <a:lstStyle/>
          <a:p>
            <a:r>
              <a:rPr lang="en-US" sz="4800" dirty="0" smtClean="0"/>
              <a:t>People &gt; Permissions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6979" y="2026773"/>
            <a:ext cx="8721186" cy="29260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8114" y="5554568"/>
            <a:ext cx="66000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library.medicine.yale.edu/admin/people/permissions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5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801592" y="808324"/>
            <a:ext cx="7547571" cy="596895"/>
          </a:xfrm>
        </p:spPr>
        <p:txBody>
          <a:bodyPr/>
          <a:lstStyle/>
          <a:p>
            <a:r>
              <a:rPr lang="en-US" dirty="0" smtClean="0"/>
              <a:t>People &gt; Permissions &gt; Roles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229" y="2262752"/>
            <a:ext cx="8614296" cy="265176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01592" y="5601062"/>
            <a:ext cx="72265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library.medicine.yale.edu/admin/people/permissions/roles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695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766" y="588936"/>
            <a:ext cx="8744139" cy="566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103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259"/>
            <a:ext cx="8948692" cy="512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6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99" y="160149"/>
            <a:ext cx="8375159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214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899670"/>
          </a:xfrm>
        </p:spPr>
        <p:txBody>
          <a:bodyPr/>
          <a:lstStyle/>
          <a:p>
            <a:r>
              <a:rPr lang="en-US" sz="4800" dirty="0" smtClean="0"/>
              <a:t>Demo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941077" y="2206933"/>
            <a:ext cx="7226530" cy="2223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Create a user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Create a role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Assign permissions to the role</a:t>
            </a:r>
          </a:p>
          <a:p>
            <a:pPr marL="342900" indent="-34290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Assign user to the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3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34055" y="312855"/>
            <a:ext cx="8291491" cy="697883"/>
          </a:xfrm>
        </p:spPr>
        <p:txBody>
          <a:bodyPr/>
          <a:lstStyle/>
          <a:p>
            <a:r>
              <a:rPr lang="en-US" sz="3600" dirty="0" smtClean="0"/>
              <a:t>Configuring text formats for roles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858817" y="5880032"/>
            <a:ext cx="7226530" cy="5612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library.medicine.yale.edu/admin/config/content/formats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8817" y="1159385"/>
            <a:ext cx="7145313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458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1865126"/>
          </a:xfrm>
        </p:spPr>
        <p:txBody>
          <a:bodyPr/>
          <a:lstStyle/>
          <a:p>
            <a:r>
              <a:rPr lang="en-US" sz="4800" dirty="0" smtClean="0"/>
              <a:t>Display names &amp; the Real Name module</a:t>
            </a:r>
            <a:endParaRPr lang="en-US" sz="4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115" y="2898183"/>
            <a:ext cx="600075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07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358489"/>
            <a:ext cx="7547571" cy="899670"/>
          </a:xfrm>
        </p:spPr>
        <p:txBody>
          <a:bodyPr/>
          <a:lstStyle/>
          <a:p>
            <a:r>
              <a:rPr lang="en-US" sz="4800" dirty="0" smtClean="0"/>
              <a:t>View unpublished</a:t>
            </a:r>
            <a:endParaRPr lang="en-US" sz="4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263" y="1455331"/>
            <a:ext cx="743902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6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899670"/>
          </a:xfrm>
        </p:spPr>
        <p:txBody>
          <a:bodyPr/>
          <a:lstStyle/>
          <a:p>
            <a:r>
              <a:rPr lang="en-US" sz="4800" dirty="0" smtClean="0"/>
              <a:t>View unpublished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7110" y="1707994"/>
            <a:ext cx="4648200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899670"/>
          </a:xfrm>
        </p:spPr>
        <p:txBody>
          <a:bodyPr/>
          <a:lstStyle/>
          <a:p>
            <a:r>
              <a:rPr lang="en-US" sz="4800" dirty="0" smtClean="0"/>
              <a:t>Today’s agenda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617785" y="1887415"/>
            <a:ext cx="6731378" cy="4011668"/>
          </a:xfrm>
        </p:spPr>
        <p:txBody>
          <a:bodyPr/>
          <a:lstStyle/>
          <a:p>
            <a:r>
              <a:rPr lang="en-US" sz="3600" dirty="0" smtClean="0"/>
              <a:t>Users</a:t>
            </a:r>
          </a:p>
          <a:p>
            <a:r>
              <a:rPr lang="en-US" sz="3600" dirty="0" smtClean="0"/>
              <a:t>Roles</a:t>
            </a:r>
          </a:p>
          <a:p>
            <a:r>
              <a:rPr lang="en-US" sz="3600" dirty="0" smtClean="0"/>
              <a:t>Permissions</a:t>
            </a:r>
          </a:p>
          <a:p>
            <a:r>
              <a:rPr lang="en-US" sz="3600" dirty="0" smtClean="0"/>
              <a:t>Help/Resources</a:t>
            </a:r>
          </a:p>
          <a:p>
            <a:pPr marL="914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91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1101520"/>
          </a:xfrm>
        </p:spPr>
        <p:txBody>
          <a:bodyPr/>
          <a:lstStyle/>
          <a:p>
            <a:r>
              <a:rPr lang="en-US" sz="6000" dirty="0" smtClean="0"/>
              <a:t>Implications</a:t>
            </a:r>
            <a:endParaRPr lang="en-US" sz="6000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5"/>
          </p:nvPr>
        </p:nvSpPr>
        <p:spPr>
          <a:xfrm>
            <a:off x="836907" y="2129895"/>
            <a:ext cx="7512255" cy="3681969"/>
          </a:xfrm>
        </p:spPr>
        <p:txBody>
          <a:bodyPr/>
          <a:lstStyle/>
          <a:p>
            <a:r>
              <a:rPr lang="en-US" sz="3600" dirty="0" smtClean="0"/>
              <a:t>What kinds of actions and behavior can you control using roles and permissions?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16830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4"/>
          </p:nvPr>
        </p:nvSpPr>
        <p:spPr>
          <a:xfrm>
            <a:off x="801592" y="808324"/>
            <a:ext cx="7547571" cy="596895"/>
          </a:xfrm>
        </p:spPr>
        <p:txBody>
          <a:bodyPr/>
          <a:lstStyle/>
          <a:p>
            <a:r>
              <a:rPr lang="en-US" dirty="0" smtClean="0"/>
              <a:t>Scenarios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466344" indent="-457200">
              <a:buFont typeface="+mj-lt"/>
              <a:buAutoNum type="arabicPeriod"/>
            </a:pPr>
            <a:r>
              <a:rPr lang="en-US" dirty="0" smtClean="0"/>
              <a:t>A colleague comes to you complaining that she can’t access a particular page on the website.  Where would you start to troubleshoot? </a:t>
            </a:r>
          </a:p>
          <a:p>
            <a:pPr marL="466344" indent="-457200">
              <a:buFont typeface="+mj-lt"/>
              <a:buAutoNum type="arabicPeriod"/>
            </a:pPr>
            <a:r>
              <a:rPr lang="en-US" dirty="0" smtClean="0"/>
              <a:t>This same pesky colleague notices there is outdated information in a block you created.  You tell her to go ahead and make the updates.  She comes back to you and says she doesn’t see the “Edit” link on a block she needs to edit.  What might be causing the problem?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70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899670"/>
          </a:xfrm>
        </p:spPr>
        <p:txBody>
          <a:bodyPr/>
          <a:lstStyle/>
          <a:p>
            <a:r>
              <a:rPr lang="en-US" sz="4800" dirty="0" smtClean="0"/>
              <a:t>Help/Resources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617785" y="1887415"/>
            <a:ext cx="6731378" cy="4011668"/>
          </a:xfrm>
        </p:spPr>
        <p:txBody>
          <a:bodyPr/>
          <a:lstStyle/>
          <a:p>
            <a:r>
              <a:rPr lang="en-US" dirty="0" err="1" smtClean="0"/>
              <a:t>Yalesites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yalesites.yale.edu/book/managing-people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“Managing users,” Drupal.org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www.drupal.org/node/627158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4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899670"/>
          </a:xfrm>
        </p:spPr>
        <p:txBody>
          <a:bodyPr/>
          <a:lstStyle/>
          <a:p>
            <a:r>
              <a:rPr lang="en-US" sz="4800" dirty="0" smtClean="0"/>
              <a:t>Questions?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617785" y="1887415"/>
            <a:ext cx="6731378" cy="4011668"/>
          </a:xfrm>
        </p:spPr>
        <p:txBody>
          <a:bodyPr/>
          <a:lstStyle/>
          <a:p>
            <a:pPr marL="9144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772" y="975428"/>
            <a:ext cx="76048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Contact:</a:t>
            </a:r>
          </a:p>
          <a:p>
            <a:endParaRPr lang="en-US" sz="3600" b="1" dirty="0" smtClean="0"/>
          </a:p>
          <a:p>
            <a:r>
              <a:rPr lang="en-US" sz="3600" dirty="0" smtClean="0"/>
              <a:t>Andy Hickner</a:t>
            </a:r>
          </a:p>
          <a:p>
            <a:r>
              <a:rPr lang="en-US" sz="3600" dirty="0" smtClean="0"/>
              <a:t>Cushing/Whitney Medical Library</a:t>
            </a:r>
          </a:p>
          <a:p>
            <a:r>
              <a:rPr lang="en-US" sz="3600" dirty="0" smtClean="0">
                <a:hlinkClick r:id="rId3"/>
              </a:rPr>
              <a:t>andrew.hickner@yale.edu</a:t>
            </a:r>
            <a:endParaRPr lang="en-US" sz="3600" dirty="0" smtClean="0"/>
          </a:p>
          <a:p>
            <a:r>
              <a:rPr lang="en-US" sz="3600" dirty="0" smtClean="0"/>
              <a:t>(203) 785-3969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376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94669" y="2895032"/>
            <a:ext cx="7547571" cy="1865126"/>
          </a:xfrm>
        </p:spPr>
        <p:txBody>
          <a:bodyPr/>
          <a:lstStyle/>
          <a:p>
            <a:r>
              <a:rPr lang="en-US" sz="4800" dirty="0" smtClean="0"/>
              <a:t>How many editors do you have on your site?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327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899670"/>
          </a:xfrm>
        </p:spPr>
        <p:txBody>
          <a:bodyPr/>
          <a:lstStyle/>
          <a:p>
            <a:r>
              <a:rPr lang="en-US" sz="4800" dirty="0" smtClean="0"/>
              <a:t>Users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617785" y="1887415"/>
            <a:ext cx="6731378" cy="4011668"/>
          </a:xfrm>
        </p:spPr>
        <p:txBody>
          <a:bodyPr/>
          <a:lstStyle/>
          <a:p>
            <a:pPr marL="9144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library.medicine.yale.edu/admin/people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2231" y="2656587"/>
            <a:ext cx="8315406" cy="16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1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625" y="620879"/>
            <a:ext cx="8286750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57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3139" y="6173887"/>
            <a:ext cx="69061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yalesites.yale.edu/book/third-party-authentication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r="2504"/>
          <a:stretch/>
        </p:blipFill>
        <p:spPr>
          <a:xfrm>
            <a:off x="904854" y="168442"/>
            <a:ext cx="7351269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936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99" y="160149"/>
            <a:ext cx="8375159" cy="621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9346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9831" y="263471"/>
            <a:ext cx="5572125" cy="587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199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18115" y="808324"/>
            <a:ext cx="7547571" cy="899670"/>
          </a:xfrm>
        </p:spPr>
        <p:txBody>
          <a:bodyPr/>
          <a:lstStyle/>
          <a:p>
            <a:r>
              <a:rPr lang="en-US" sz="4800" dirty="0" smtClean="0"/>
              <a:t>Roles</a:t>
            </a:r>
            <a:endParaRPr lang="en-US" sz="4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617785" y="1887415"/>
            <a:ext cx="6731378" cy="4011668"/>
          </a:xfrm>
        </p:spPr>
        <p:txBody>
          <a:bodyPr/>
          <a:lstStyle/>
          <a:p>
            <a:pPr marL="9144" indent="0">
              <a:buNone/>
            </a:pPr>
            <a:r>
              <a:rPr lang="en-US" dirty="0" smtClean="0"/>
              <a:t>To get to roles, you have to go through…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UL_PPT_Template_White-with-Georgia">
  <a:themeElements>
    <a:clrScheme name="Yale Theme White">
      <a:dk1>
        <a:srgbClr val="0A2043"/>
      </a:dk1>
      <a:lt1>
        <a:sysClr val="window" lastClr="FFFFFF"/>
      </a:lt1>
      <a:dk2>
        <a:srgbClr val="000000"/>
      </a:dk2>
      <a:lt2>
        <a:srgbClr val="517DAA"/>
      </a:lt2>
      <a:accent1>
        <a:srgbClr val="89BAD7"/>
      </a:accent1>
      <a:accent2>
        <a:srgbClr val="F27900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0A2043"/>
      </a:hlink>
      <a:folHlink>
        <a:srgbClr val="0A2043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</TotalTime>
  <Words>728</Words>
  <Application>Microsoft Office PowerPoint</Application>
  <PresentationFormat>On-screen Show (4:3)</PresentationFormat>
  <Paragraphs>99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Century</vt:lpstr>
      <vt:lpstr>Georgia</vt:lpstr>
      <vt:lpstr>Verdana</vt:lpstr>
      <vt:lpstr>YUL_PPT_Template_White-with-Georgia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Martz</dc:creator>
  <cp:lastModifiedBy>Hickner, Andrew</cp:lastModifiedBy>
  <cp:revision>120</cp:revision>
  <cp:lastPrinted>2015-03-18T12:50:16Z</cp:lastPrinted>
  <dcterms:created xsi:type="dcterms:W3CDTF">2012-06-01T19:32:17Z</dcterms:created>
  <dcterms:modified xsi:type="dcterms:W3CDTF">2015-03-20T16:00:36Z</dcterms:modified>
</cp:coreProperties>
</file>