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4"/>
    <p:sldMasterId id="2147483905" r:id="rId5"/>
    <p:sldMasterId id="2147483924" r:id="rId6"/>
    <p:sldMasterId id="2147483939" r:id="rId7"/>
    <p:sldMasterId id="2147483943" r:id="rId8"/>
    <p:sldMasterId id="2147483948" r:id="rId9"/>
  </p:sldMasterIdLst>
  <p:notesMasterIdLst>
    <p:notesMasterId r:id="rId23"/>
  </p:notesMasterIdLst>
  <p:sldIdLst>
    <p:sldId id="261" r:id="rId10"/>
    <p:sldId id="282" r:id="rId11"/>
    <p:sldId id="1038" r:id="rId12"/>
    <p:sldId id="304" r:id="rId13"/>
    <p:sldId id="283" r:id="rId14"/>
    <p:sldId id="303" r:id="rId15"/>
    <p:sldId id="285" r:id="rId16"/>
    <p:sldId id="1042" r:id="rId17"/>
    <p:sldId id="299" r:id="rId18"/>
    <p:sldId id="1040" r:id="rId19"/>
    <p:sldId id="294" r:id="rId20"/>
    <p:sldId id="1044" r:id="rId21"/>
    <p:sldId id="1043" r:id="rId22"/>
  </p:sldIdLst>
  <p:sldSz cx="9144000" cy="5143500" type="screen16x9"/>
  <p:notesSz cx="7010400" cy="9296400"/>
  <p:embeddedFontLst>
    <p:embeddedFont>
      <p:font typeface="Baskerville Old Face" panose="02020602080505020303" pitchFamily="18" charset="77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Georgia" panose="02040502050405020303" pitchFamily="18" charset="0"/>
      <p:regular r:id="rId39"/>
      <p:bold r:id="rId40"/>
      <p:italic r:id="rId41"/>
      <p:boldItalic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  <p:embeddedFont>
      <p:font typeface="Wingdings 2" pitchFamily="2" charset="2"/>
      <p:regular r:id="rId47"/>
    </p:embeddedFont>
    <p:embeddedFont>
      <p:font typeface="Yu Gothic Light" panose="020B0300000000000000" pitchFamily="34" charset="-128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C41649-1343-44EF-97E3-D0018EFC8106}" v="329" dt="2019-06-13T12:31:43.4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27"/>
  </p:normalViewPr>
  <p:slideViewPr>
    <p:cSldViewPr snapToGrid="0">
      <p:cViewPr varScale="1">
        <p:scale>
          <a:sx n="124" d="100"/>
          <a:sy n="124" d="100"/>
        </p:scale>
        <p:origin x="74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2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font" Target="fonts/font6.fntdata"/><Relationship Id="rId11" Type="http://schemas.openxmlformats.org/officeDocument/2006/relationships/slide" Target="slides/slide2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1.xml"/><Relationship Id="rId41" Type="http://schemas.openxmlformats.org/officeDocument/2006/relationships/font" Target="fonts/font1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55b4622a54_5_0:notes"/>
          <p:cNvSpPr txBox="1">
            <a:spLocks noGrp="1"/>
          </p:cNvSpPr>
          <p:nvPr>
            <p:ph type="body" idx="1"/>
          </p:nvPr>
        </p:nvSpPr>
        <p:spPr>
          <a:xfrm>
            <a:off x="685800" y="4399845"/>
            <a:ext cx="5486400" cy="36011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g55b4622a54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7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8437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55b4622a54_1_130:notes"/>
          <p:cNvSpPr txBox="1">
            <a:spLocks noGrp="1"/>
          </p:cNvSpPr>
          <p:nvPr>
            <p:ph type="body" idx="1"/>
          </p:nvPr>
        </p:nvSpPr>
        <p:spPr>
          <a:xfrm>
            <a:off x="701040" y="4473176"/>
            <a:ext cx="5608320" cy="3661175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733" name="Google Shape;733;g55b4622a54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4429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55b4622a54_1_57:notes"/>
          <p:cNvSpPr txBox="1">
            <a:spLocks noGrp="1"/>
          </p:cNvSpPr>
          <p:nvPr>
            <p:ph type="body" idx="1"/>
          </p:nvPr>
        </p:nvSpPr>
        <p:spPr>
          <a:xfrm>
            <a:off x="701040" y="4473176"/>
            <a:ext cx="5608320" cy="3661175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30" name="Google Shape;430;g55b4622a54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9257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55b4622a54_1_40:notes"/>
          <p:cNvSpPr txBox="1">
            <a:spLocks noGrp="1"/>
          </p:cNvSpPr>
          <p:nvPr>
            <p:ph type="body" idx="1"/>
          </p:nvPr>
        </p:nvSpPr>
        <p:spPr>
          <a:xfrm>
            <a:off x="701040" y="4473176"/>
            <a:ext cx="5608320" cy="3661175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11" name="Google Shape;411;g55b4622a54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55b4622a54_1_57:notes"/>
          <p:cNvSpPr txBox="1">
            <a:spLocks noGrp="1"/>
          </p:cNvSpPr>
          <p:nvPr>
            <p:ph type="body" idx="1"/>
          </p:nvPr>
        </p:nvSpPr>
        <p:spPr>
          <a:xfrm>
            <a:off x="701040" y="4473176"/>
            <a:ext cx="5608320" cy="3661175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30" name="Google Shape;430;g55b4622a54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55b4622a54_1_142:notes"/>
          <p:cNvSpPr txBox="1">
            <a:spLocks noGrp="1"/>
          </p:cNvSpPr>
          <p:nvPr>
            <p:ph type="body" idx="1"/>
          </p:nvPr>
        </p:nvSpPr>
        <p:spPr>
          <a:xfrm>
            <a:off x="701040" y="4473176"/>
            <a:ext cx="5608320" cy="3661175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746" name="Google Shape;746;g55b4622a54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9318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55b4622a54_1_142:notes"/>
          <p:cNvSpPr txBox="1">
            <a:spLocks noGrp="1"/>
          </p:cNvSpPr>
          <p:nvPr>
            <p:ph type="body" idx="1"/>
          </p:nvPr>
        </p:nvSpPr>
        <p:spPr>
          <a:xfrm>
            <a:off x="701040" y="4473176"/>
            <a:ext cx="5608320" cy="3661175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746" name="Google Shape;746;g55b4622a54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895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55b4622a54_1_142:notes"/>
          <p:cNvSpPr txBox="1">
            <a:spLocks noGrp="1"/>
          </p:cNvSpPr>
          <p:nvPr>
            <p:ph type="body" idx="1"/>
          </p:nvPr>
        </p:nvSpPr>
        <p:spPr>
          <a:xfrm>
            <a:off x="701040" y="4473176"/>
            <a:ext cx="5608320" cy="3661175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746" name="Google Shape;746;g55b4622a54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6842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0E5CF-4792-4DF3-9523-1C16BEFAB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445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1064635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69311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1200150"/>
            <a:ext cx="2661841" cy="10287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7859" y="457201"/>
            <a:ext cx="4457701" cy="38862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28850"/>
            <a:ext cx="2661841" cy="13716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2903175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1200150"/>
            <a:ext cx="4000501" cy="102870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75300" y="-13716"/>
            <a:ext cx="2457449" cy="517779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28850"/>
            <a:ext cx="4000501" cy="1371600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9409" y="4412457"/>
            <a:ext cx="6858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6059" y="4412457"/>
            <a:ext cx="382905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56960" y="4412457"/>
            <a:ext cx="2419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4326461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3549649"/>
            <a:ext cx="7429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84709" y="699084"/>
            <a:ext cx="6169458" cy="2373732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60" y="3974702"/>
            <a:ext cx="7429500" cy="370284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259175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457201"/>
            <a:ext cx="7429499" cy="2343149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3257550"/>
            <a:ext cx="7429500" cy="108585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5320566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27459" y="59011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28359" y="205740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457201"/>
            <a:ext cx="6972299" cy="2057399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2514600"/>
            <a:ext cx="6629402" cy="28575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3257550"/>
            <a:ext cx="7429500" cy="108585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15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8559014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2481436"/>
            <a:ext cx="7429500" cy="110160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3583036"/>
            <a:ext cx="7429501" cy="6453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5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074040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27459" y="59011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28359" y="205740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457201"/>
            <a:ext cx="6972299" cy="2057399"/>
          </a:xfrm>
        </p:spPr>
        <p:txBody>
          <a:bodyPr anchor="ctr">
            <a:normAutofit/>
          </a:bodyPr>
          <a:lstStyle>
            <a:lvl1pPr algn="l">
              <a:defRPr sz="24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56059" y="2914650"/>
            <a:ext cx="7429500" cy="6667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3581400"/>
            <a:ext cx="7429500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0938483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457201"/>
            <a:ext cx="7429499" cy="20573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56059" y="2628900"/>
            <a:ext cx="7429500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1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3257550"/>
            <a:ext cx="7429500" cy="10858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2071888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>
            <a:spLocks noGrp="1"/>
          </p:cNvSpPr>
          <p:nvPr>
            <p:ph type="title"/>
          </p:nvPr>
        </p:nvSpPr>
        <p:spPr>
          <a:xfrm>
            <a:off x="152400" y="2266950"/>
            <a:ext cx="8784056" cy="103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body" idx="1"/>
          </p:nvPr>
        </p:nvSpPr>
        <p:spPr>
          <a:xfrm>
            <a:off x="383540" y="1231645"/>
            <a:ext cx="8376919" cy="2385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56060" y="457200"/>
            <a:ext cx="7429499" cy="14287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4686791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673" y="457200"/>
            <a:ext cx="1657886" cy="3886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9" y="457200"/>
            <a:ext cx="5657850" cy="38862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1130262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admissions.yale.edu/sites/default/files/splash-arches.jpg?1281115993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0"/>
                    </a14:imgEffect>
                    <a14:imgEffect>
                      <a14:brightnessContrast bright="47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746"/>
            <a:ext cx="9144000" cy="4580499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00739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68890" y="2890996"/>
            <a:ext cx="7472780" cy="45808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ts val="928"/>
              </a:lnSpc>
              <a:spcBef>
                <a:spcPct val="100000"/>
              </a:spcBef>
              <a:buClr>
                <a:schemeClr val="tx2"/>
              </a:buClr>
              <a:buSzPct val="85000"/>
              <a:buFont typeface="Wingdings" pitchFamily="2" charset="2"/>
              <a:buNone/>
              <a:defRPr sz="2025" b="1">
                <a:solidFill>
                  <a:srgbClr val="00206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00740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68889" y="3577528"/>
            <a:ext cx="6583362" cy="329803"/>
          </a:xfrm>
          <a:prstGeom prst="rect">
            <a:avLst/>
          </a:prstGeom>
          <a:ln/>
        </p:spPr>
        <p:txBody>
          <a:bodyPr anchor="b" anchorCtr="0">
            <a:noAutofit/>
          </a:bodyPr>
          <a:lstStyle>
            <a:lvl1pPr>
              <a:lnSpc>
                <a:spcPts val="675"/>
              </a:lnSpc>
              <a:spcBef>
                <a:spcPct val="15000"/>
              </a:spcBef>
              <a:buClrTx/>
              <a:buNone/>
              <a:defRPr sz="1575" b="0">
                <a:solidFill>
                  <a:srgbClr val="00206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07397" y="1377"/>
            <a:ext cx="3136605" cy="558246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marL="893" algn="r">
              <a:lnSpc>
                <a:spcPct val="106000"/>
              </a:lnSpc>
              <a:spcBef>
                <a:spcPct val="80000"/>
              </a:spcBef>
              <a:buClr>
                <a:srgbClr val="000000"/>
              </a:buClr>
              <a:buFont typeface="Wingdings 2" pitchFamily="18" charset="2"/>
              <a:buNone/>
            </a:pPr>
            <a:r>
              <a:rPr lang="en-US" sz="1800">
                <a:solidFill>
                  <a:srgbClr val="FFFFFF"/>
                </a:solidFill>
                <a:latin typeface="Baskerville Old Face" panose="02020602080505020303" pitchFamily="18" charset="0"/>
              </a:rPr>
              <a:t>Workday@Yale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0"/>
            <a:ext cx="9144000" cy="571500"/>
          </a:xfrm>
          <a:prstGeom prst="rect">
            <a:avLst/>
          </a:prstGeom>
          <a:solidFill>
            <a:srgbClr val="00346A"/>
          </a:solidFill>
          <a:ln w="12700">
            <a:solidFill>
              <a:srgbClr val="00346A"/>
            </a:solidFill>
            <a:miter lim="800000"/>
            <a:headEnd type="none" w="sm" len="sm"/>
            <a:tailEnd type="none" w="sm" len="sm"/>
          </a:ln>
        </p:spPr>
        <p:txBody>
          <a:bodyPr wrap="square" lIns="7715" tIns="7715" rIns="7715" bIns="7715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rgbClr val="000000"/>
              </a:buClr>
              <a:buSzPct val="85000"/>
            </a:pPr>
            <a:endParaRPr lang="en-US" sz="675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94844" y="4487095"/>
            <a:ext cx="790321" cy="3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86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3"/>
          <p:cNvSpPr>
            <a:spLocks noGrp="1"/>
          </p:cNvSpPr>
          <p:nvPr>
            <p:ph type="title"/>
          </p:nvPr>
        </p:nvSpPr>
        <p:spPr>
          <a:xfrm>
            <a:off x="186434" y="100492"/>
            <a:ext cx="8751097" cy="439279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6706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3"/>
          <p:cNvSpPr>
            <a:spLocks noGrp="1"/>
          </p:cNvSpPr>
          <p:nvPr>
            <p:ph type="title"/>
          </p:nvPr>
        </p:nvSpPr>
        <p:spPr>
          <a:xfrm>
            <a:off x="186434" y="100492"/>
            <a:ext cx="8751097" cy="439279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70591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93192" y="726744"/>
            <a:ext cx="8352346" cy="39915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rgbClr val="002060"/>
                </a:solidFill>
                <a:latin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86434" y="100492"/>
            <a:ext cx="8751097" cy="439279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7570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01842" y="2579346"/>
            <a:ext cx="7772400" cy="1146572"/>
          </a:xfrm>
          <a:prstGeom prst="rect">
            <a:avLst/>
          </a:prstGeom>
          <a:solidFill>
            <a:srgbClr val="00346A"/>
          </a:solidFill>
        </p:spPr>
        <p:txBody>
          <a:bodyPr anchor="ctr"/>
          <a:lstStyle>
            <a:lvl1pPr marL="0" indent="0">
              <a:buNone/>
              <a:defRPr sz="2250" b="0" cap="all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83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K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gray">
          <a:xfrm>
            <a:off x="392117" y="865585"/>
            <a:ext cx="4014787" cy="38516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  <a:buClr>
                <a:srgbClr val="000000"/>
              </a:buClr>
              <a:buSzPct val="80000"/>
              <a:buFont typeface="Wingdings" pitchFamily="2" charset="2"/>
              <a:buNone/>
              <a:defRPr/>
            </a:pPr>
            <a:endParaRPr lang="en-US" sz="422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93192" y="864108"/>
            <a:ext cx="4014216" cy="3854196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736592" y="864108"/>
            <a:ext cx="4014216" cy="38541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3"/>
          <p:cNvSpPr>
            <a:spLocks noGrp="1"/>
          </p:cNvSpPr>
          <p:nvPr>
            <p:ph type="title"/>
          </p:nvPr>
        </p:nvSpPr>
        <p:spPr>
          <a:xfrm>
            <a:off x="186434" y="100492"/>
            <a:ext cx="8751097" cy="439279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5121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es - 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72720" y="1049274"/>
            <a:ext cx="4014216" cy="15430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013" b="0">
                <a:solidFill>
                  <a:srgbClr val="002060"/>
                </a:solidFill>
              </a:defRPr>
            </a:lvl1pPr>
            <a:lvl2pPr>
              <a:defRPr sz="1013">
                <a:solidFill>
                  <a:srgbClr val="002060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736592" y="1049274"/>
            <a:ext cx="4014216" cy="15430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013" b="0">
                <a:solidFill>
                  <a:srgbClr val="002060"/>
                </a:solidFill>
              </a:defRPr>
            </a:lvl1pPr>
            <a:lvl2pPr>
              <a:defRPr sz="1013">
                <a:solidFill>
                  <a:srgbClr val="002060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372720" y="3031236"/>
            <a:ext cx="4005072" cy="15430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013" b="0">
                <a:solidFill>
                  <a:srgbClr val="002060"/>
                </a:solidFill>
              </a:defRPr>
            </a:lvl1pPr>
            <a:lvl2pPr>
              <a:defRPr sz="1013">
                <a:solidFill>
                  <a:srgbClr val="002060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736592" y="3031236"/>
            <a:ext cx="4005072" cy="15430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013" b="0">
                <a:solidFill>
                  <a:srgbClr val="002060"/>
                </a:solidFill>
              </a:defRPr>
            </a:lvl1pPr>
            <a:lvl2pPr>
              <a:defRPr sz="1013">
                <a:solidFill>
                  <a:srgbClr val="002060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itle Placeholder 3"/>
          <p:cNvSpPr>
            <a:spLocks noGrp="1"/>
          </p:cNvSpPr>
          <p:nvPr>
            <p:ph type="title"/>
          </p:nvPr>
        </p:nvSpPr>
        <p:spPr>
          <a:xfrm>
            <a:off x="186434" y="100492"/>
            <a:ext cx="8751097" cy="439279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2659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utlined i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2506548" y="1205384"/>
            <a:ext cx="2048256" cy="3324497"/>
          </a:xfrm>
          <a:prstGeom prst="rect">
            <a:avLst/>
          </a:prstGeom>
          <a:solidFill>
            <a:srgbClr val="FFFFFF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3152" tIns="182880" rIns="73152" bIns="73152"/>
          <a:lstStyle>
            <a:lvl1pPr>
              <a:buNone/>
              <a:defRPr sz="900">
                <a:solidFill>
                  <a:srgbClr val="002060"/>
                </a:solidFill>
              </a:defRPr>
            </a:lvl1pPr>
            <a:lvl2pPr>
              <a:defRPr sz="900">
                <a:solidFill>
                  <a:srgbClr val="002060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03428" y="1205384"/>
            <a:ext cx="2048256" cy="3324497"/>
          </a:xfrm>
          <a:prstGeom prst="rect">
            <a:avLst/>
          </a:prstGeom>
          <a:solidFill>
            <a:srgbClr val="FFFFFF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3152" tIns="182880" rIns="73152" bIns="73152"/>
          <a:lstStyle>
            <a:lvl1pPr>
              <a:buNone/>
              <a:defRPr sz="900">
                <a:solidFill>
                  <a:srgbClr val="002060"/>
                </a:solidFill>
              </a:defRPr>
            </a:lvl1pPr>
            <a:lvl2pPr>
              <a:defRPr sz="900">
                <a:solidFill>
                  <a:srgbClr val="002060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609668" y="1205384"/>
            <a:ext cx="2048256" cy="3324497"/>
          </a:xfrm>
          <a:prstGeom prst="rect">
            <a:avLst/>
          </a:prstGeom>
          <a:solidFill>
            <a:srgbClr val="FFFFFF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3152" tIns="182880" rIns="73152" bIns="73152"/>
          <a:lstStyle>
            <a:lvl1pPr>
              <a:buNone/>
              <a:defRPr sz="900">
                <a:solidFill>
                  <a:srgbClr val="002060"/>
                </a:solidFill>
              </a:defRPr>
            </a:lvl1pPr>
            <a:lvl2pPr>
              <a:defRPr sz="900">
                <a:solidFill>
                  <a:srgbClr val="002060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712788" y="1205384"/>
            <a:ext cx="2048256" cy="3324497"/>
          </a:xfrm>
          <a:prstGeom prst="rect">
            <a:avLst/>
          </a:prstGeom>
          <a:solidFill>
            <a:srgbClr val="FFFFFF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3152" tIns="182880" rIns="73152" bIns="73152"/>
          <a:lstStyle>
            <a:lvl1pPr>
              <a:buNone/>
              <a:defRPr sz="900">
                <a:solidFill>
                  <a:srgbClr val="002060"/>
                </a:solidFill>
              </a:defRPr>
            </a:lvl1pPr>
            <a:lvl2pPr>
              <a:defRPr sz="900">
                <a:solidFill>
                  <a:srgbClr val="002060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03938" y="636821"/>
            <a:ext cx="8356600" cy="4964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rgbClr val="002060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9" name="Title Placeholder 3"/>
          <p:cNvSpPr>
            <a:spLocks noGrp="1"/>
          </p:cNvSpPr>
          <p:nvPr>
            <p:ph type="title"/>
          </p:nvPr>
        </p:nvSpPr>
        <p:spPr>
          <a:xfrm>
            <a:off x="186434" y="100492"/>
            <a:ext cx="8751097" cy="439279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4844" y="4487095"/>
            <a:ext cx="790321" cy="3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25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"/>
          <p:cNvSpPr txBox="1">
            <a:spLocks noGrp="1"/>
          </p:cNvSpPr>
          <p:nvPr>
            <p:ph type="title"/>
          </p:nvPr>
        </p:nvSpPr>
        <p:spPr>
          <a:xfrm>
            <a:off x="152400" y="2266950"/>
            <a:ext cx="8784056" cy="103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5" name="Google Shape;165;p31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31"/>
          <p:cNvSpPr txBox="1">
            <a:spLocks noGrp="1"/>
          </p:cNvSpPr>
          <p:nvPr>
            <p:ph type="body" idx="2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1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1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chelangelo (to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5"/>
          <p:cNvSpPr>
            <a:spLocks noGrp="1"/>
          </p:cNvSpPr>
          <p:nvPr>
            <p:ph type="body" sz="quarter" idx="23"/>
          </p:nvPr>
        </p:nvSpPr>
        <p:spPr>
          <a:xfrm>
            <a:off x="393192" y="716511"/>
            <a:ext cx="4014216" cy="40017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6000"/>
              </a:lnSpc>
              <a:spcBef>
                <a:spcPts val="446"/>
              </a:spcBef>
              <a:buNone/>
              <a:defRPr sz="1350" b="0">
                <a:solidFill>
                  <a:srgbClr val="002060"/>
                </a:solidFill>
              </a:defRPr>
            </a:lvl1pPr>
            <a:lvl2pPr>
              <a:defRPr sz="1350">
                <a:solidFill>
                  <a:srgbClr val="002060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4"/>
          </p:nvPr>
        </p:nvSpPr>
        <p:spPr>
          <a:xfrm>
            <a:off x="4736592" y="716511"/>
            <a:ext cx="4014216" cy="40017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6000"/>
              </a:lnSpc>
              <a:spcBef>
                <a:spcPts val="446"/>
              </a:spcBef>
              <a:buNone/>
              <a:defRPr sz="1350" b="0">
                <a:solidFill>
                  <a:srgbClr val="002060"/>
                </a:solidFill>
              </a:defRPr>
            </a:lvl1pPr>
            <a:lvl2pPr>
              <a:defRPr sz="1350">
                <a:solidFill>
                  <a:srgbClr val="002060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itle Placeholder 3"/>
          <p:cNvSpPr>
            <a:spLocks noGrp="1"/>
          </p:cNvSpPr>
          <p:nvPr>
            <p:ph type="title"/>
          </p:nvPr>
        </p:nvSpPr>
        <p:spPr>
          <a:xfrm>
            <a:off x="186434" y="100492"/>
            <a:ext cx="8751097" cy="439279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1280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5"/>
          <p:cNvSpPr>
            <a:spLocks noGrp="1"/>
          </p:cNvSpPr>
          <p:nvPr>
            <p:ph type="body" sz="quarter" idx="23"/>
          </p:nvPr>
        </p:nvSpPr>
        <p:spPr>
          <a:xfrm>
            <a:off x="393192" y="1299950"/>
            <a:ext cx="4005072" cy="3233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6000"/>
              </a:lnSpc>
              <a:spcBef>
                <a:spcPts val="446"/>
              </a:spcBef>
              <a:buNone/>
              <a:defRPr sz="1125" b="0">
                <a:solidFill>
                  <a:srgbClr val="002060"/>
                </a:solidFill>
              </a:defRPr>
            </a:lvl1pPr>
            <a:lvl2pPr>
              <a:defRPr sz="1125">
                <a:solidFill>
                  <a:srgbClr val="002060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4"/>
          </p:nvPr>
        </p:nvSpPr>
        <p:spPr>
          <a:xfrm>
            <a:off x="4736592" y="1299950"/>
            <a:ext cx="4005072" cy="3233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6000"/>
              </a:lnSpc>
              <a:spcBef>
                <a:spcPts val="446"/>
              </a:spcBef>
              <a:buNone/>
              <a:defRPr sz="1125" b="0">
                <a:solidFill>
                  <a:srgbClr val="002060"/>
                </a:solidFill>
              </a:defRPr>
            </a:lvl1pPr>
            <a:lvl2pPr>
              <a:defRPr sz="1125">
                <a:solidFill>
                  <a:srgbClr val="002060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410926" y="783140"/>
            <a:ext cx="3987338" cy="327910"/>
          </a:xfrm>
          <a:prstGeom prst="rect">
            <a:avLst/>
          </a:prstGeom>
        </p:spPr>
        <p:txBody>
          <a:bodyPr wrap="square" lIns="54864" tIns="54864" rIns="54864" bIns="54864">
            <a:spAutoFit/>
          </a:bodyPr>
          <a:lstStyle>
            <a:lvl1pPr marL="0" indent="0">
              <a:lnSpc>
                <a:spcPct val="110000"/>
              </a:lnSpc>
              <a:spcBef>
                <a:spcPts val="56"/>
              </a:spcBef>
              <a:buNone/>
              <a:defRPr sz="1350" b="1" i="0">
                <a:solidFill>
                  <a:srgbClr val="002060"/>
                </a:solidFill>
              </a:defRPr>
            </a:lvl1pPr>
            <a:lvl2pPr marL="67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4754326" y="783140"/>
            <a:ext cx="3987338" cy="327910"/>
          </a:xfrm>
          <a:prstGeom prst="rect">
            <a:avLst/>
          </a:prstGeom>
        </p:spPr>
        <p:txBody>
          <a:bodyPr wrap="square" lIns="54864" tIns="54864" rIns="54864" bIns="54864">
            <a:spAutoFit/>
          </a:bodyPr>
          <a:lstStyle>
            <a:lvl1pPr marL="0" indent="0">
              <a:lnSpc>
                <a:spcPct val="110000"/>
              </a:lnSpc>
              <a:spcBef>
                <a:spcPts val="56"/>
              </a:spcBef>
              <a:buNone/>
              <a:defRPr sz="1350" b="1" i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Placeholder 3"/>
          <p:cNvSpPr>
            <a:spLocks noGrp="1"/>
          </p:cNvSpPr>
          <p:nvPr>
            <p:ph type="title"/>
          </p:nvPr>
        </p:nvSpPr>
        <p:spPr>
          <a:xfrm>
            <a:off x="186434" y="100492"/>
            <a:ext cx="8751097" cy="439279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453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lifications - 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93192" y="1049274"/>
            <a:ext cx="4014216" cy="16527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6000"/>
              </a:lnSpc>
              <a:spcBef>
                <a:spcPts val="446"/>
              </a:spcBef>
              <a:buNone/>
              <a:defRPr sz="1013" b="0">
                <a:solidFill>
                  <a:srgbClr val="002060"/>
                </a:solidFill>
              </a:defRPr>
            </a:lvl1pPr>
            <a:lvl2pPr>
              <a:defRPr sz="1013">
                <a:solidFill>
                  <a:srgbClr val="002060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736592" y="1049274"/>
            <a:ext cx="4014216" cy="16527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6000"/>
              </a:lnSpc>
              <a:spcBef>
                <a:spcPts val="446"/>
              </a:spcBef>
              <a:buNone/>
              <a:defRPr sz="1013" b="0">
                <a:solidFill>
                  <a:srgbClr val="002060"/>
                </a:solidFill>
              </a:defRPr>
            </a:lvl1pPr>
            <a:lvl2pPr>
              <a:defRPr sz="1013">
                <a:solidFill>
                  <a:srgbClr val="002060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393192" y="3031236"/>
            <a:ext cx="4014216" cy="16527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6000"/>
              </a:lnSpc>
              <a:spcBef>
                <a:spcPts val="446"/>
              </a:spcBef>
              <a:buNone/>
              <a:defRPr sz="1013" b="0">
                <a:solidFill>
                  <a:srgbClr val="002060"/>
                </a:solidFill>
              </a:defRPr>
            </a:lvl1pPr>
            <a:lvl2pPr>
              <a:defRPr sz="1013">
                <a:solidFill>
                  <a:srgbClr val="002060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736592" y="3031236"/>
            <a:ext cx="4014216" cy="16527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6000"/>
              </a:lnSpc>
              <a:spcBef>
                <a:spcPts val="446"/>
              </a:spcBef>
              <a:buNone/>
              <a:defRPr sz="1013" b="0">
                <a:solidFill>
                  <a:srgbClr val="002060"/>
                </a:solidFill>
              </a:defRPr>
            </a:lvl1pPr>
            <a:lvl2pPr>
              <a:defRPr sz="1013">
                <a:solidFill>
                  <a:srgbClr val="002060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itle Placeholder 3"/>
          <p:cNvSpPr>
            <a:spLocks noGrp="1"/>
          </p:cNvSpPr>
          <p:nvPr>
            <p:ph type="title"/>
          </p:nvPr>
        </p:nvSpPr>
        <p:spPr>
          <a:xfrm>
            <a:off x="186434" y="100492"/>
            <a:ext cx="8751097" cy="439279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3176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86434" y="100492"/>
            <a:ext cx="8751097" cy="439279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983320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3"/>
          <p:cNvSpPr>
            <a:spLocks noGrp="1"/>
          </p:cNvSpPr>
          <p:nvPr>
            <p:ph type="title"/>
          </p:nvPr>
        </p:nvSpPr>
        <p:spPr>
          <a:xfrm>
            <a:off x="186434" y="100492"/>
            <a:ext cx="8751097" cy="439279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60181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hart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3"/>
          <p:cNvSpPr>
            <a:spLocks noGrp="1"/>
          </p:cNvSpPr>
          <p:nvPr>
            <p:ph type="title"/>
          </p:nvPr>
        </p:nvSpPr>
        <p:spPr>
          <a:xfrm>
            <a:off x="186434" y="100492"/>
            <a:ext cx="8751097" cy="439279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71484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D877E9-4460-5F4F-8CCA-874D2FC3CE26}"/>
              </a:ext>
            </a:extLst>
          </p:cNvPr>
          <p:cNvCxnSpPr>
            <a:cxnSpLocks/>
          </p:cNvCxnSpPr>
          <p:nvPr userDrawn="1"/>
        </p:nvCxnSpPr>
        <p:spPr>
          <a:xfrm>
            <a:off x="0" y="1137906"/>
            <a:ext cx="9144000" cy="0"/>
          </a:xfrm>
          <a:prstGeom prst="line">
            <a:avLst/>
          </a:prstGeom>
          <a:ln w="19050">
            <a:solidFill>
              <a:srgbClr val="7C91B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A154D84F-DD41-1741-91D1-BD1F57D96A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656" y="1425921"/>
            <a:ext cx="7673166" cy="2879002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 sz="2400">
                <a:solidFill>
                  <a:srgbClr val="0C2547"/>
                </a:solidFill>
              </a:defRPr>
            </a:lvl1pPr>
          </a:lstStyle>
          <a:p>
            <a:pPr>
              <a:lnSpc>
                <a:spcPts val="3600"/>
              </a:lnSpc>
              <a:spcAft>
                <a:spcPts val="2000"/>
              </a:spcAft>
            </a:pPr>
            <a:endParaRPr lang="en-US" sz="2100">
              <a:solidFill>
                <a:srgbClr val="0C2547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1EFFD53-7486-3F49-92C7-89F7EB9D8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93669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975949"/>
            <a:ext cx="8102875" cy="1790700"/>
          </a:xfrm>
          <a:prstGeom prst="rect">
            <a:avLst/>
          </a:prstGeom>
        </p:spPr>
        <p:txBody>
          <a:bodyPr anchor="b"/>
          <a:lstStyle>
            <a:lvl1pPr algn="l">
              <a:defRPr sz="4500">
                <a:solidFill>
                  <a:srgbClr val="7C91B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350" y="3417685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C2547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Yale Digital Conference 2019">
            <a:extLst>
              <a:ext uri="{FF2B5EF4-FFF2-40B4-BE49-F238E27FC236}">
                <a16:creationId xmlns:a16="http://schemas.microsoft.com/office/drawing/2014/main" id="{D766391E-4F56-C641-AE0A-07430E9C2F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26594"/>
            <a:ext cx="9144000" cy="41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697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7246F-3625-3146-AD7B-9126FB1F3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1561"/>
            <a:ext cx="7886700" cy="632605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7C91B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621667-9537-EB49-B94B-D3B5FA874B45}"/>
              </a:ext>
            </a:extLst>
          </p:cNvPr>
          <p:cNvCxnSpPr>
            <a:cxnSpLocks/>
          </p:cNvCxnSpPr>
          <p:nvPr userDrawn="1"/>
        </p:nvCxnSpPr>
        <p:spPr>
          <a:xfrm>
            <a:off x="0" y="1137906"/>
            <a:ext cx="9144000" cy="0"/>
          </a:xfrm>
          <a:prstGeom prst="line">
            <a:avLst/>
          </a:prstGeom>
          <a:ln w="19050">
            <a:solidFill>
              <a:srgbClr val="7C91B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C8193B-4365-A74F-9311-99FFAAC822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656" y="1425921"/>
            <a:ext cx="7673166" cy="2879002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 sz="2400">
                <a:solidFill>
                  <a:srgbClr val="0C2547"/>
                </a:solidFill>
              </a:defRPr>
            </a:lvl1pPr>
          </a:lstStyle>
          <a:p>
            <a:pPr>
              <a:lnSpc>
                <a:spcPts val="3600"/>
              </a:lnSpc>
              <a:spcAft>
                <a:spcPts val="2000"/>
              </a:spcAft>
            </a:pPr>
            <a:endParaRPr lang="en-US" sz="2100">
              <a:solidFill>
                <a:srgbClr val="0C2547"/>
              </a:solidFill>
            </a:endParaRPr>
          </a:p>
        </p:txBody>
      </p:sp>
      <p:pic>
        <p:nvPicPr>
          <p:cNvPr id="8" name="Picture 7" descr="Yale Digital Conference 2019">
            <a:extLst>
              <a:ext uri="{FF2B5EF4-FFF2-40B4-BE49-F238E27FC236}">
                <a16:creationId xmlns:a16="http://schemas.microsoft.com/office/drawing/2014/main" id="{7C621722-6D07-E741-A754-2C0419D4AD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26594"/>
            <a:ext cx="9144000" cy="41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23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625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>
            <a:spLocks noGrp="1"/>
          </p:cNvSpPr>
          <p:nvPr>
            <p:ph type="title"/>
          </p:nvPr>
        </p:nvSpPr>
        <p:spPr>
          <a:xfrm>
            <a:off x="152400" y="2266950"/>
            <a:ext cx="8784056" cy="103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2" name="Google Shape;172;p32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2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2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Blank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4299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"/>
          <p:cNvSpPr txBox="1">
            <a:spLocks noGrp="1"/>
          </p:cNvSpPr>
          <p:nvPr>
            <p:ph type="title"/>
          </p:nvPr>
        </p:nvSpPr>
        <p:spPr>
          <a:xfrm>
            <a:off x="152400" y="2266950"/>
            <a:ext cx="8784056" cy="103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5" name="Google Shape;165;p31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31"/>
          <p:cNvSpPr txBox="1">
            <a:spLocks noGrp="1"/>
          </p:cNvSpPr>
          <p:nvPr>
            <p:ph type="body" idx="2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1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1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7351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>
            <a:spLocks noGrp="1"/>
          </p:cNvSpPr>
          <p:nvPr>
            <p:ph type="title"/>
          </p:nvPr>
        </p:nvSpPr>
        <p:spPr>
          <a:xfrm>
            <a:off x="152400" y="2266950"/>
            <a:ext cx="8784056" cy="103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2" name="Google Shape;172;p32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2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2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28972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577850"/>
            <a:ext cx="8086725" cy="25146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3155157"/>
            <a:ext cx="6921151" cy="123444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4B830C1-F95D-42B9-9754-455F2531C59A}" type="datetime1">
              <a:rPr lang="en-US" smtClean="0"/>
              <a:t>7/24/19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n-US"/>
              <a:t>AYA website redesign Monthly Advisory group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F8C82225-9F3C-44E6-ABBD-DCA975B7B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933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5923-AE0B-419F-8D37-281E9D0E01C3}" type="datetime1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FY19 alumni Affairs &amp; Development Technology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2225-9F3C-44E6-ABBD-DCA975B7B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80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575564"/>
            <a:ext cx="8085582" cy="2516886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3153157"/>
            <a:ext cx="6919722" cy="123444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902A6-F7AF-4F61-AF1A-103F5027F70E}" type="datetime1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AYA website redesign Monthly Advisory group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2225-9F3C-44E6-ABBD-DCA975B7B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955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498601"/>
            <a:ext cx="3497580" cy="282549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498" y="1498601"/>
            <a:ext cx="3497580" cy="282549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71F71-B2AB-4B43-95D5-AF6C97A7EE03}" type="datetime1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AYA website redesign Monthly Advisory group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2225-9F3C-44E6-ABBD-DCA975B7B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047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1530350"/>
            <a:ext cx="3497580" cy="542550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064813"/>
            <a:ext cx="3497580" cy="24003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706" y="1528826"/>
            <a:ext cx="3497580" cy="541782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5706" y="2063243"/>
            <a:ext cx="3497580" cy="24003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E3E5-9559-4018-B0BA-2249BBC92FF4}" type="datetime1">
              <a:rPr lang="en-US" smtClean="0"/>
              <a:t>7/24/19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AYA website redesign Monthly Advisory group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2225-9F3C-44E6-ABBD-DCA975B7B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14178"/>
      </p:ext>
    </p:extLst>
  </p:cSld>
  <p:clrMapOvr>
    <a:masterClrMapping/>
  </p:clrMapOvr>
  <p:hf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A2D8C-8B0D-4DF8-B409-673AB13B24BB}" type="datetime1">
              <a:rPr lang="en-US" smtClean="0"/>
              <a:t>7/24/19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AYA website redesign Monthly Advisory group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2225-9F3C-44E6-ABBD-DCA975B7B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772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42692-136E-443D-B6DE-55EE40F179A8}" type="datetime1">
              <a:rPr lang="en-US" smtClean="0"/>
              <a:t>7/24/19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AYA website redesign Monthly Advisory group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2225-9F3C-44E6-ABBD-DCA975B7B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40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457201"/>
            <a:ext cx="6507167" cy="2400300"/>
          </a:xfrm>
        </p:spPr>
        <p:txBody>
          <a:bodyPr anchor="b">
            <a:normAutofit/>
          </a:bodyPr>
          <a:lstStyle>
            <a:lvl1pPr algn="ctr">
              <a:defRPr sz="36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4650"/>
            <a:ext cx="6507167" cy="1428750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64003308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406712"/>
            <a:ext cx="2537460" cy="144018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571500"/>
            <a:ext cx="4572000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1883860"/>
            <a:ext cx="254889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01448-58D4-467C-96B6-AC712FC96D1D}" type="datetime1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AYA website redesign Monthly Advisory group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F8C82225-9F3C-44E6-ABBD-DCA975B7B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034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4064001"/>
            <a:ext cx="8085582" cy="459962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3998214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4432301"/>
            <a:ext cx="6922008" cy="40005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1034F3E-30E7-4BFB-A50A-EBA291C90FE0}" type="datetime1">
              <a:rPr lang="en-US" smtClean="0"/>
              <a:t>7/24/19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n-US"/>
              <a:t>AYA website redesign Monthly Advisory group meeting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F8C82225-9F3C-44E6-ABBD-DCA975B7B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8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558F-D178-4DB1-B0B1-C7C06101A82C}" type="datetime1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AYA website redesign Monthly Advisory group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2225-9F3C-44E6-ABBD-DCA975B7B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561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521494"/>
            <a:ext cx="1971675" cy="3600450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535782"/>
            <a:ext cx="5800725" cy="405050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B66-9A7D-4F8B-A32A-DDA77586A161}" type="datetime1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AYA website redesign Monthly Advisory group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2225-9F3C-44E6-ABBD-DCA975B7B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79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>
            <a:spLocks noGrp="1"/>
          </p:cNvSpPr>
          <p:nvPr>
            <p:ph type="ftr" idx="11"/>
          </p:nvPr>
        </p:nvSpPr>
        <p:spPr>
          <a:xfrm>
            <a:off x="3108960" y="4783456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dt" idx="10"/>
          </p:nvPr>
        </p:nvSpPr>
        <p:spPr>
          <a:xfrm>
            <a:off x="457200" y="4783456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sldNum" idx="12"/>
          </p:nvPr>
        </p:nvSpPr>
        <p:spPr>
          <a:xfrm>
            <a:off x="6583680" y="4783456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48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7671630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260" y="2481436"/>
            <a:ext cx="6515100" cy="1101600"/>
          </a:xfrm>
        </p:spPr>
        <p:txBody>
          <a:bodyPr anchor="b"/>
          <a:lstStyle>
            <a:lvl1pPr algn="r">
              <a:defRPr sz="3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3259" y="3583036"/>
            <a:ext cx="6515101" cy="6453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1657969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9" y="2000250"/>
            <a:ext cx="3657600" cy="234315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7959" y="2000250"/>
            <a:ext cx="3657600" cy="234315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0573318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1961" y="1993900"/>
            <a:ext cx="3441698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9" y="2432447"/>
            <a:ext cx="3657600" cy="1910953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32350" y="2000250"/>
            <a:ext cx="3453210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7959" y="2432447"/>
            <a:ext cx="3657601" cy="1910953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1406363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  <p:sldLayoutId id="214748367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457200"/>
            <a:ext cx="7429499" cy="1428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000250"/>
            <a:ext cx="7429499" cy="2343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522363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  <p:sldLayoutId id="2147483922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4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5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35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05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05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9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9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9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9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-10020" y="-3366"/>
            <a:ext cx="9144000" cy="571500"/>
          </a:xfrm>
          <a:prstGeom prst="rect">
            <a:avLst/>
          </a:prstGeom>
          <a:solidFill>
            <a:srgbClr val="00346A"/>
          </a:solidFill>
          <a:ln w="12700">
            <a:solidFill>
              <a:srgbClr val="00346A"/>
            </a:solidFill>
            <a:miter lim="800000"/>
            <a:headEnd type="none" w="sm" len="sm"/>
            <a:tailEnd type="none" w="sm" len="sm"/>
          </a:ln>
        </p:spPr>
        <p:txBody>
          <a:bodyPr wrap="square" lIns="7715" tIns="7715" rIns="7715" bIns="7715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rgbClr val="000000"/>
              </a:buClr>
              <a:buSzPct val="85000"/>
            </a:pPr>
            <a:endParaRPr lang="en-US" sz="675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699717" name="Text Box 5"/>
          <p:cNvSpPr txBox="1">
            <a:spLocks noChangeArrowheads="1"/>
          </p:cNvSpPr>
          <p:nvPr userDrawn="1"/>
        </p:nvSpPr>
        <p:spPr bwMode="gray">
          <a:xfrm>
            <a:off x="4513492" y="5048950"/>
            <a:ext cx="117020" cy="576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prstShdw prst="shdw17" dist="17961" dir="2700000">
              <a:srgbClr val="DDDDD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b" anchorCtr="1">
            <a:spAutoFit/>
          </a:bodyPr>
          <a:lstStyle/>
          <a:p>
            <a:pPr algn="ctr" eaLnBrk="0" hangingPunct="0">
              <a:lnSpc>
                <a:spcPct val="106000"/>
              </a:lnSpc>
              <a:buClr>
                <a:srgbClr val="000000"/>
              </a:buClr>
              <a:buSzPct val="65000"/>
              <a:buFont typeface="Wingdings" pitchFamily="2" charset="2"/>
              <a:buNone/>
              <a:defRPr/>
            </a:pPr>
            <a:r>
              <a:rPr lang="en-US" sz="380">
                <a:solidFill>
                  <a:srgbClr val="000000"/>
                </a:solidFill>
                <a:latin typeface="Arial"/>
              </a:rPr>
              <a:t>- </a:t>
            </a:r>
            <a:fld id="{F60CB5CD-EBF5-4A56-9216-C30908A65B3F}" type="slidenum">
              <a:rPr lang="en-US" sz="380">
                <a:solidFill>
                  <a:srgbClr val="000000"/>
                </a:solidFill>
                <a:latin typeface="Arial"/>
              </a:rPr>
              <a:pPr algn="ctr" eaLnBrk="0" hangingPunct="0">
                <a:lnSpc>
                  <a:spcPct val="106000"/>
                </a:lnSpc>
                <a:buClr>
                  <a:srgbClr val="000000"/>
                </a:buClr>
                <a:buSzPct val="65000"/>
                <a:buFont typeface="Wingdings" pitchFamily="2" charset="2"/>
                <a:buNone/>
                <a:defRPr/>
              </a:pPr>
              <a:t>‹#›</a:t>
            </a:fld>
            <a:r>
              <a:rPr lang="en-US" sz="380">
                <a:solidFill>
                  <a:srgbClr val="000000"/>
                </a:solidFill>
                <a:latin typeface="Arial"/>
              </a:rPr>
              <a:t> -</a:t>
            </a:r>
          </a:p>
        </p:txBody>
      </p:sp>
      <p:sp>
        <p:nvSpPr>
          <p:cNvPr id="11" name="Title 23"/>
          <p:cNvSpPr txBox="1">
            <a:spLocks/>
          </p:cNvSpPr>
          <p:nvPr userDrawn="1"/>
        </p:nvSpPr>
        <p:spPr>
          <a:xfrm>
            <a:off x="111182" y="100492"/>
            <a:ext cx="8345487" cy="2964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sz="1097" b="0">
              <a:solidFill>
                <a:srgbClr val="FFFFFF"/>
              </a:solidFill>
              <a:latin typeface="Georgia" pitchFamily="18" charset="0"/>
            </a:endParaRPr>
          </a:p>
        </p:txBody>
      </p:sp>
      <p:sp>
        <p:nvSpPr>
          <p:cNvPr id="9" name="Title Placeholder 3"/>
          <p:cNvSpPr>
            <a:spLocks noGrp="1"/>
          </p:cNvSpPr>
          <p:nvPr>
            <p:ph type="title"/>
          </p:nvPr>
        </p:nvSpPr>
        <p:spPr>
          <a:xfrm>
            <a:off x="186434" y="100492"/>
            <a:ext cx="8751097" cy="439279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381861" y="198568"/>
            <a:ext cx="542523" cy="23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7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</p:sldLayoutIdLst>
  <p:hf hdr="0" ftr="0" dt="0"/>
  <p:txStyles>
    <p:titleStyle>
      <a:lvl1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1575" b="0">
          <a:solidFill>
            <a:schemeClr val="bg1"/>
          </a:solidFill>
          <a:latin typeface="Cambria" panose="02040503050406030204" pitchFamily="18" charset="0"/>
          <a:ea typeface="+mj-ea"/>
          <a:cs typeface="+mj-cs"/>
        </a:defRPr>
      </a:lvl1pPr>
      <a:lvl2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675" b="1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675" b="1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675" b="1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675" b="1">
          <a:solidFill>
            <a:schemeClr val="tx1"/>
          </a:solidFill>
          <a:latin typeface="Arial" charset="0"/>
        </a:defRPr>
      </a:lvl5pPr>
      <a:lvl6pPr marL="192876"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675" b="1">
          <a:solidFill>
            <a:schemeClr val="tx1"/>
          </a:solidFill>
          <a:latin typeface="Arial" charset="0"/>
        </a:defRPr>
      </a:lvl6pPr>
      <a:lvl7pPr marL="385753"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675" b="1">
          <a:solidFill>
            <a:schemeClr val="tx1"/>
          </a:solidFill>
          <a:latin typeface="Arial" charset="0"/>
        </a:defRPr>
      </a:lvl7pPr>
      <a:lvl8pPr marL="578630"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675" b="1">
          <a:solidFill>
            <a:schemeClr val="tx1"/>
          </a:solidFill>
          <a:latin typeface="Arial" charset="0"/>
        </a:defRPr>
      </a:lvl8pPr>
      <a:lvl9pPr marL="771506"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675" b="1">
          <a:solidFill>
            <a:schemeClr val="tx1"/>
          </a:solidFill>
          <a:latin typeface="Arial" charset="0"/>
        </a:defRPr>
      </a:lvl9pPr>
    </p:titleStyle>
    <p:bodyStyle>
      <a:lvl1pPr marL="144657" indent="-144657" algn="l" rtl="0" eaLnBrk="1" fontAlgn="base" hangingPunct="1">
        <a:lnSpc>
          <a:spcPct val="106000"/>
        </a:lnSpc>
        <a:spcBef>
          <a:spcPct val="80000"/>
        </a:spcBef>
        <a:spcAft>
          <a:spcPct val="0"/>
        </a:spcAft>
        <a:buClr>
          <a:srgbClr val="296DC0"/>
        </a:buClr>
        <a:buSzPct val="100000"/>
        <a:buFont typeface="Wingdings" pitchFamily="2" charset="2"/>
        <a:buChar char="§"/>
        <a:defRPr sz="844" baseline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121218" indent="-120548" algn="l" rtl="0" eaLnBrk="1" fontAlgn="base" hangingPunct="1">
        <a:lnSpc>
          <a:spcPct val="106000"/>
        </a:lnSpc>
        <a:spcBef>
          <a:spcPts val="254"/>
        </a:spcBef>
        <a:spcAft>
          <a:spcPct val="0"/>
        </a:spcAft>
        <a:buClr>
          <a:srgbClr val="296DC0"/>
        </a:buClr>
        <a:buFont typeface="Wingdings" pitchFamily="2" charset="2"/>
        <a:buChar char="§"/>
        <a:defRPr sz="844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270027" indent="-72998" algn="l" rtl="0" eaLnBrk="1" fontAlgn="base" hangingPunct="1">
        <a:lnSpc>
          <a:spcPct val="106000"/>
        </a:lnSpc>
        <a:spcBef>
          <a:spcPts val="254"/>
        </a:spcBef>
        <a:spcAft>
          <a:spcPct val="0"/>
        </a:spcAft>
        <a:buClr>
          <a:schemeClr val="tx1"/>
        </a:buClr>
        <a:buFont typeface="Arial" pitchFamily="34" charset="0"/>
        <a:buChar char="‒"/>
        <a:defRPr sz="760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347178" indent="-72329" algn="l" rtl="0" eaLnBrk="1" fontAlgn="base" hangingPunct="1">
        <a:lnSpc>
          <a:spcPct val="106000"/>
        </a:lnSpc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»"/>
        <a:defRPr sz="675" i="1" baseline="0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462903" indent="-99788" algn="l" rtl="0" eaLnBrk="1" fontAlgn="base" hangingPunct="1">
        <a:spcBef>
          <a:spcPts val="93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675" baseline="0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802982" indent="-9978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506">
          <a:solidFill>
            <a:schemeClr val="tx1"/>
          </a:solidFill>
          <a:latin typeface="+mn-lt"/>
        </a:defRPr>
      </a:lvl6pPr>
      <a:lvl7pPr marL="995859" indent="-9978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506">
          <a:solidFill>
            <a:schemeClr val="tx1"/>
          </a:solidFill>
          <a:latin typeface="+mn-lt"/>
        </a:defRPr>
      </a:lvl7pPr>
      <a:lvl8pPr marL="1188735" indent="-9978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506">
          <a:solidFill>
            <a:schemeClr val="tx1"/>
          </a:solidFill>
          <a:latin typeface="+mn-lt"/>
        </a:defRPr>
      </a:lvl8pPr>
      <a:lvl9pPr marL="1381612" indent="-9978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50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76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53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30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06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382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59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35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11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93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7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7FA2C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74646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374650"/>
            <a:ext cx="8079581" cy="1243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1508760"/>
            <a:ext cx="8065294" cy="2824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4809335"/>
            <a:ext cx="30861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0DACE3E5-9559-4018-B0BA-2249BBC92FF4}" type="datetime1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4916023"/>
            <a:ext cx="37719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AYA website redesign Monthly Advisory group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945" y="4407310"/>
            <a:ext cx="2194560" cy="10477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725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F8C82225-9F3C-44E6-ABBD-DCA975B7B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7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hf hdr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050" kern="1200" spc="-9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60604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tiff"/><Relationship Id="rId11" Type="http://schemas.openxmlformats.org/officeDocument/2006/relationships/image" Target="../media/image25.tiff"/><Relationship Id="rId5" Type="http://schemas.openxmlformats.org/officeDocument/2006/relationships/image" Target="../media/image20.png"/><Relationship Id="rId10" Type="http://schemas.openxmlformats.org/officeDocument/2006/relationships/image" Target="../media/image24.tiff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tiff"/><Relationship Id="rId11" Type="http://schemas.openxmlformats.org/officeDocument/2006/relationships/image" Target="../media/image25.tiff"/><Relationship Id="rId5" Type="http://schemas.openxmlformats.org/officeDocument/2006/relationships/image" Target="../media/image20.png"/><Relationship Id="rId10" Type="http://schemas.openxmlformats.org/officeDocument/2006/relationships/image" Target="../media/image24.tiff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E08F04B-6005-944D-9D06-63B91A60D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Yale Digital Conference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8D3BF-87BC-4C4D-BFB2-939C0E67D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7" t="1423"/>
          <a:stretch/>
        </p:blipFill>
        <p:spPr>
          <a:xfrm>
            <a:off x="0" y="0"/>
            <a:ext cx="9150683" cy="3530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753328-2A3A-2947-BD2B-ED1C56D0A2FB}"/>
              </a:ext>
            </a:extLst>
          </p:cNvPr>
          <p:cNvSpPr txBox="1"/>
          <p:nvPr/>
        </p:nvSpPr>
        <p:spPr>
          <a:xfrm>
            <a:off x="500933" y="3882225"/>
            <a:ext cx="812055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600" kern="1200">
                <a:solidFill>
                  <a:srgbClr val="0C2547"/>
                </a:solidFill>
                <a:latin typeface="Calibri" panose="020F0502020204030204"/>
                <a:ea typeface="+mn-ea"/>
                <a:cs typeface="+mn-cs"/>
              </a:rPr>
              <a:t>Louis Tiseo </a:t>
            </a:r>
          </a:p>
          <a:p>
            <a:pPr defTabSz="685800">
              <a:buClrTx/>
            </a:pPr>
            <a:r>
              <a:rPr lang="en-US" sz="2700" kern="1200">
                <a:solidFill>
                  <a:srgbClr val="0C2547"/>
                </a:solidFill>
                <a:latin typeface="Calibri" panose="020F0502020204030204"/>
                <a:ea typeface="+mn-ea"/>
                <a:cs typeface="+mn-cs"/>
              </a:rPr>
              <a:t>Sr. Director, Foundational Technologies Services</a:t>
            </a:r>
          </a:p>
        </p:txBody>
      </p:sp>
    </p:spTree>
    <p:extLst>
      <p:ext uri="{BB962C8B-B14F-4D97-AF65-F5344CB8AC3E}">
        <p14:creationId xmlns:p14="http://schemas.microsoft.com/office/powerpoint/2010/main" val="392611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742;p72">
            <a:extLst>
              <a:ext uri="{FF2B5EF4-FFF2-40B4-BE49-F238E27FC236}">
                <a16:creationId xmlns:a16="http://schemas.microsoft.com/office/drawing/2014/main" id="{BC1F6516-0F81-3744-9DB1-39EDE239CBD3}"/>
              </a:ext>
            </a:extLst>
          </p:cNvPr>
          <p:cNvSpPr txBox="1"/>
          <p:nvPr/>
        </p:nvSpPr>
        <p:spPr>
          <a:xfrm>
            <a:off x="2248854" y="871695"/>
            <a:ext cx="3200400" cy="407108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Foundational Release 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50" b="0" i="0" u="none" strike="noStrike" kern="0" cap="none" spc="0" normalizeH="0" baseline="0" noProof="0">
                <a:ln>
                  <a:noFill/>
                </a:ln>
                <a:solidFill>
                  <a:srgbClr val="1024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Software Defined Access (SDA) hardware will be rolled-out to ALL buildings with the base security model so that the network benefits of the technology will be realized much more quickly and earlier by all users.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srgbClr val="10243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srgbClr val="10243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srgbClr val="10243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srgbClr val="10243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1" i="0" u="none" strike="noStrike" kern="0" cap="none" spc="0" normalizeH="0" baseline="0" noProof="0">
              <a:ln>
                <a:noFill/>
              </a:ln>
              <a:solidFill>
                <a:srgbClr val="10243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1" i="0" u="none" strike="noStrike" kern="0" cap="none" spc="0" normalizeH="0" baseline="0" noProof="0">
              <a:ln>
                <a:noFill/>
              </a:ln>
              <a:solidFill>
                <a:srgbClr val="10243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1" i="0" u="none" strike="noStrike" kern="0" cap="none" spc="0" normalizeH="0" baseline="0" noProof="0">
              <a:ln>
                <a:noFill/>
              </a:ln>
              <a:solidFill>
                <a:srgbClr val="10243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1" i="0" u="none" strike="noStrike" kern="0" cap="none" spc="0" normalizeH="0" baseline="0" noProof="0">
              <a:ln>
                <a:noFill/>
              </a:ln>
              <a:solidFill>
                <a:srgbClr val="10243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1" i="0" u="none" strike="noStrike" kern="0" cap="none" spc="0" normalizeH="0" baseline="0" noProof="0">
              <a:ln>
                <a:noFill/>
              </a:ln>
              <a:solidFill>
                <a:srgbClr val="10243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1" i="0" u="none" strike="noStrike" kern="0" cap="none" spc="0" normalizeH="0" baseline="0" noProof="0">
              <a:ln>
                <a:noFill/>
              </a:ln>
              <a:solidFill>
                <a:srgbClr val="10243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1" i="0" u="none" strike="noStrike" kern="0" cap="none" spc="0" normalizeH="0" baseline="0" noProof="0">
              <a:ln>
                <a:noFill/>
              </a:ln>
              <a:solidFill>
                <a:srgbClr val="10243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1024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Network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43F"/>
              </a:buClr>
              <a:buSzPts val="1050"/>
              <a:buFont typeface="Arial"/>
              <a:buChar char="•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1024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Higher Availability &amp; Performance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43F"/>
              </a:buClr>
              <a:buSzPts val="1050"/>
              <a:buFont typeface="Arial"/>
              <a:buChar char="•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1024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Replace antiquated network equipment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43F"/>
              </a:buClr>
              <a:buSzPts val="1050"/>
              <a:buFont typeface="Arial"/>
              <a:buChar char="•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1024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Increased Efficiency in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1024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Security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43F"/>
              </a:buClr>
              <a:buSzPts val="1050"/>
              <a:buFont typeface="Arial"/>
              <a:buChar char="•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1024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Increased Network Security Visibility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43F"/>
              </a:buClr>
              <a:buSzPts val="1050"/>
              <a:buFont typeface="Arial"/>
              <a:buChar char="•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1024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Auto-alerting on malicious network attacks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43F"/>
              </a:buClr>
              <a:buSzPts val="1050"/>
              <a:buFont typeface="Arial"/>
              <a:buChar char="•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1024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Authentication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8" name="Google Shape;748;p73"/>
          <p:cNvSpPr/>
          <p:nvPr/>
        </p:nvSpPr>
        <p:spPr>
          <a:xfrm>
            <a:off x="0" y="0"/>
            <a:ext cx="9144000" cy="722201"/>
          </a:xfrm>
          <a:prstGeom prst="rect">
            <a:avLst/>
          </a:prstGeom>
          <a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73"/>
          <p:cNvSpPr/>
          <p:nvPr/>
        </p:nvSpPr>
        <p:spPr>
          <a:xfrm>
            <a:off x="0" y="0"/>
            <a:ext cx="9144000" cy="722201"/>
          </a:xfrm>
          <a:prstGeom prst="rect">
            <a:avLst/>
          </a:prstGeom>
          <a:solidFill>
            <a:srgbClr val="03002F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0" name="Google Shape;750;p7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1650" y="207915"/>
            <a:ext cx="717550" cy="30637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73"/>
          <p:cNvSpPr txBox="1"/>
          <p:nvPr/>
        </p:nvSpPr>
        <p:spPr>
          <a:xfrm>
            <a:off x="228600" y="172317"/>
            <a:ext cx="73778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Next Generation Network :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Releases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5" name="Google Shape;755;p73"/>
          <p:cNvSpPr txBox="1"/>
          <p:nvPr/>
        </p:nvSpPr>
        <p:spPr>
          <a:xfrm>
            <a:off x="5787345" y="871695"/>
            <a:ext cx="3200400" cy="407108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Advanced Security Release(s)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Implement more advanced security features including (but not limited to) Guest Network, Device Posturing, Automated Security/Quarantine, and advanced Macro/Micro Segmentation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Security</a:t>
            </a: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Micro/Nano-Segmentation</a:t>
            </a: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Posture Checking/Network Access Control or Change of Authorization</a:t>
            </a: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Role Based Access Control</a:t>
            </a: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Location Based Access Control</a:t>
            </a: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Yale-YNHHS Network Integration</a:t>
            </a: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742719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urier New"/>
              <a:buChar char="o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Provide seamless authorized network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2EAE7-DFF9-764D-A375-E6A5716B59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58" y="1372020"/>
            <a:ext cx="8706679" cy="2710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FC52BE-1732-5C44-BA50-F954668DB6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603" y="1989896"/>
            <a:ext cx="6559988" cy="149399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7FD53F9-8749-9749-8AFC-32D69E9EED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09" y="3467100"/>
            <a:ext cx="431004" cy="4310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C14FEB5-2D70-914B-9A64-75B11FDCFE7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16" y="2790174"/>
            <a:ext cx="447990" cy="44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BCB577-83B8-9C4D-BA1A-D5A38DD86A3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33" y="1456340"/>
            <a:ext cx="426156" cy="4261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D770AC-3AD0-0445-9C20-3056EC0CA3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867" y="2084981"/>
            <a:ext cx="484889" cy="484889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E7D71E-F3A5-4A47-BE15-9ED0462B344E}"/>
              </a:ext>
            </a:extLst>
          </p:cNvPr>
          <p:cNvCxnSpPr>
            <a:cxnSpLocks/>
          </p:cNvCxnSpPr>
          <p:nvPr/>
        </p:nvCxnSpPr>
        <p:spPr>
          <a:xfrm>
            <a:off x="2235603" y="2361498"/>
            <a:ext cx="4800342" cy="0"/>
          </a:xfrm>
          <a:prstGeom prst="line">
            <a:avLst/>
          </a:prstGeom>
          <a:ln w="3175">
            <a:solidFill>
              <a:schemeClr val="bg1">
                <a:lumMod val="85000"/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B15A252-2A8A-BF4C-B8CB-18DEC9221DE2}"/>
              </a:ext>
            </a:extLst>
          </p:cNvPr>
          <p:cNvCxnSpPr>
            <a:cxnSpLocks/>
          </p:cNvCxnSpPr>
          <p:nvPr/>
        </p:nvCxnSpPr>
        <p:spPr>
          <a:xfrm>
            <a:off x="2235603" y="2727486"/>
            <a:ext cx="4762014" cy="0"/>
          </a:xfrm>
          <a:prstGeom prst="line">
            <a:avLst/>
          </a:prstGeom>
          <a:ln w="3175">
            <a:solidFill>
              <a:schemeClr val="bg1">
                <a:lumMod val="85000"/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2F5233E-356E-7E4F-9637-BC1EB3C58A86}"/>
              </a:ext>
            </a:extLst>
          </p:cNvPr>
          <p:cNvCxnSpPr>
            <a:cxnSpLocks/>
          </p:cNvCxnSpPr>
          <p:nvPr/>
        </p:nvCxnSpPr>
        <p:spPr>
          <a:xfrm>
            <a:off x="2235603" y="3102715"/>
            <a:ext cx="3770958" cy="0"/>
          </a:xfrm>
          <a:prstGeom prst="line">
            <a:avLst/>
          </a:prstGeom>
          <a:ln w="3175">
            <a:solidFill>
              <a:schemeClr val="bg1">
                <a:lumMod val="85000"/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9F59DC7-D46E-014F-90CB-6BD08C2E5AFC}"/>
              </a:ext>
            </a:extLst>
          </p:cNvPr>
          <p:cNvSpPr txBox="1"/>
          <p:nvPr/>
        </p:nvSpPr>
        <p:spPr>
          <a:xfrm>
            <a:off x="330640" y="1853069"/>
            <a:ext cx="6013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Security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22408F-E246-5848-BCAD-ED7A71803B3D}"/>
              </a:ext>
            </a:extLst>
          </p:cNvPr>
          <p:cNvSpPr txBox="1"/>
          <p:nvPr/>
        </p:nvSpPr>
        <p:spPr>
          <a:xfrm>
            <a:off x="225543" y="2483991"/>
            <a:ext cx="8115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Data Closets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E6292D-94DF-5241-B409-BADA0D14F66E}"/>
              </a:ext>
            </a:extLst>
          </p:cNvPr>
          <p:cNvSpPr txBox="1"/>
          <p:nvPr/>
        </p:nvSpPr>
        <p:spPr>
          <a:xfrm>
            <a:off x="225543" y="3199534"/>
            <a:ext cx="8115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Networks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48D029-6A07-9841-B00B-53194D7FF19B}"/>
              </a:ext>
            </a:extLst>
          </p:cNvPr>
          <p:cNvSpPr txBox="1"/>
          <p:nvPr/>
        </p:nvSpPr>
        <p:spPr>
          <a:xfrm>
            <a:off x="100573" y="3833862"/>
            <a:ext cx="10614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Switches and </a:t>
            </a:r>
            <a:r>
              <a:rPr kumimoji="0" lang="en-US" sz="8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Wifi</a:t>
            </a:r>
            <a:endParaRPr kumimoji="0" lang="en-US" sz="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792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688A3FB6-5072-4397-8A95-1D453D695C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840815"/>
              </p:ext>
            </p:extLst>
          </p:nvPr>
        </p:nvGraphicFramePr>
        <p:xfrm>
          <a:off x="1849320" y="751166"/>
          <a:ext cx="6723787" cy="2453640"/>
        </p:xfrm>
        <a:graphic>
          <a:graphicData uri="http://schemas.openxmlformats.org/drawingml/2006/table">
            <a:tbl>
              <a:tblPr firstRow="1" bandRow="1"/>
              <a:tblGrid>
                <a:gridCol w="1244737">
                  <a:extLst>
                    <a:ext uri="{9D8B030D-6E8A-4147-A177-3AD203B41FA5}">
                      <a16:colId xmlns:a16="http://schemas.microsoft.com/office/drawing/2014/main" val="4006688538"/>
                    </a:ext>
                  </a:extLst>
                </a:gridCol>
                <a:gridCol w="1108953">
                  <a:extLst>
                    <a:ext uri="{9D8B030D-6E8A-4147-A177-3AD203B41FA5}">
                      <a16:colId xmlns:a16="http://schemas.microsoft.com/office/drawing/2014/main" val="901189032"/>
                    </a:ext>
                  </a:extLst>
                </a:gridCol>
                <a:gridCol w="1055451">
                  <a:extLst>
                    <a:ext uri="{9D8B030D-6E8A-4147-A177-3AD203B41FA5}">
                      <a16:colId xmlns:a16="http://schemas.microsoft.com/office/drawing/2014/main" val="2762772027"/>
                    </a:ext>
                  </a:extLst>
                </a:gridCol>
                <a:gridCol w="1206230">
                  <a:extLst>
                    <a:ext uri="{9D8B030D-6E8A-4147-A177-3AD203B41FA5}">
                      <a16:colId xmlns:a16="http://schemas.microsoft.com/office/drawing/2014/main" val="149988045"/>
                    </a:ext>
                  </a:extLst>
                </a:gridCol>
                <a:gridCol w="1055451">
                  <a:extLst>
                    <a:ext uri="{9D8B030D-6E8A-4147-A177-3AD203B41FA5}">
                      <a16:colId xmlns:a16="http://schemas.microsoft.com/office/drawing/2014/main" val="3326975826"/>
                    </a:ext>
                  </a:extLst>
                </a:gridCol>
                <a:gridCol w="1052965">
                  <a:extLst>
                    <a:ext uri="{9D8B030D-6E8A-4147-A177-3AD203B41FA5}">
                      <a16:colId xmlns:a16="http://schemas.microsoft.com/office/drawing/2014/main" val="346134938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FY19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5B9BD5">
                          <a:lumMod val="60000"/>
                          <a:lumOff val="4000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FY20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FY21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FY22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FY23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FY24+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732412"/>
                  </a:ext>
                </a:extLst>
              </a:tr>
              <a:tr h="12149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5B9BD5">
                          <a:lumMod val="60000"/>
                          <a:lumOff val="4000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55978"/>
                  </a:ext>
                </a:extLst>
              </a:tr>
              <a:tr h="17124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436237"/>
                  </a:ext>
                </a:extLst>
              </a:tr>
              <a:tr h="25376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6109744"/>
                  </a:ext>
                </a:extLst>
              </a:tr>
              <a:tr h="25376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4672475"/>
                  </a:ext>
                </a:extLst>
              </a:tr>
              <a:tr h="25376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007922"/>
                  </a:ext>
                </a:extLst>
              </a:tr>
              <a:tr h="25376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614527"/>
                  </a:ext>
                </a:extLst>
              </a:tr>
              <a:tr h="25376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7006812"/>
                  </a:ext>
                </a:extLst>
              </a:tr>
              <a:tr h="25376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Verdana"/>
                          <a:ea typeface="ＭＳ Ｐゴシック"/>
                          <a:cs typeface="ＭＳ Ｐゴシック"/>
                          <a:sym typeface="Arial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7114447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36FA7077-6962-4C64-AF9A-0729AFCD1ABA}"/>
              </a:ext>
            </a:extLst>
          </p:cNvPr>
          <p:cNvSpPr/>
          <p:nvPr/>
        </p:nvSpPr>
        <p:spPr bwMode="auto">
          <a:xfrm>
            <a:off x="1869071" y="1065260"/>
            <a:ext cx="417724" cy="182880"/>
          </a:xfrm>
          <a:prstGeom prst="rect">
            <a:avLst/>
          </a:prstGeom>
          <a:solidFill>
            <a:srgbClr val="5B9BD5">
              <a:lumMod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B363A2-2773-409E-BD89-7D04B8E35265}"/>
              </a:ext>
            </a:extLst>
          </p:cNvPr>
          <p:cNvSpPr txBox="1"/>
          <p:nvPr/>
        </p:nvSpPr>
        <p:spPr>
          <a:xfrm>
            <a:off x="331021" y="1028684"/>
            <a:ext cx="1463040" cy="256032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/>
                <a:ea typeface="ＭＳ Ｐゴシック"/>
              </a:rPr>
              <a:t>Initiation &amp; Planning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1C3BFD-98C9-48E6-A7D2-63384FFAD82D}"/>
              </a:ext>
            </a:extLst>
          </p:cNvPr>
          <p:cNvSpPr txBox="1"/>
          <p:nvPr/>
        </p:nvSpPr>
        <p:spPr>
          <a:xfrm>
            <a:off x="331021" y="1576991"/>
            <a:ext cx="1463040" cy="256032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/>
                <a:ea typeface="ＭＳ Ｐゴシック"/>
              </a:rPr>
              <a:t>Phase 1: Analysis,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/>
                <a:ea typeface="ＭＳ Ｐゴシック"/>
              </a:rPr>
              <a:t>Design, Rollout Planning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DCD13E-83FE-4EFA-AF9C-B1DA9E7AF3EB}"/>
              </a:ext>
            </a:extLst>
          </p:cNvPr>
          <p:cNvSpPr txBox="1"/>
          <p:nvPr/>
        </p:nvSpPr>
        <p:spPr>
          <a:xfrm>
            <a:off x="331021" y="1302340"/>
            <a:ext cx="1463040" cy="256032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/>
                <a:ea typeface="ＭＳ Ｐゴシック"/>
              </a:rPr>
              <a:t>IAM &amp; Security Supporting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785DCC-1D14-4669-B24D-21140475E2E4}"/>
              </a:ext>
            </a:extLst>
          </p:cNvPr>
          <p:cNvSpPr txBox="1"/>
          <p:nvPr/>
        </p:nvSpPr>
        <p:spPr>
          <a:xfrm>
            <a:off x="331021" y="2395665"/>
            <a:ext cx="1463040" cy="256032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  <a:ea typeface="ＭＳ Ｐゴシック"/>
              </a:rPr>
              <a:t>Advanced Security Release Analysis/Design, Rollout Planning</a:t>
            </a:r>
            <a:endParaRPr kumimoji="0" lang="en-US" sz="6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1257C6-80AB-4451-816B-02BFAC4AE686}"/>
              </a:ext>
            </a:extLst>
          </p:cNvPr>
          <p:cNvSpPr txBox="1"/>
          <p:nvPr/>
        </p:nvSpPr>
        <p:spPr>
          <a:xfrm>
            <a:off x="331021" y="2670319"/>
            <a:ext cx="1463040" cy="256032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square" rtlCol="0" anchor="ctr">
            <a:noAutofit/>
          </a:bodyPr>
          <a:lstStyle/>
          <a:p>
            <a:pPr lvl="0" algn="ctr">
              <a:buClrTx/>
              <a:defRPr/>
            </a:pPr>
            <a:r>
              <a:rPr lang="en-US" sz="700" kern="120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  <a:ea typeface="ＭＳ Ｐゴシック"/>
              </a:rPr>
              <a:t>Advanced Security Release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/>
                <a:ea typeface="ＭＳ Ｐゴシック"/>
              </a:rPr>
              <a:t>Campus-wide Rollout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059B0E-D45D-4C4C-A874-EB2A576C1C19}"/>
              </a:ext>
            </a:extLst>
          </p:cNvPr>
          <p:cNvSpPr txBox="1"/>
          <p:nvPr/>
        </p:nvSpPr>
        <p:spPr>
          <a:xfrm>
            <a:off x="331021" y="1847136"/>
            <a:ext cx="1463040" cy="256032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/>
                <a:ea typeface="ＭＳ Ｐゴシック"/>
              </a:rPr>
              <a:t>Phase 1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/>
                <a:ea typeface="ＭＳ Ｐゴシック"/>
              </a:rPr>
              <a:t>Pilot (3 Buildings)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76A7EF-F2B0-48F6-B92A-DAE3B9F4B2FE}"/>
              </a:ext>
            </a:extLst>
          </p:cNvPr>
          <p:cNvSpPr/>
          <p:nvPr/>
        </p:nvSpPr>
        <p:spPr bwMode="auto">
          <a:xfrm>
            <a:off x="2175819" y="1324160"/>
            <a:ext cx="2017463" cy="182880"/>
          </a:xfrm>
          <a:prstGeom prst="rect">
            <a:avLst/>
          </a:prstGeom>
          <a:solidFill>
            <a:srgbClr val="5B9BD5">
              <a:lumMod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DB279A6-1634-4DC4-B4AB-8DF3F43FD047}"/>
              </a:ext>
            </a:extLst>
          </p:cNvPr>
          <p:cNvSpPr/>
          <p:nvPr/>
        </p:nvSpPr>
        <p:spPr bwMode="auto">
          <a:xfrm>
            <a:off x="2286795" y="1600900"/>
            <a:ext cx="796278" cy="182880"/>
          </a:xfrm>
          <a:prstGeom prst="rect">
            <a:avLst/>
          </a:prstGeom>
          <a:solidFill>
            <a:srgbClr val="5B9BD5">
              <a:lumMod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6B805C5-0DB9-411D-B97E-B5E1D1ACD381}"/>
              </a:ext>
            </a:extLst>
          </p:cNvPr>
          <p:cNvSpPr/>
          <p:nvPr/>
        </p:nvSpPr>
        <p:spPr bwMode="auto">
          <a:xfrm>
            <a:off x="2977476" y="1865459"/>
            <a:ext cx="1215806" cy="182880"/>
          </a:xfrm>
          <a:prstGeom prst="rect">
            <a:avLst/>
          </a:prstGeom>
          <a:solidFill>
            <a:srgbClr val="5B9BD5">
              <a:lumMod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B5A72E-8F72-49B6-97D9-34E96380C875}"/>
              </a:ext>
            </a:extLst>
          </p:cNvPr>
          <p:cNvSpPr txBox="1"/>
          <p:nvPr/>
        </p:nvSpPr>
        <p:spPr>
          <a:xfrm>
            <a:off x="331021" y="2120010"/>
            <a:ext cx="1463040" cy="256032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/>
                <a:ea typeface="ＭＳ Ｐゴシック"/>
              </a:rPr>
              <a:t>Foundational Release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/>
                <a:ea typeface="ＭＳ Ｐゴシック"/>
              </a:rPr>
              <a:t>Campus-wide Rollout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868D2A3-C365-44A8-9539-C994FF147293}"/>
              </a:ext>
            </a:extLst>
          </p:cNvPr>
          <p:cNvSpPr/>
          <p:nvPr/>
        </p:nvSpPr>
        <p:spPr bwMode="auto">
          <a:xfrm>
            <a:off x="3232082" y="2418641"/>
            <a:ext cx="1240955" cy="182880"/>
          </a:xfrm>
          <a:prstGeom prst="rect">
            <a:avLst/>
          </a:prstGeom>
          <a:solidFill>
            <a:srgbClr val="5B9BD5">
              <a:lumMod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B870A3-E0CA-47B8-89DB-94097D6F7035}"/>
              </a:ext>
            </a:extLst>
          </p:cNvPr>
          <p:cNvSpPr/>
          <p:nvPr/>
        </p:nvSpPr>
        <p:spPr bwMode="auto">
          <a:xfrm>
            <a:off x="3572803" y="2156586"/>
            <a:ext cx="2915921" cy="182880"/>
          </a:xfrm>
          <a:prstGeom prst="rect">
            <a:avLst/>
          </a:prstGeom>
          <a:solidFill>
            <a:srgbClr val="5B9BD5">
              <a:lumMod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851D7D-BB07-48B2-BA84-0D91FD5A94DA}"/>
              </a:ext>
            </a:extLst>
          </p:cNvPr>
          <p:cNvSpPr/>
          <p:nvPr/>
        </p:nvSpPr>
        <p:spPr bwMode="auto">
          <a:xfrm>
            <a:off x="8181725" y="2978089"/>
            <a:ext cx="337281" cy="182880"/>
          </a:xfrm>
          <a:prstGeom prst="rect">
            <a:avLst/>
          </a:prstGeom>
          <a:solidFill>
            <a:srgbClr val="5B9BD5">
              <a:lumMod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4B7667-5C20-4A18-A232-0E1CEF14B121}"/>
              </a:ext>
            </a:extLst>
          </p:cNvPr>
          <p:cNvSpPr txBox="1"/>
          <p:nvPr/>
        </p:nvSpPr>
        <p:spPr>
          <a:xfrm>
            <a:off x="331021" y="2941513"/>
            <a:ext cx="1463040" cy="256032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/>
                <a:ea typeface="ＭＳ Ｐゴシック"/>
              </a:rPr>
              <a:t>Operational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2CC8C14-2701-4E45-91F3-49317CFB3534}"/>
              </a:ext>
            </a:extLst>
          </p:cNvPr>
          <p:cNvSpPr/>
          <p:nvPr/>
        </p:nvSpPr>
        <p:spPr bwMode="auto">
          <a:xfrm>
            <a:off x="4488136" y="2669276"/>
            <a:ext cx="3688710" cy="182880"/>
          </a:xfrm>
          <a:prstGeom prst="rect">
            <a:avLst/>
          </a:prstGeom>
          <a:solidFill>
            <a:srgbClr val="5B9BD5">
              <a:lumMod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8" name="Google Shape;761;p74">
            <a:extLst>
              <a:ext uri="{FF2B5EF4-FFF2-40B4-BE49-F238E27FC236}">
                <a16:creationId xmlns:a16="http://schemas.microsoft.com/office/drawing/2014/main" id="{F4E7A873-B37F-4000-BEEB-AD4AC8E299A6}"/>
              </a:ext>
            </a:extLst>
          </p:cNvPr>
          <p:cNvSpPr/>
          <p:nvPr/>
        </p:nvSpPr>
        <p:spPr>
          <a:xfrm>
            <a:off x="0" y="0"/>
            <a:ext cx="9144000" cy="72220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t="-451807" b="-334402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762;p74">
            <a:extLst>
              <a:ext uri="{FF2B5EF4-FFF2-40B4-BE49-F238E27FC236}">
                <a16:creationId xmlns:a16="http://schemas.microsoft.com/office/drawing/2014/main" id="{84D8496A-F08D-4099-B314-018474B43978}"/>
              </a:ext>
            </a:extLst>
          </p:cNvPr>
          <p:cNvSpPr/>
          <p:nvPr/>
        </p:nvSpPr>
        <p:spPr>
          <a:xfrm>
            <a:off x="0" y="0"/>
            <a:ext cx="9144000" cy="722201"/>
          </a:xfrm>
          <a:prstGeom prst="rect">
            <a:avLst/>
          </a:prstGeom>
          <a:solidFill>
            <a:srgbClr val="03002F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" name="Google Shape;763;p74">
            <a:extLst>
              <a:ext uri="{FF2B5EF4-FFF2-40B4-BE49-F238E27FC236}">
                <a16:creationId xmlns:a16="http://schemas.microsoft.com/office/drawing/2014/main" id="{C8DDDBB4-BB73-4242-9F4D-361BC5FD8B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1650" y="207915"/>
            <a:ext cx="717550" cy="30637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764;p74">
            <a:extLst>
              <a:ext uri="{FF2B5EF4-FFF2-40B4-BE49-F238E27FC236}">
                <a16:creationId xmlns:a16="http://schemas.microsoft.com/office/drawing/2014/main" id="{C608F836-C2C8-4D1A-A874-1E8D542C5280}"/>
              </a:ext>
            </a:extLst>
          </p:cNvPr>
          <p:cNvSpPr txBox="1"/>
          <p:nvPr/>
        </p:nvSpPr>
        <p:spPr>
          <a:xfrm>
            <a:off x="228600" y="172317"/>
            <a:ext cx="73778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Next Generation Network : Timeline, </a:t>
            </a: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where are we…</a:t>
            </a:r>
            <a:r>
              <a:rPr lang="en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52" name="Google Shape;743;p72">
            <a:extLst>
              <a:ext uri="{FF2B5EF4-FFF2-40B4-BE49-F238E27FC236}">
                <a16:creationId xmlns:a16="http://schemas.microsoft.com/office/drawing/2014/main" id="{FE302FE0-766B-4594-9F06-5EFE0FDC5977}"/>
              </a:ext>
            </a:extLst>
          </p:cNvPr>
          <p:cNvSpPr txBox="1"/>
          <p:nvPr/>
        </p:nvSpPr>
        <p:spPr>
          <a:xfrm>
            <a:off x="129695" y="3261832"/>
            <a:ext cx="4518904" cy="9876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dirty="0">
                <a:solidFill>
                  <a:srgbClr val="10243F"/>
                </a:solidFill>
                <a:latin typeface="Calibri"/>
                <a:cs typeface="Calibri"/>
                <a:sym typeface="Calibri"/>
              </a:rPr>
              <a:t>Where we are</a:t>
            </a:r>
            <a:endParaRPr dirty="0"/>
          </a:p>
          <a:p>
            <a:pPr marL="114300" lvl="0" indent="-114300">
              <a:buClr>
                <a:srgbClr val="10243F"/>
              </a:buClr>
              <a:buSzPts val="1050"/>
              <a:buFont typeface="Arial"/>
              <a:buChar char="•"/>
              <a:defRPr/>
            </a:pPr>
            <a:r>
              <a:rPr lang="en-US" sz="1050" dirty="0">
                <a:solidFill>
                  <a:srgbClr val="10243F"/>
                </a:solidFill>
                <a:latin typeface="Calibri"/>
                <a:cs typeface="Calibri"/>
                <a:sym typeface="Calibri"/>
              </a:rPr>
              <a:t>Partnering with Cisco for network analysis/SDA design (80% complete) and Presidio (VAR) for Implementation/design support </a:t>
            </a:r>
          </a:p>
          <a:p>
            <a:pPr marL="114300" lvl="0" indent="-114300">
              <a:buClr>
                <a:srgbClr val="10243F"/>
              </a:buClr>
              <a:buSzPts val="1050"/>
              <a:buFont typeface="Arial"/>
              <a:buChar char="•"/>
              <a:defRPr/>
            </a:pPr>
            <a:r>
              <a:rPr lang="en-US" sz="1050" dirty="0">
                <a:solidFill>
                  <a:srgbClr val="10243F"/>
                </a:solidFill>
                <a:latin typeface="Calibri"/>
                <a:cs typeface="Calibri"/>
                <a:sym typeface="Calibri"/>
              </a:rPr>
              <a:t>Readying for SDA implementation 2 Data Centers (Commons and West Campus), 3 pilot buildings (25 Science Park, 221 Whitney, Med Campus Building TBD). </a:t>
            </a:r>
          </a:p>
          <a:p>
            <a:pPr marL="114300" lvl="0" indent="-114300">
              <a:buClr>
                <a:srgbClr val="10243F"/>
              </a:buClr>
              <a:buSzPts val="1050"/>
              <a:buFont typeface="Arial"/>
              <a:buChar char="•"/>
              <a:defRPr/>
            </a:pPr>
            <a:r>
              <a:rPr lang="en-US" sz="1050" dirty="0">
                <a:solidFill>
                  <a:srgbClr val="10243F"/>
                </a:solidFill>
                <a:latin typeface="Calibri"/>
                <a:cs typeface="Calibri"/>
                <a:sym typeface="Calibri"/>
              </a:rPr>
              <a:t>Standing up our SDA Lab, refreshing network closets (wiring, fiber, power)</a:t>
            </a:r>
          </a:p>
          <a:p>
            <a:pPr marL="114300" lvl="0" indent="-114300">
              <a:buClr>
                <a:srgbClr val="10243F"/>
              </a:buClr>
              <a:buSzPts val="1050"/>
              <a:buFont typeface="Arial"/>
              <a:buChar char="•"/>
              <a:defRPr/>
            </a:pPr>
            <a:r>
              <a:rPr lang="en-US" sz="1050" dirty="0">
                <a:solidFill>
                  <a:srgbClr val="10243F"/>
                </a:solidFill>
                <a:latin typeface="Calibri"/>
                <a:cs typeface="Calibri"/>
                <a:sym typeface="Calibri"/>
              </a:rPr>
              <a:t>Preparing Authentication use cases and Lab (IAM) and User acceptance plan </a:t>
            </a:r>
          </a:p>
          <a:p>
            <a:pPr marL="114300" lvl="0" indent="-114300">
              <a:buClr>
                <a:srgbClr val="10243F"/>
              </a:buClr>
              <a:buSzPts val="1050"/>
              <a:buFont typeface="Arial"/>
              <a:buChar char="•"/>
              <a:defRPr/>
            </a:pPr>
            <a:r>
              <a:rPr lang="en-US" sz="1050" dirty="0">
                <a:solidFill>
                  <a:srgbClr val="10243F"/>
                </a:solidFill>
                <a:latin typeface="Calibri"/>
                <a:cs typeface="Calibri"/>
                <a:sym typeface="Calibri"/>
              </a:rPr>
              <a:t>Communication &amp; Change Management work: NGN Website, NGN One-Pager, communications targeted for building / rollout communications </a:t>
            </a:r>
          </a:p>
          <a:p>
            <a:pPr marL="114300" indent="-114300">
              <a:buClr>
                <a:srgbClr val="10243F"/>
              </a:buClr>
              <a:buSzPts val="1050"/>
              <a:buFont typeface="Arial"/>
              <a:buChar char="•"/>
            </a:pPr>
            <a:r>
              <a:rPr lang="en-US" sz="1050" dirty="0">
                <a:solidFill>
                  <a:srgbClr val="10243F"/>
                </a:solidFill>
                <a:latin typeface="Calibri"/>
                <a:cs typeface="Calibri"/>
                <a:sym typeface="Calibri"/>
              </a:rPr>
              <a:t>Building out operational plans and procedures</a:t>
            </a:r>
          </a:p>
        </p:txBody>
      </p:sp>
      <p:sp>
        <p:nvSpPr>
          <p:cNvPr id="53" name="Google Shape;743;p72">
            <a:extLst>
              <a:ext uri="{FF2B5EF4-FFF2-40B4-BE49-F238E27FC236}">
                <a16:creationId xmlns:a16="http://schemas.microsoft.com/office/drawing/2014/main" id="{7575C151-7731-41B3-9E1E-8BC32FA5F65A}"/>
              </a:ext>
            </a:extLst>
          </p:cNvPr>
          <p:cNvSpPr txBox="1"/>
          <p:nvPr/>
        </p:nvSpPr>
        <p:spPr>
          <a:xfrm>
            <a:off x="4850049" y="3290509"/>
            <a:ext cx="4164256" cy="110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dirty="0">
                <a:solidFill>
                  <a:srgbClr val="10243F"/>
                </a:solidFill>
                <a:latin typeface="Calibri"/>
                <a:cs typeface="Calibri"/>
                <a:sym typeface="Calibri"/>
              </a:rPr>
              <a:t>What’s Next</a:t>
            </a:r>
            <a:endParaRPr dirty="0"/>
          </a:p>
          <a:p>
            <a:pPr marL="114300" lvl="0" indent="-114300">
              <a:buClr>
                <a:srgbClr val="10243F"/>
              </a:buClr>
              <a:buSzPts val="1050"/>
              <a:buFont typeface="Arial"/>
              <a:buChar char="•"/>
              <a:defRPr/>
            </a:pPr>
            <a:r>
              <a:rPr lang="en-US" sz="1050" dirty="0">
                <a:solidFill>
                  <a:srgbClr val="10243F"/>
                </a:solidFill>
                <a:latin typeface="Calibri"/>
                <a:cs typeface="Calibri"/>
                <a:sym typeface="Calibri"/>
              </a:rPr>
              <a:t>Complete SDA Design, Migration Plan and Implementation Plan</a:t>
            </a:r>
          </a:p>
          <a:p>
            <a:pPr marL="114300" lvl="0" indent="-114300">
              <a:buClr>
                <a:srgbClr val="10243F"/>
              </a:buClr>
              <a:buSzPts val="1050"/>
              <a:buFont typeface="Arial"/>
              <a:buChar char="•"/>
              <a:defRPr/>
            </a:pPr>
            <a:r>
              <a:rPr lang="en-US" sz="1050" dirty="0">
                <a:solidFill>
                  <a:srgbClr val="10243F"/>
                </a:solidFill>
                <a:latin typeface="Calibri"/>
                <a:cs typeface="Calibri"/>
                <a:sym typeface="Calibri"/>
              </a:rPr>
              <a:t>Begin installation of new network equipment (including switches and core distribution gear) in the 2 Data Centers:  West Campus, Commons</a:t>
            </a:r>
          </a:p>
          <a:p>
            <a:pPr marL="114300" lvl="0" indent="-114300">
              <a:buClr>
                <a:srgbClr val="10243F"/>
              </a:buClr>
              <a:buSzPts val="1050"/>
              <a:buFont typeface="Arial"/>
              <a:buChar char="•"/>
              <a:defRPr/>
            </a:pPr>
            <a:r>
              <a:rPr lang="en-US" sz="1050" dirty="0">
                <a:solidFill>
                  <a:srgbClr val="10243F"/>
                </a:solidFill>
                <a:latin typeface="Calibri"/>
                <a:cs typeface="Calibri"/>
                <a:sym typeface="Calibri"/>
              </a:rPr>
              <a:t>Begin migration to SDA fabric of 1</a:t>
            </a:r>
            <a:r>
              <a:rPr lang="en-US" sz="1050" baseline="30000" dirty="0">
                <a:solidFill>
                  <a:srgbClr val="10243F"/>
                </a:solidFill>
                <a:latin typeface="Calibri"/>
                <a:cs typeface="Calibri"/>
                <a:sym typeface="Calibri"/>
              </a:rPr>
              <a:t>st</a:t>
            </a:r>
            <a:r>
              <a:rPr lang="en-US" sz="1050" dirty="0">
                <a:solidFill>
                  <a:srgbClr val="10243F"/>
                </a:solidFill>
                <a:latin typeface="Calibri"/>
                <a:cs typeface="Calibri"/>
                <a:sym typeface="Calibri"/>
              </a:rPr>
              <a:t> pilot buildings 25 Science Park</a:t>
            </a:r>
          </a:p>
          <a:p>
            <a:pPr marL="114300" lvl="0" indent="-114300">
              <a:buClr>
                <a:srgbClr val="10243F"/>
              </a:buClr>
              <a:buSzPts val="1050"/>
              <a:buFont typeface="Arial"/>
              <a:buChar char="•"/>
              <a:defRPr/>
            </a:pPr>
            <a:r>
              <a:rPr lang="en-US" sz="1050" dirty="0">
                <a:solidFill>
                  <a:srgbClr val="10243F"/>
                </a:solidFill>
                <a:latin typeface="Calibri"/>
                <a:cs typeface="Calibri"/>
                <a:sym typeface="Calibri"/>
              </a:rPr>
              <a:t>Development of our migration plan (past West Campus) and aligning to a quarter by quarter Roadmap. This will be based on criteria such as; Use Cases, Building H/W criticality and outcome of the pilot </a:t>
            </a:r>
          </a:p>
          <a:p>
            <a:pPr marL="114300" lvl="0" indent="-114300">
              <a:buClr>
                <a:srgbClr val="10243F"/>
              </a:buClr>
              <a:buSzPts val="1050"/>
              <a:buFont typeface="Arial"/>
              <a:buChar char="•"/>
              <a:defRPr/>
            </a:pPr>
            <a:r>
              <a:rPr lang="en-US" sz="1050" dirty="0">
                <a:solidFill>
                  <a:srgbClr val="10243F"/>
                </a:solidFill>
                <a:latin typeface="Calibri"/>
                <a:cs typeface="Calibri"/>
                <a:sym typeface="Calibri"/>
              </a:rPr>
              <a:t>Development of further informed Program Roadmap to support our Foundational and Advanced Security Release (s)  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0243F"/>
              </a:buClr>
              <a:buSzPts val="1050"/>
              <a:buFont typeface="Arial"/>
              <a:buChar char="•"/>
            </a:pPr>
            <a:endParaRPr dirty="0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9470C93-4B93-4D5A-8B4F-927942F02C55}"/>
              </a:ext>
            </a:extLst>
          </p:cNvPr>
          <p:cNvCxnSpPr>
            <a:cxnSpLocks/>
          </p:cNvCxnSpPr>
          <p:nvPr/>
        </p:nvCxnSpPr>
        <p:spPr>
          <a:xfrm>
            <a:off x="2977476" y="722201"/>
            <a:ext cx="0" cy="2539631"/>
          </a:xfrm>
          <a:prstGeom prst="line">
            <a:avLst/>
          </a:prstGeom>
          <a:ln w="31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626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73"/>
          <p:cNvSpPr/>
          <p:nvPr/>
        </p:nvSpPr>
        <p:spPr>
          <a:xfrm>
            <a:off x="0" y="0"/>
            <a:ext cx="9144000" cy="722201"/>
          </a:xfrm>
          <a:prstGeom prst="rect">
            <a:avLst/>
          </a:prstGeom>
          <a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73"/>
          <p:cNvSpPr/>
          <p:nvPr/>
        </p:nvSpPr>
        <p:spPr>
          <a:xfrm>
            <a:off x="0" y="0"/>
            <a:ext cx="9144000" cy="722201"/>
          </a:xfrm>
          <a:prstGeom prst="rect">
            <a:avLst/>
          </a:prstGeom>
          <a:solidFill>
            <a:srgbClr val="03002F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0" name="Google Shape;750;p7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1650" y="207915"/>
            <a:ext cx="717550" cy="30637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73"/>
          <p:cNvSpPr txBox="1"/>
          <p:nvPr/>
        </p:nvSpPr>
        <p:spPr>
          <a:xfrm>
            <a:off x="228600" y="172317"/>
            <a:ext cx="73778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Next Generation Network: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2EAE7-DFF9-764D-A375-E6A5716B59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58" y="1372020"/>
            <a:ext cx="8706679" cy="2710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FC52BE-1732-5C44-BA50-F954668DB6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603" y="1989896"/>
            <a:ext cx="6559988" cy="149399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7FD53F9-8749-9749-8AFC-32D69E9EED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09" y="3467100"/>
            <a:ext cx="431004" cy="4310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C14FEB5-2D70-914B-9A64-75B11FDCFE7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16" y="2790174"/>
            <a:ext cx="447990" cy="44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BCB577-83B8-9C4D-BA1A-D5A38DD86A3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33" y="1456340"/>
            <a:ext cx="426156" cy="4261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D770AC-3AD0-0445-9C20-3056EC0CA3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867" y="2084981"/>
            <a:ext cx="484889" cy="484889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E7D71E-F3A5-4A47-BE15-9ED0462B344E}"/>
              </a:ext>
            </a:extLst>
          </p:cNvPr>
          <p:cNvCxnSpPr>
            <a:cxnSpLocks/>
          </p:cNvCxnSpPr>
          <p:nvPr/>
        </p:nvCxnSpPr>
        <p:spPr>
          <a:xfrm>
            <a:off x="2235603" y="2361498"/>
            <a:ext cx="4800342" cy="0"/>
          </a:xfrm>
          <a:prstGeom prst="line">
            <a:avLst/>
          </a:prstGeom>
          <a:ln w="3175">
            <a:solidFill>
              <a:schemeClr val="bg1">
                <a:lumMod val="85000"/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B15A252-2A8A-BF4C-B8CB-18DEC9221DE2}"/>
              </a:ext>
            </a:extLst>
          </p:cNvPr>
          <p:cNvCxnSpPr>
            <a:cxnSpLocks/>
          </p:cNvCxnSpPr>
          <p:nvPr/>
        </p:nvCxnSpPr>
        <p:spPr>
          <a:xfrm>
            <a:off x="2235603" y="2727486"/>
            <a:ext cx="4762014" cy="0"/>
          </a:xfrm>
          <a:prstGeom prst="line">
            <a:avLst/>
          </a:prstGeom>
          <a:ln w="3175">
            <a:solidFill>
              <a:schemeClr val="bg1">
                <a:lumMod val="85000"/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2F5233E-356E-7E4F-9637-BC1EB3C58A86}"/>
              </a:ext>
            </a:extLst>
          </p:cNvPr>
          <p:cNvCxnSpPr>
            <a:cxnSpLocks/>
          </p:cNvCxnSpPr>
          <p:nvPr/>
        </p:nvCxnSpPr>
        <p:spPr>
          <a:xfrm>
            <a:off x="2235603" y="3102715"/>
            <a:ext cx="3770958" cy="0"/>
          </a:xfrm>
          <a:prstGeom prst="line">
            <a:avLst/>
          </a:prstGeom>
          <a:ln w="3175">
            <a:solidFill>
              <a:schemeClr val="bg1">
                <a:lumMod val="85000"/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9F59DC7-D46E-014F-90CB-6BD08C2E5AFC}"/>
              </a:ext>
            </a:extLst>
          </p:cNvPr>
          <p:cNvSpPr txBox="1"/>
          <p:nvPr/>
        </p:nvSpPr>
        <p:spPr>
          <a:xfrm>
            <a:off x="330640" y="1853069"/>
            <a:ext cx="6013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Security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22408F-E246-5848-BCAD-ED7A71803B3D}"/>
              </a:ext>
            </a:extLst>
          </p:cNvPr>
          <p:cNvSpPr txBox="1"/>
          <p:nvPr/>
        </p:nvSpPr>
        <p:spPr>
          <a:xfrm>
            <a:off x="225543" y="2483991"/>
            <a:ext cx="8115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Data Closets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E6292D-94DF-5241-B409-BADA0D14F66E}"/>
              </a:ext>
            </a:extLst>
          </p:cNvPr>
          <p:cNvSpPr txBox="1"/>
          <p:nvPr/>
        </p:nvSpPr>
        <p:spPr>
          <a:xfrm>
            <a:off x="225543" y="3199534"/>
            <a:ext cx="8115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Networks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48D029-6A07-9841-B00B-53194D7FF19B}"/>
              </a:ext>
            </a:extLst>
          </p:cNvPr>
          <p:cNvSpPr txBox="1"/>
          <p:nvPr/>
        </p:nvSpPr>
        <p:spPr>
          <a:xfrm>
            <a:off x="100573" y="3833862"/>
            <a:ext cx="10614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Switches and </a:t>
            </a:r>
            <a:r>
              <a:rPr kumimoji="0" lang="en-US" sz="8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Wifi</a:t>
            </a:r>
            <a:endParaRPr kumimoji="0" lang="en-US" sz="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8C0E96-67EE-4B4D-ADA3-AE60A0DBAF9B}"/>
              </a:ext>
            </a:extLst>
          </p:cNvPr>
          <p:cNvSpPr txBox="1"/>
          <p:nvPr/>
        </p:nvSpPr>
        <p:spPr>
          <a:xfrm>
            <a:off x="3168203" y="971285"/>
            <a:ext cx="3979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Questions </a:t>
            </a:r>
          </a:p>
        </p:txBody>
      </p:sp>
    </p:spTree>
    <p:extLst>
      <p:ext uri="{BB962C8B-B14F-4D97-AF65-F5344CB8AC3E}">
        <p14:creationId xmlns:p14="http://schemas.microsoft.com/office/powerpoint/2010/main" val="4254828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430727-B400-F747-9031-F9E2DE2B6532}"/>
              </a:ext>
            </a:extLst>
          </p:cNvPr>
          <p:cNvSpPr txBox="1">
            <a:spLocks/>
          </p:cNvSpPr>
          <p:nvPr/>
        </p:nvSpPr>
        <p:spPr>
          <a:xfrm>
            <a:off x="97707" y="117429"/>
            <a:ext cx="8272212" cy="7603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endParaRPr lang="en-US" sz="3000" spc="-9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pic>
        <p:nvPicPr>
          <p:cNvPr id="1028" name="Picture 4" descr="Image result for thank you pictures technology">
            <a:extLst>
              <a:ext uri="{FF2B5EF4-FFF2-40B4-BE49-F238E27FC236}">
                <a16:creationId xmlns:a16="http://schemas.microsoft.com/office/drawing/2014/main" id="{7330FAF9-F6FA-4487-8F53-F4336EDD7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473" y="1359804"/>
            <a:ext cx="6648392" cy="242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943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3563" y="4555914"/>
            <a:ext cx="717550" cy="30637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65"/>
          <p:cNvSpPr txBox="1"/>
          <p:nvPr/>
        </p:nvSpPr>
        <p:spPr>
          <a:xfrm>
            <a:off x="397372" y="1713407"/>
            <a:ext cx="754445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Next Generation Network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" sz="28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Securing your connectivity for the future</a:t>
            </a:r>
            <a:endParaRPr/>
          </a:p>
        </p:txBody>
      </p:sp>
      <p:sp>
        <p:nvSpPr>
          <p:cNvPr id="407" name="Google Shape;407;p65"/>
          <p:cNvSpPr txBox="1"/>
          <p:nvPr/>
        </p:nvSpPr>
        <p:spPr>
          <a:xfrm>
            <a:off x="397372" y="4123537"/>
            <a:ext cx="48107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 Knowledge Exchange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March 21, 2019</a:t>
            </a:r>
            <a:endParaRPr/>
          </a:p>
        </p:txBody>
      </p:sp>
      <p:pic>
        <p:nvPicPr>
          <p:cNvPr id="408" name="Google Shape;408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7963"/>
            <a:ext cx="9144000" cy="5135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0828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72"/>
          <p:cNvSpPr/>
          <p:nvPr/>
        </p:nvSpPr>
        <p:spPr>
          <a:xfrm>
            <a:off x="0" y="0"/>
            <a:ext cx="9144000" cy="72220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451807" b="-334402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72"/>
          <p:cNvSpPr/>
          <p:nvPr/>
        </p:nvSpPr>
        <p:spPr>
          <a:xfrm>
            <a:off x="0" y="0"/>
            <a:ext cx="9144000" cy="722201"/>
          </a:xfrm>
          <a:prstGeom prst="rect">
            <a:avLst/>
          </a:prstGeom>
          <a:solidFill>
            <a:srgbClr val="03002F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7" name="Google Shape;737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1650" y="207915"/>
            <a:ext cx="717550" cy="30637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72"/>
          <p:cNvSpPr txBox="1"/>
          <p:nvPr/>
        </p:nvSpPr>
        <p:spPr>
          <a:xfrm>
            <a:off x="228600" y="172317"/>
            <a:ext cx="73778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Next Generation Network: </a:t>
            </a:r>
            <a:r>
              <a:rPr lang="en-US" sz="1600">
                <a:solidFill>
                  <a:srgbClr val="FFFFFF"/>
                </a:solidFill>
              </a:rPr>
              <a:t>What is driving change in campus networks? </a:t>
            </a:r>
            <a:r>
              <a:rPr lang="en-US">
                <a:solidFill>
                  <a:srgbClr val="10243F"/>
                </a:solidFill>
                <a:latin typeface="Calibri"/>
              </a:rPr>
              <a:t>networks?</a:t>
            </a:r>
            <a:r>
              <a:rPr lang="en-US">
                <a:solidFill>
                  <a:srgbClr val="10243F"/>
                </a:solidFill>
                <a:latin typeface="Calibri"/>
                <a:sym typeface="Calibri"/>
              </a:rPr>
              <a:t> 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3" name="Google Shape;743;p72"/>
          <p:cNvSpPr txBox="1"/>
          <p:nvPr/>
        </p:nvSpPr>
        <p:spPr>
          <a:xfrm>
            <a:off x="0" y="1012407"/>
            <a:ext cx="8714401" cy="3647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85750">
              <a:buClr>
                <a:srgbClr val="10243F"/>
              </a:buClr>
              <a:buSzPts val="1050"/>
              <a:buChar char="●"/>
            </a:pPr>
            <a:r>
              <a:rPr lang="en-US" sz="1800" dirty="0">
                <a:solidFill>
                  <a:srgbClr val="10243F"/>
                </a:solidFill>
                <a:latin typeface="Calibri"/>
              </a:rPr>
              <a:t>Security - increased complexity of securing data and enabling research and collaboration</a:t>
            </a:r>
          </a:p>
          <a:p>
            <a:pPr marL="457200" lvl="0" indent="-285750">
              <a:buClr>
                <a:srgbClr val="10243F"/>
              </a:buClr>
              <a:buSzPts val="1050"/>
              <a:buChar char="●"/>
            </a:pPr>
            <a:r>
              <a:rPr lang="en-US" sz="1800" dirty="0">
                <a:solidFill>
                  <a:srgbClr val="10243F"/>
                </a:solidFill>
                <a:latin typeface="Calibri"/>
              </a:rPr>
              <a:t>Increasing numbers of devices on the network (IOT, BYOD)</a:t>
            </a:r>
          </a:p>
          <a:p>
            <a:pPr marL="457200" lvl="0" indent="-285750">
              <a:buClr>
                <a:srgbClr val="10243F"/>
              </a:buClr>
              <a:buSzPts val="1050"/>
              <a:buChar char="●"/>
            </a:pPr>
            <a:r>
              <a:rPr lang="en-US" sz="1800" dirty="0">
                <a:solidFill>
                  <a:srgbClr val="10243F"/>
                </a:solidFill>
                <a:latin typeface="Calibri"/>
              </a:rPr>
              <a:t>Converged Networking (Voice, data, AV, IOT)</a:t>
            </a:r>
          </a:p>
          <a:p>
            <a:pPr marL="457200" lvl="0" indent="-285750">
              <a:buClr>
                <a:srgbClr val="10243F"/>
              </a:buClr>
              <a:buSzPts val="1050"/>
              <a:buChar char="●"/>
            </a:pPr>
            <a:r>
              <a:rPr lang="en-US" sz="1800" dirty="0">
                <a:solidFill>
                  <a:srgbClr val="10243F"/>
                </a:solidFill>
                <a:latin typeface="Calibri"/>
              </a:rPr>
              <a:t>Applications and data moving to the Cloud</a:t>
            </a:r>
          </a:p>
          <a:p>
            <a:pPr marL="457200" lvl="0" indent="-285750">
              <a:buClr>
                <a:srgbClr val="10243F"/>
              </a:buClr>
              <a:buSzPts val="1050"/>
              <a:buChar char="●"/>
            </a:pPr>
            <a:r>
              <a:rPr lang="en-US" sz="1800" dirty="0">
                <a:solidFill>
                  <a:srgbClr val="10243F"/>
                </a:solidFill>
                <a:latin typeface="Calibri"/>
              </a:rPr>
              <a:t>Requirements for high speed research networks (100G+)</a:t>
            </a:r>
          </a:p>
          <a:p>
            <a:pPr marL="457200" lvl="0" indent="-285750">
              <a:buClr>
                <a:srgbClr val="10243F"/>
              </a:buClr>
              <a:buSzPts val="1050"/>
              <a:buChar char="●"/>
            </a:pPr>
            <a:r>
              <a:rPr lang="en-US" sz="1800" dirty="0">
                <a:solidFill>
                  <a:srgbClr val="10243F"/>
                </a:solidFill>
                <a:latin typeface="Calibri"/>
              </a:rPr>
              <a:t>Need for collaboration across institutions for research</a:t>
            </a:r>
          </a:p>
          <a:p>
            <a:pPr marL="457200" lvl="0" indent="-285750">
              <a:buClr>
                <a:srgbClr val="10243F"/>
              </a:buClr>
              <a:buSzPts val="1050"/>
              <a:buChar char="●"/>
            </a:pPr>
            <a:r>
              <a:rPr lang="en-US" sz="1800" dirty="0">
                <a:solidFill>
                  <a:srgbClr val="10243F"/>
                </a:solidFill>
                <a:latin typeface="Calibri"/>
              </a:rPr>
              <a:t>Increased global presence for large campuses</a:t>
            </a:r>
          </a:p>
          <a:p>
            <a:pPr marL="457200" lvl="0" indent="-285750">
              <a:buClr>
                <a:srgbClr val="10243F"/>
              </a:buClr>
              <a:buSzPts val="1050"/>
              <a:buChar char="●"/>
            </a:pPr>
            <a:r>
              <a:rPr lang="en-US" sz="1800" dirty="0">
                <a:solidFill>
                  <a:srgbClr val="10243F"/>
                </a:solidFill>
                <a:latin typeface="Calibri"/>
              </a:rPr>
              <a:t>Move towards BYOD and desire for seamless </a:t>
            </a:r>
            <a:r>
              <a:rPr lang="en-US" sz="1800" dirty="0" err="1">
                <a:solidFill>
                  <a:srgbClr val="10243F"/>
                </a:solidFill>
                <a:latin typeface="Calibri"/>
              </a:rPr>
              <a:t>wifi</a:t>
            </a:r>
            <a:endParaRPr lang="en-US" sz="1800" dirty="0">
              <a:solidFill>
                <a:srgbClr val="10243F"/>
              </a:solidFill>
              <a:latin typeface="Calibri"/>
            </a:endParaRPr>
          </a:p>
          <a:p>
            <a:pPr marL="457200" lvl="0" indent="-285750">
              <a:buClr>
                <a:srgbClr val="10243F"/>
              </a:buClr>
              <a:buSzPts val="1050"/>
              <a:buChar char="●"/>
            </a:pPr>
            <a:r>
              <a:rPr lang="en-US" sz="1800" dirty="0">
                <a:solidFill>
                  <a:srgbClr val="10243F"/>
                </a:solidFill>
                <a:latin typeface="Calibri"/>
              </a:rPr>
              <a:t>Technical debt for schools who have not invested enough in network upkeep</a:t>
            </a:r>
          </a:p>
          <a:p>
            <a:pPr marL="285750" marR="0" lvl="0" indent="-219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10243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1209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8"/>
          <p:cNvSpPr/>
          <p:nvPr/>
        </p:nvSpPr>
        <p:spPr>
          <a:xfrm>
            <a:off x="0" y="0"/>
            <a:ext cx="9144000" cy="72220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451807" b="-334402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68"/>
          <p:cNvSpPr/>
          <p:nvPr/>
        </p:nvSpPr>
        <p:spPr>
          <a:xfrm>
            <a:off x="0" y="0"/>
            <a:ext cx="9144000" cy="722201"/>
          </a:xfrm>
          <a:prstGeom prst="rect">
            <a:avLst/>
          </a:prstGeom>
          <a:solidFill>
            <a:srgbClr val="03002F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4" name="Google Shape;434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1650" y="207915"/>
            <a:ext cx="717550" cy="30637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68"/>
          <p:cNvSpPr txBox="1"/>
          <p:nvPr/>
        </p:nvSpPr>
        <p:spPr>
          <a:xfrm>
            <a:off x="228600" y="172317"/>
            <a:ext cx="73778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Next Generation Network : </a:t>
            </a: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Growing Dependencies</a:t>
            </a:r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96CCC0-6604-43AA-A7E4-592ED6345E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0"/>
          <a:stretch/>
        </p:blipFill>
        <p:spPr>
          <a:xfrm>
            <a:off x="7047792" y="1100064"/>
            <a:ext cx="1997663" cy="15170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E7602A-0149-42BB-8E54-0346B663F9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38" y="1132058"/>
            <a:ext cx="2135105" cy="15102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C7CE44-6D8A-448A-9FCF-F2583B00A2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58" y="1132058"/>
            <a:ext cx="2114230" cy="15102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EF130E-AC08-44F5-B60F-6E96A91C13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5" y="1106883"/>
            <a:ext cx="2265363" cy="15102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8DF2AA-6FEA-4DB9-B044-AA66D30059E2}"/>
              </a:ext>
            </a:extLst>
          </p:cNvPr>
          <p:cNvSpPr txBox="1"/>
          <p:nvPr/>
        </p:nvSpPr>
        <p:spPr>
          <a:xfrm>
            <a:off x="98545" y="2744678"/>
            <a:ext cx="2265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</a:rPr>
              <a:t>Academic Delivery – </a:t>
            </a:r>
          </a:p>
          <a:p>
            <a:endParaRPr lang="en-US" sz="120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1200">
                <a:solidFill>
                  <a:schemeClr val="bg2">
                    <a:lumMod val="75000"/>
                  </a:schemeClr>
                </a:solidFill>
              </a:rPr>
              <a:t>With everything from learning management systems to library resources online, we are dependent on the network for executing our education mission.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3F7EBC-68BE-4012-A257-9B632E5320EE}"/>
              </a:ext>
            </a:extLst>
          </p:cNvPr>
          <p:cNvSpPr txBox="1"/>
          <p:nvPr/>
        </p:nvSpPr>
        <p:spPr>
          <a:xfrm>
            <a:off x="2508759" y="2744678"/>
            <a:ext cx="2063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</a:rPr>
              <a:t>Research – </a:t>
            </a:r>
          </a:p>
          <a:p>
            <a:endParaRPr lang="en-US" sz="120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1200">
                <a:solidFill>
                  <a:schemeClr val="bg2">
                    <a:lumMod val="75000"/>
                  </a:schemeClr>
                </a:solidFill>
              </a:rPr>
              <a:t>The network is foundational to accessing research clusters and instrumentation as well as working across peer institutions.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507CFA-EC99-4884-AAF6-957C439FD027}"/>
              </a:ext>
            </a:extLst>
          </p:cNvPr>
          <p:cNvSpPr txBox="1"/>
          <p:nvPr/>
        </p:nvSpPr>
        <p:spPr>
          <a:xfrm>
            <a:off x="4767838" y="2744678"/>
            <a:ext cx="2135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</a:rPr>
              <a:t>Clinical Care – </a:t>
            </a:r>
          </a:p>
          <a:p>
            <a:endParaRPr lang="en-US" sz="120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1200">
                <a:solidFill>
                  <a:schemeClr val="bg2">
                    <a:lumMod val="75000"/>
                  </a:schemeClr>
                </a:solidFill>
              </a:rPr>
              <a:t>The information doctors use in patient interaction is almost entirely system based, accessed through the network.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5774BE-D001-47F5-9786-54E057E20693}"/>
              </a:ext>
            </a:extLst>
          </p:cNvPr>
          <p:cNvSpPr txBox="1"/>
          <p:nvPr/>
        </p:nvSpPr>
        <p:spPr>
          <a:xfrm>
            <a:off x="6981689" y="2744678"/>
            <a:ext cx="1997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</a:rPr>
              <a:t>Cultural Heritage – </a:t>
            </a:r>
          </a:p>
          <a:p>
            <a:endParaRPr lang="en-US" sz="120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1200">
                <a:solidFill>
                  <a:schemeClr val="bg2">
                    <a:lumMod val="75000"/>
                  </a:schemeClr>
                </a:solidFill>
              </a:rPr>
              <a:t>Making Yale’s collection accessible to patrons and scholars worldwide is dependent on a robust network.</a:t>
            </a:r>
          </a:p>
        </p:txBody>
      </p:sp>
    </p:spTree>
    <p:extLst>
      <p:ext uri="{BB962C8B-B14F-4D97-AF65-F5344CB8AC3E}">
        <p14:creationId xmlns:p14="http://schemas.microsoft.com/office/powerpoint/2010/main" val="3868827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6"/>
          <p:cNvSpPr/>
          <p:nvPr/>
        </p:nvSpPr>
        <p:spPr>
          <a:xfrm>
            <a:off x="0" y="0"/>
            <a:ext cx="9144000" cy="72220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451807" b="-334402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66"/>
          <p:cNvSpPr/>
          <p:nvPr/>
        </p:nvSpPr>
        <p:spPr>
          <a:xfrm>
            <a:off x="0" y="0"/>
            <a:ext cx="9144000" cy="722201"/>
          </a:xfrm>
          <a:prstGeom prst="rect">
            <a:avLst/>
          </a:prstGeom>
          <a:solidFill>
            <a:srgbClr val="03002F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5" name="Google Shape;415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1650" y="207915"/>
            <a:ext cx="717550" cy="30637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66"/>
          <p:cNvSpPr txBox="1"/>
          <p:nvPr/>
        </p:nvSpPr>
        <p:spPr>
          <a:xfrm>
            <a:off x="228600" y="172317"/>
            <a:ext cx="73778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Next Generation Network : Goals and Drivers</a:t>
            </a:r>
            <a:endParaRPr/>
          </a:p>
        </p:txBody>
      </p:sp>
      <p:sp>
        <p:nvSpPr>
          <p:cNvPr id="417" name="Google Shape;417;p66"/>
          <p:cNvSpPr txBox="1"/>
          <p:nvPr/>
        </p:nvSpPr>
        <p:spPr>
          <a:xfrm>
            <a:off x="215852" y="1447880"/>
            <a:ext cx="8610600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Goal:</a:t>
            </a:r>
            <a:endParaRPr b="1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600"/>
              <a:buFont typeface="Arial"/>
              <a:buChar char="•"/>
            </a:pPr>
            <a:r>
              <a:rPr lang="en" sz="16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Comprehensive replacement of the network infrastructure of Yale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600"/>
              <a:buFont typeface="Arial"/>
              <a:buChar char="•"/>
            </a:pPr>
            <a:r>
              <a:rPr lang="en" sz="16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Provide a differentiated security risk model which fits the complex needs of Yale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F24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Drivers:</a:t>
            </a:r>
            <a:endParaRPr b="1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600"/>
              <a:buFont typeface="Arial"/>
              <a:buChar char="•"/>
            </a:pPr>
            <a:r>
              <a:rPr lang="en" sz="16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Improve reliability and performance of the network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600"/>
              <a:buFont typeface="Arial"/>
              <a:buChar char="•"/>
            </a:pPr>
            <a:r>
              <a:rPr lang="en" sz="16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Improve our cybersecurity posture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600"/>
              <a:buFont typeface="Arial"/>
              <a:buChar char="•"/>
            </a:pPr>
            <a:r>
              <a:rPr lang="en" sz="16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Position Yale for an ever more digital world</a:t>
            </a:r>
            <a:endParaRPr/>
          </a:p>
        </p:txBody>
      </p:sp>
      <p:sp>
        <p:nvSpPr>
          <p:cNvPr id="7" name="Google Shape;742;p72">
            <a:extLst>
              <a:ext uri="{FF2B5EF4-FFF2-40B4-BE49-F238E27FC236}">
                <a16:creationId xmlns:a16="http://schemas.microsoft.com/office/drawing/2014/main" id="{A4A1BA39-FE07-4FD5-925F-CA901B33DDA1}"/>
              </a:ext>
            </a:extLst>
          </p:cNvPr>
          <p:cNvSpPr txBox="1"/>
          <p:nvPr/>
        </p:nvSpPr>
        <p:spPr>
          <a:xfrm>
            <a:off x="124799" y="854208"/>
            <a:ext cx="8701653" cy="46166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0243F"/>
                </a:solidFill>
                <a:latin typeface="Calibri"/>
                <a:ea typeface="Calibri"/>
                <a:cs typeface="Calibri"/>
                <a:sym typeface="Calibri"/>
              </a:rPr>
              <a:t>Next Generation Network (NGN) will help advance Yale’s teaching, research &amp; health service mission, and safeguard the campus community’s information.  NGN will provide a more modern, resilient and secure Yale network.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F150D1-2D9A-4485-8CB0-53917E615062}"/>
              </a:ext>
            </a:extLst>
          </p:cNvPr>
          <p:cNvSpPr txBox="1"/>
          <p:nvPr/>
        </p:nvSpPr>
        <p:spPr>
          <a:xfrm>
            <a:off x="133034" y="1109811"/>
            <a:ext cx="416469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indent="-2286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47663" algn="l"/>
              </a:tabLst>
            </a:pPr>
            <a:r>
              <a:rPr lang="en-US" sz="1600">
                <a:solidFill>
                  <a:schemeClr val="bg2">
                    <a:lumMod val="75000"/>
                  </a:schemeClr>
                </a:solidFill>
              </a:rPr>
              <a:t>Currently, Yale experiences eight building-level network disruptions per week</a:t>
            </a:r>
          </a:p>
          <a:p>
            <a:pPr marL="287338" indent="-2286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47663" algn="l"/>
              </a:tabLst>
            </a:pPr>
            <a:r>
              <a:rPr lang="en-US" sz="1600">
                <a:solidFill>
                  <a:schemeClr val="bg2">
                    <a:lumMod val="75000"/>
                  </a:schemeClr>
                </a:solidFill>
              </a:rPr>
              <a:t>55% of equipment beyond recommended service age</a:t>
            </a:r>
          </a:p>
          <a:p>
            <a:pPr marL="287338" indent="-2286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47663" algn="l"/>
              </a:tabLst>
            </a:pPr>
            <a:r>
              <a:rPr lang="en-US" sz="1600">
                <a:solidFill>
                  <a:schemeClr val="bg2">
                    <a:lumMod val="75000"/>
                  </a:schemeClr>
                </a:solidFill>
              </a:rPr>
              <a:t>Limited segmentation and network visibility is a significant security concern</a:t>
            </a:r>
          </a:p>
          <a:p>
            <a:pPr marL="287338" indent="-2286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47663" algn="l"/>
              </a:tabLst>
            </a:pPr>
            <a:r>
              <a:rPr lang="en-US" sz="1600">
                <a:solidFill>
                  <a:schemeClr val="bg2">
                    <a:lumMod val="75000"/>
                  </a:schemeClr>
                </a:solidFill>
              </a:rPr>
              <a:t>Inconsistent enforcement of standards makes management and repair very challenging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00878A-9DD9-41D4-B3AB-AD2681C59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380" y="1109811"/>
            <a:ext cx="4575611" cy="3431709"/>
          </a:xfrm>
          <a:prstGeom prst="rect">
            <a:avLst/>
          </a:prstGeom>
        </p:spPr>
      </p:pic>
      <p:sp>
        <p:nvSpPr>
          <p:cNvPr id="9" name="&quot;Not Allowed&quot; Symbol 8">
            <a:extLst>
              <a:ext uri="{FF2B5EF4-FFF2-40B4-BE49-F238E27FC236}">
                <a16:creationId xmlns:a16="http://schemas.microsoft.com/office/drawing/2014/main" id="{73E5923E-41E6-4DA2-9BA9-356893E7B258}"/>
              </a:ext>
            </a:extLst>
          </p:cNvPr>
          <p:cNvSpPr/>
          <p:nvPr/>
        </p:nvSpPr>
        <p:spPr>
          <a:xfrm>
            <a:off x="5021745" y="1109811"/>
            <a:ext cx="3287500" cy="3416320"/>
          </a:xfrm>
          <a:prstGeom prst="noSmoking">
            <a:avLst>
              <a:gd name="adj" fmla="val 336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Google Shape;763;p74">
            <a:extLst>
              <a:ext uri="{FF2B5EF4-FFF2-40B4-BE49-F238E27FC236}">
                <a16:creationId xmlns:a16="http://schemas.microsoft.com/office/drawing/2014/main" id="{D97920EB-4ED0-43C1-B998-AD7971DF047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1650" y="207915"/>
            <a:ext cx="717550" cy="30637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61;p74">
            <a:extLst>
              <a:ext uri="{FF2B5EF4-FFF2-40B4-BE49-F238E27FC236}">
                <a16:creationId xmlns:a16="http://schemas.microsoft.com/office/drawing/2014/main" id="{E7D11B0B-55AB-4595-A7DE-3B9481D15070}"/>
              </a:ext>
            </a:extLst>
          </p:cNvPr>
          <p:cNvSpPr/>
          <p:nvPr/>
        </p:nvSpPr>
        <p:spPr>
          <a:xfrm>
            <a:off x="0" y="0"/>
            <a:ext cx="9144000" cy="72220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t="-451807" b="-334402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762;p74">
            <a:extLst>
              <a:ext uri="{FF2B5EF4-FFF2-40B4-BE49-F238E27FC236}">
                <a16:creationId xmlns:a16="http://schemas.microsoft.com/office/drawing/2014/main" id="{6B7E6223-0D1E-426E-8215-0FE4F3EE225E}"/>
              </a:ext>
            </a:extLst>
          </p:cNvPr>
          <p:cNvSpPr/>
          <p:nvPr/>
        </p:nvSpPr>
        <p:spPr>
          <a:xfrm>
            <a:off x="0" y="0"/>
            <a:ext cx="9144000" cy="722201"/>
          </a:xfrm>
          <a:prstGeom prst="rect">
            <a:avLst/>
          </a:prstGeom>
          <a:solidFill>
            <a:srgbClr val="03002F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763;p74">
            <a:extLst>
              <a:ext uri="{FF2B5EF4-FFF2-40B4-BE49-F238E27FC236}">
                <a16:creationId xmlns:a16="http://schemas.microsoft.com/office/drawing/2014/main" id="{2A96E1B1-1A5A-4047-AB9C-E42CE4DEBC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1650" y="207915"/>
            <a:ext cx="717550" cy="30637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764;p74">
            <a:extLst>
              <a:ext uri="{FF2B5EF4-FFF2-40B4-BE49-F238E27FC236}">
                <a16:creationId xmlns:a16="http://schemas.microsoft.com/office/drawing/2014/main" id="{3178D3DB-0BD7-4D4A-BC48-BA3B9970DFDB}"/>
              </a:ext>
            </a:extLst>
          </p:cNvPr>
          <p:cNvSpPr txBox="1"/>
          <p:nvPr/>
        </p:nvSpPr>
        <p:spPr>
          <a:xfrm>
            <a:off x="228600" y="172317"/>
            <a:ext cx="73778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Next Generation </a:t>
            </a:r>
            <a:r>
              <a:rPr lang="en-US" sz="1600">
                <a:solidFill>
                  <a:schemeClr val="lt1"/>
                </a:solidFill>
              </a:rPr>
              <a:t>Network: Current State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3679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8"/>
          <p:cNvSpPr/>
          <p:nvPr/>
        </p:nvSpPr>
        <p:spPr>
          <a:xfrm>
            <a:off x="0" y="0"/>
            <a:ext cx="9144000" cy="72220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451807" b="-334402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68"/>
          <p:cNvSpPr/>
          <p:nvPr/>
        </p:nvSpPr>
        <p:spPr>
          <a:xfrm>
            <a:off x="0" y="0"/>
            <a:ext cx="9144000" cy="722201"/>
          </a:xfrm>
          <a:prstGeom prst="rect">
            <a:avLst/>
          </a:prstGeom>
          <a:solidFill>
            <a:srgbClr val="03002F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4" name="Google Shape;434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1650" y="207915"/>
            <a:ext cx="717550" cy="30637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68"/>
          <p:cNvSpPr txBox="1"/>
          <p:nvPr/>
        </p:nvSpPr>
        <p:spPr>
          <a:xfrm>
            <a:off x="228600" y="172317"/>
            <a:ext cx="73778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Next Generation Network : Key Deliverables </a:t>
            </a:r>
            <a:endParaRPr/>
          </a:p>
        </p:txBody>
      </p:sp>
      <p:sp>
        <p:nvSpPr>
          <p:cNvPr id="436" name="Google Shape;436;p68"/>
          <p:cNvSpPr txBox="1"/>
          <p:nvPr/>
        </p:nvSpPr>
        <p:spPr>
          <a:xfrm>
            <a:off x="517798" y="1267880"/>
            <a:ext cx="4951129" cy="298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Key Deliverables: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rgbClr val="6E7BBD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Comprehensive update of network equipment to modern standard 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rgbClr val="6E7BBD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Implement differentiated risk model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rgbClr val="6E7BBD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Establish cybersecurity detection and response capabilities 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rgbClr val="6E7BBD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Converge separate networks and increase capacity 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rgbClr val="6E7BBD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Establish appropriate redundant network pathways 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rgbClr val="6E7BBD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In-building facilities (closets) addressed separately through facilities planning.</a:t>
            </a:r>
            <a:endParaRPr sz="1400">
              <a:solidFill>
                <a:srgbClr val="0F243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68"/>
          <p:cNvSpPr/>
          <p:nvPr/>
        </p:nvSpPr>
        <p:spPr>
          <a:xfrm>
            <a:off x="5958161" y="1265800"/>
            <a:ext cx="1968581" cy="478062"/>
          </a:xfrm>
          <a:prstGeom prst="rect">
            <a:avLst/>
          </a:prstGeom>
          <a:solidFill>
            <a:srgbClr val="10243F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REMEDIATE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1450 Data Closets</a:t>
            </a:r>
            <a:endParaRPr/>
          </a:p>
        </p:txBody>
      </p:sp>
      <p:sp>
        <p:nvSpPr>
          <p:cNvPr id="438" name="Google Shape;438;p68"/>
          <p:cNvSpPr/>
          <p:nvPr/>
        </p:nvSpPr>
        <p:spPr>
          <a:xfrm>
            <a:off x="5958161" y="1919891"/>
            <a:ext cx="1968581" cy="478062"/>
          </a:xfrm>
          <a:prstGeom prst="rect">
            <a:avLst/>
          </a:prstGeom>
          <a:solidFill>
            <a:srgbClr val="10243F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REPLACE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8950 Network Switches</a:t>
            </a:r>
            <a:endParaRPr/>
          </a:p>
        </p:txBody>
      </p:sp>
      <p:sp>
        <p:nvSpPr>
          <p:cNvPr id="439" name="Google Shape;439;p68"/>
          <p:cNvSpPr/>
          <p:nvPr/>
        </p:nvSpPr>
        <p:spPr>
          <a:xfrm>
            <a:off x="5958161" y="2573982"/>
            <a:ext cx="1968581" cy="478062"/>
          </a:xfrm>
          <a:prstGeom prst="rect">
            <a:avLst/>
          </a:prstGeom>
          <a:solidFill>
            <a:srgbClr val="10243F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CONSOLIDATE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 Networks into 1</a:t>
            </a:r>
            <a:endParaRPr/>
          </a:p>
        </p:txBody>
      </p:sp>
      <p:sp>
        <p:nvSpPr>
          <p:cNvPr id="440" name="Google Shape;440;p68"/>
          <p:cNvSpPr/>
          <p:nvPr/>
        </p:nvSpPr>
        <p:spPr>
          <a:xfrm>
            <a:off x="5958160" y="3228073"/>
            <a:ext cx="1968581" cy="478062"/>
          </a:xfrm>
          <a:prstGeom prst="rect">
            <a:avLst/>
          </a:prstGeom>
          <a:solidFill>
            <a:srgbClr val="10243F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DEVELOP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Role-based Access</a:t>
            </a:r>
            <a:endParaRPr/>
          </a:p>
        </p:txBody>
      </p:sp>
      <p:sp>
        <p:nvSpPr>
          <p:cNvPr id="441" name="Google Shape;441;p68"/>
          <p:cNvSpPr/>
          <p:nvPr/>
        </p:nvSpPr>
        <p:spPr>
          <a:xfrm>
            <a:off x="5958160" y="3882163"/>
            <a:ext cx="1968581" cy="478062"/>
          </a:xfrm>
          <a:prstGeom prst="rect">
            <a:avLst/>
          </a:prstGeom>
          <a:solidFill>
            <a:srgbClr val="10243F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AUTOMATE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Cybersecurity Response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73"/>
          <p:cNvSpPr/>
          <p:nvPr/>
        </p:nvSpPr>
        <p:spPr>
          <a:xfrm>
            <a:off x="0" y="0"/>
            <a:ext cx="9144000" cy="722201"/>
          </a:xfrm>
          <a:prstGeom prst="rect">
            <a:avLst/>
          </a:prstGeom>
          <a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73"/>
          <p:cNvSpPr/>
          <p:nvPr/>
        </p:nvSpPr>
        <p:spPr>
          <a:xfrm>
            <a:off x="0" y="0"/>
            <a:ext cx="9144000" cy="722201"/>
          </a:xfrm>
          <a:prstGeom prst="rect">
            <a:avLst/>
          </a:prstGeom>
          <a:solidFill>
            <a:srgbClr val="03002F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0" name="Google Shape;750;p7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1650" y="207915"/>
            <a:ext cx="717550" cy="30637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73"/>
          <p:cNvSpPr txBox="1"/>
          <p:nvPr/>
        </p:nvSpPr>
        <p:spPr>
          <a:xfrm>
            <a:off x="228600" y="172317"/>
            <a:ext cx="73778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Next Generation Network : What will be </a:t>
            </a:r>
            <a:r>
              <a:rPr lang="en-US" sz="1600">
                <a:solidFill>
                  <a:srgbClr val="FFFFFF"/>
                </a:solidFill>
              </a:rPr>
              <a:t>d</a:t>
            </a:r>
            <a:r>
              <a:rPr kumimoji="0" lang="en-U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ifferent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……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650E39B-2E58-3045-85EE-889EDC3953E1}"/>
              </a:ext>
            </a:extLst>
          </p:cNvPr>
          <p:cNvSpPr txBox="1">
            <a:spLocks/>
          </p:cNvSpPr>
          <p:nvPr/>
        </p:nvSpPr>
        <p:spPr>
          <a:xfrm>
            <a:off x="4816464" y="894518"/>
            <a:ext cx="3751592" cy="3774311"/>
          </a:xfrm>
          <a:prstGeom prst="rect">
            <a:avLst/>
          </a:prstGeom>
          <a:solidFill>
            <a:schemeClr val="accent1">
              <a:lumMod val="20000"/>
              <a:lumOff val="80000"/>
              <a:alpha val="42000"/>
            </a:schemeClr>
          </a:solidFill>
          <a:ln>
            <a:solidFill>
              <a:schemeClr val="accent1">
                <a:lumMod val="10000"/>
              </a:schemeClr>
            </a:solidFill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None/>
            </a:pPr>
            <a:endParaRPr lang="en-US" sz="900">
              <a:latin typeface="Calibri" panose="020F0502020204030204" pitchFamily="34" charset="0"/>
              <a:ea typeface="Yu Gothic Light" panose="020B0300000000000000" pitchFamily="34" charset="-128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944D611-BDD6-854A-A591-A172F0E186F5}"/>
              </a:ext>
            </a:extLst>
          </p:cNvPr>
          <p:cNvSpPr txBox="1">
            <a:spLocks/>
          </p:cNvSpPr>
          <p:nvPr/>
        </p:nvSpPr>
        <p:spPr>
          <a:xfrm>
            <a:off x="230483" y="894518"/>
            <a:ext cx="3751592" cy="3774311"/>
          </a:xfrm>
          <a:prstGeom prst="rect">
            <a:avLst/>
          </a:prstGeom>
          <a:solidFill>
            <a:schemeClr val="accent1">
              <a:lumMod val="20000"/>
              <a:lumOff val="80000"/>
              <a:alpha val="42000"/>
            </a:schemeClr>
          </a:solidFill>
          <a:ln>
            <a:solidFill>
              <a:schemeClr val="accent1">
                <a:lumMod val="10000"/>
              </a:schemeClr>
            </a:solidFill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None/>
            </a:pPr>
            <a:endParaRPr lang="en-US" sz="900">
              <a:latin typeface="Calibri" panose="020F0502020204030204" pitchFamily="34" charset="0"/>
              <a:ea typeface="Yu Gothic Light" panose="020B0300000000000000" pitchFamily="34" charset="-128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893BEAF-22D3-CB49-837B-A1A453239765}"/>
              </a:ext>
            </a:extLst>
          </p:cNvPr>
          <p:cNvSpPr txBox="1">
            <a:spLocks/>
          </p:cNvSpPr>
          <p:nvPr/>
        </p:nvSpPr>
        <p:spPr>
          <a:xfrm>
            <a:off x="453808" y="1310051"/>
            <a:ext cx="3309939" cy="63900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275" b="1">
                <a:latin typeface="Calibri" panose="020F0502020204030204" pitchFamily="34" charset="0"/>
                <a:ea typeface="Yu Gothic Light" panose="020B0300000000000000" pitchFamily="34" charset="-128"/>
              </a:rPr>
              <a:t>Disruptive User Experience</a:t>
            </a:r>
          </a:p>
          <a:p>
            <a:pPr marL="0" indent="0" eaLnBrk="1" hangingPunct="1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900" b="1">
                <a:latin typeface="Calibri" panose="020F0502020204030204" pitchFamily="34" charset="0"/>
                <a:ea typeface="Yu Gothic Light" panose="020B0300000000000000" pitchFamily="34" charset="-128"/>
              </a:rPr>
              <a:t>Professor who is also a Clinician </a:t>
            </a:r>
            <a:r>
              <a:rPr lang="en-US" sz="900">
                <a:latin typeface="Calibri" panose="020F0502020204030204" pitchFamily="34" charset="0"/>
                <a:ea typeface="Yu Gothic Light" panose="020B0300000000000000" pitchFamily="34" charset="-128"/>
              </a:rPr>
              <a:t>is required to have separate logon to Yale Campus Network to YNNHS network.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A9CC4F-DB9B-8C49-8521-6986D4DC736D}"/>
              </a:ext>
            </a:extLst>
          </p:cNvPr>
          <p:cNvSpPr txBox="1"/>
          <p:nvPr/>
        </p:nvSpPr>
        <p:spPr>
          <a:xfrm>
            <a:off x="230483" y="894518"/>
            <a:ext cx="3751592" cy="252901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mpd="thinThick">
            <a:solidFill>
              <a:schemeClr val="accent1">
                <a:lumMod val="10000"/>
              </a:schemeClr>
            </a:solidFill>
          </a:ln>
        </p:spPr>
        <p:txBody>
          <a:bodyPr anchor="ctr">
            <a:noAutofit/>
          </a:bodyPr>
          <a:lstStyle>
            <a:defPPr>
              <a:defRPr lang="en-US"/>
            </a:defPPr>
            <a:lvl1pPr marL="0" indent="0">
              <a:spcBef>
                <a:spcPct val="20000"/>
              </a:spcBef>
              <a:buClr>
                <a:srgbClr val="6E7BBD"/>
              </a:buClr>
              <a:buFontTx/>
              <a:buNone/>
              <a:defRPr sz="1400" kern="0" baseline="0">
                <a:solidFill>
                  <a:srgbClr val="686868"/>
                </a:solidFill>
                <a:effectLst/>
                <a:ea typeface="+mn-ea"/>
                <a:cs typeface="Arial" panose="020B0604020202020204" pitchFamily="34" charset="0"/>
              </a:defRPr>
            </a:lvl1pPr>
            <a:lvl2pPr marL="742950" lvl="1" indent="-285750">
              <a:spcBef>
                <a:spcPct val="20000"/>
              </a:spcBef>
              <a:buChar char="–"/>
              <a:defRPr sz="1700" kern="0" baseline="0">
                <a:solidFill>
                  <a:srgbClr val="6875A2"/>
                </a:solidFill>
                <a:effectLst/>
                <a:ea typeface="+mn-ea"/>
                <a:cs typeface="Arial" panose="020B0604020202020204" pitchFamily="34" charset="0"/>
              </a:defRPr>
            </a:lvl2pPr>
            <a:lvl3pPr marL="514350" lvl="2" indent="0">
              <a:spcBef>
                <a:spcPct val="20000"/>
              </a:spcBef>
              <a:buFontTx/>
              <a:buNone/>
              <a:defRPr sz="1400" kern="0" baseline="0">
                <a:solidFill>
                  <a:srgbClr val="686868"/>
                </a:solidFill>
                <a:effectLst/>
                <a:ea typeface="+mn-ea"/>
                <a:cs typeface="Arial" panose="020B0604020202020204" pitchFamily="34" charset="0"/>
              </a:defRPr>
            </a:lvl3pPr>
            <a:lvl4pPr marL="1600200" lvl="3" indent="-228600">
              <a:spcBef>
                <a:spcPct val="20000"/>
              </a:spcBef>
              <a:buChar char="–"/>
              <a:defRPr sz="1400" kern="0" baseline="0">
                <a:solidFill>
                  <a:srgbClr val="686868"/>
                </a:solidFill>
                <a:effectLst/>
                <a:ea typeface="+mn-e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algn="ctr"/>
            <a:r>
              <a:rPr lang="en-US" sz="1275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User Experience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24BD49-F016-0448-9BA5-F92A7C826AE8}"/>
              </a:ext>
            </a:extLst>
          </p:cNvPr>
          <p:cNvSpPr txBox="1"/>
          <p:nvPr/>
        </p:nvSpPr>
        <p:spPr>
          <a:xfrm>
            <a:off x="4816464" y="894518"/>
            <a:ext cx="3751592" cy="230833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mpd="thinThick">
            <a:solidFill>
              <a:schemeClr val="accent1">
                <a:lumMod val="10000"/>
              </a:schemeClr>
            </a:solidFill>
          </a:ln>
        </p:spPr>
        <p:txBody>
          <a:bodyPr anchor="ctr">
            <a:noAutofit/>
          </a:bodyPr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rgbClr val="6E7BBD"/>
              </a:buClr>
              <a:buFontTx/>
              <a:buNone/>
              <a:defRPr sz="1700" b="1" kern="0" baseline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lvl="1" indent="-285750">
              <a:spcBef>
                <a:spcPct val="20000"/>
              </a:spcBef>
              <a:buChar char="–"/>
              <a:defRPr sz="1700" kern="0" baseline="0">
                <a:solidFill>
                  <a:srgbClr val="6875A2"/>
                </a:solidFill>
                <a:effectLst/>
                <a:cs typeface="Arial" panose="020B0604020202020204" pitchFamily="34" charset="0"/>
              </a:defRPr>
            </a:lvl2pPr>
            <a:lvl3pPr marL="514350" lvl="2" indent="0">
              <a:spcBef>
                <a:spcPct val="20000"/>
              </a:spcBef>
              <a:buFontTx/>
              <a:buNone/>
              <a:defRPr sz="1400" kern="0" baseline="0">
                <a:solidFill>
                  <a:srgbClr val="686868"/>
                </a:solidFill>
                <a:effectLst/>
                <a:cs typeface="Arial" panose="020B0604020202020204" pitchFamily="34" charset="0"/>
              </a:defRPr>
            </a:lvl3pPr>
            <a:lvl4pPr marL="1600200" lvl="3" indent="-228600">
              <a:spcBef>
                <a:spcPct val="20000"/>
              </a:spcBef>
              <a:buChar char="–"/>
              <a:defRPr sz="1400" kern="0" baseline="0">
                <a:solidFill>
                  <a:srgbClr val="686868"/>
                </a:solidFill>
                <a:effectLst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+mj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</a:defRPr>
            </a:lvl9pPr>
          </a:lstStyle>
          <a:p>
            <a:r>
              <a:rPr lang="en-US" sz="1275"/>
              <a:t>Next Generation Network User Experience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302D459-E189-E949-8396-C3CFE26ED4A9}"/>
              </a:ext>
            </a:extLst>
          </p:cNvPr>
          <p:cNvSpPr txBox="1">
            <a:spLocks/>
          </p:cNvSpPr>
          <p:nvPr/>
        </p:nvSpPr>
        <p:spPr>
          <a:xfrm>
            <a:off x="5036462" y="1310051"/>
            <a:ext cx="3300815" cy="63900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10000"/>
              </a:schemeClr>
            </a:solidFill>
          </a:ln>
        </p:spPr>
        <p:txBody>
          <a:bodyPr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275" b="1" dirty="0">
                <a:latin typeface="Calibri" panose="020F0502020204030204" pitchFamily="34" charset="0"/>
                <a:ea typeface="Yu Gothic Light" panose="020B0300000000000000" pitchFamily="34" charset="-128"/>
              </a:rPr>
              <a:t>Seamless User Experience</a:t>
            </a:r>
          </a:p>
          <a:p>
            <a:pPr marL="0" indent="0" eaLnBrk="1" hangingPunct="1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900" b="1" dirty="0">
                <a:latin typeface="Calibri" panose="020F0502020204030204" pitchFamily="34" charset="0"/>
                <a:ea typeface="Yu Gothic Light" panose="020B0300000000000000" pitchFamily="34" charset="-128"/>
              </a:rPr>
              <a:t>Professor who is also a Clinician </a:t>
            </a:r>
            <a:r>
              <a:rPr lang="en-US" sz="900" dirty="0">
                <a:latin typeface="Calibri" panose="020F0502020204030204" pitchFamily="34" charset="0"/>
                <a:ea typeface="Yu Gothic Light" panose="020B0300000000000000" pitchFamily="34" charset="-128"/>
              </a:rPr>
              <a:t>will need to logon only once to access both Campus Network and YNNHS networks.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69E583D-C2D1-C447-B799-F32698E1DBEA}"/>
              </a:ext>
            </a:extLst>
          </p:cNvPr>
          <p:cNvSpPr txBox="1">
            <a:spLocks/>
          </p:cNvSpPr>
          <p:nvPr/>
        </p:nvSpPr>
        <p:spPr>
          <a:xfrm>
            <a:off x="453808" y="2121124"/>
            <a:ext cx="3309939" cy="63900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10000"/>
              </a:schemeClr>
            </a:solidFill>
          </a:ln>
        </p:spPr>
        <p:txBody>
          <a:bodyPr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275" b="1">
                <a:latin typeface="Calibri" panose="020F0502020204030204" pitchFamily="34" charset="0"/>
                <a:ea typeface="Yu Gothic Light" panose="020B0300000000000000" pitchFamily="34" charset="-128"/>
              </a:rPr>
              <a:t>Slow Network Speed</a:t>
            </a:r>
          </a:p>
          <a:p>
            <a:pPr marL="0" indent="0" eaLnBrk="1" hangingPunct="1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900" b="1">
                <a:latin typeface="Calibri" panose="020F0502020204030204" pitchFamily="34" charset="0"/>
                <a:ea typeface="Yu Gothic Light" panose="020B0300000000000000" pitchFamily="34" charset="-128"/>
              </a:rPr>
              <a:t>Researcher (and all users) </a:t>
            </a:r>
            <a:r>
              <a:rPr lang="en-US" sz="900">
                <a:latin typeface="Calibri" panose="020F0502020204030204" pitchFamily="34" charset="0"/>
                <a:ea typeface="Yu Gothic Light" panose="020B0300000000000000" pitchFamily="34" charset="-128"/>
              </a:rPr>
              <a:t>experience significantly oversubscribed bandwidth that can impact large data transfers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CA02CEF-EB78-554D-90E9-A712B59F9DB9}"/>
              </a:ext>
            </a:extLst>
          </p:cNvPr>
          <p:cNvSpPr txBox="1">
            <a:spLocks/>
          </p:cNvSpPr>
          <p:nvPr/>
        </p:nvSpPr>
        <p:spPr>
          <a:xfrm>
            <a:off x="5036462" y="2121124"/>
            <a:ext cx="3300815" cy="63900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10000"/>
              </a:schemeClr>
            </a:solidFill>
          </a:ln>
        </p:spPr>
        <p:txBody>
          <a:bodyPr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275" b="1">
                <a:latin typeface="Calibri" panose="020F0502020204030204" pitchFamily="34" charset="0"/>
                <a:ea typeface="Yu Gothic Light" panose="020B0300000000000000" pitchFamily="34" charset="-128"/>
              </a:rPr>
              <a:t>Faster Network Speed</a:t>
            </a:r>
          </a:p>
          <a:p>
            <a:pPr marL="0" indent="0" eaLnBrk="1" hangingPunct="1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900" b="1" dirty="0">
                <a:latin typeface="Calibri" panose="020F0502020204030204" pitchFamily="34" charset="0"/>
                <a:ea typeface="Yu Gothic Light" panose="020B0300000000000000" pitchFamily="34" charset="-128"/>
              </a:rPr>
              <a:t>All Users </a:t>
            </a:r>
            <a:r>
              <a:rPr lang="en-US" sz="900" dirty="0">
                <a:latin typeface="Calibri" panose="020F0502020204030204" pitchFamily="34" charset="0"/>
                <a:ea typeface="Yu Gothic Light" panose="020B0300000000000000" pitchFamily="34" charset="-128"/>
              </a:rPr>
              <a:t>will experience 10-40X faster than current network speed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1C6D2B9-AFC7-D246-B5E3-FA1360F782B0}"/>
              </a:ext>
            </a:extLst>
          </p:cNvPr>
          <p:cNvSpPr txBox="1">
            <a:spLocks/>
          </p:cNvSpPr>
          <p:nvPr/>
        </p:nvSpPr>
        <p:spPr>
          <a:xfrm>
            <a:off x="453808" y="2943615"/>
            <a:ext cx="3309939" cy="63900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10000"/>
              </a:schemeClr>
            </a:solidFill>
          </a:ln>
        </p:spPr>
        <p:txBody>
          <a:bodyPr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275" b="1">
                <a:latin typeface="Calibri" panose="020F0502020204030204" pitchFamily="34" charset="0"/>
                <a:ea typeface="Yu Gothic Light" panose="020B0300000000000000" pitchFamily="34" charset="-128"/>
              </a:rPr>
              <a:t>Frequent Network Disruptions</a:t>
            </a:r>
          </a:p>
          <a:p>
            <a:pPr marL="0" indent="0" eaLnBrk="1" hangingPunct="1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900" b="1">
                <a:latin typeface="Calibri" panose="020F0502020204030204" pitchFamily="34" charset="0"/>
                <a:ea typeface="Yu Gothic Light" panose="020B0300000000000000" pitchFamily="34" charset="-128"/>
              </a:rPr>
              <a:t>All Users </a:t>
            </a:r>
            <a:r>
              <a:rPr lang="en-US" sz="900">
                <a:latin typeface="Calibri" panose="020F0502020204030204" pitchFamily="34" charset="0"/>
                <a:ea typeface="Yu Gothic Light" panose="020B0300000000000000" pitchFamily="34" charset="-128"/>
              </a:rPr>
              <a:t>experience frequent network disruptions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84BF240-E737-7946-81AD-5DC52496F00A}"/>
              </a:ext>
            </a:extLst>
          </p:cNvPr>
          <p:cNvSpPr txBox="1">
            <a:spLocks/>
          </p:cNvSpPr>
          <p:nvPr/>
        </p:nvSpPr>
        <p:spPr>
          <a:xfrm>
            <a:off x="5031900" y="2943615"/>
            <a:ext cx="3309939" cy="63900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10000"/>
              </a:schemeClr>
            </a:solidFill>
          </a:ln>
        </p:spPr>
        <p:txBody>
          <a:bodyPr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275" b="1">
                <a:latin typeface="Calibri" panose="020F0502020204030204" pitchFamily="34" charset="0"/>
                <a:ea typeface="Yu Gothic Light" panose="020B0300000000000000" pitchFamily="34" charset="-128"/>
              </a:rPr>
              <a:t>Fewer Network Disruptions</a:t>
            </a:r>
          </a:p>
          <a:p>
            <a:pPr marL="0" indent="0" eaLnBrk="1" hangingPunct="1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900" b="1">
                <a:latin typeface="Calibri" panose="020F0502020204030204" pitchFamily="34" charset="0"/>
                <a:ea typeface="Yu Gothic Light" panose="020B0300000000000000" pitchFamily="34" charset="-128"/>
              </a:rPr>
              <a:t>All Users </a:t>
            </a:r>
            <a:r>
              <a:rPr lang="en-US" sz="900">
                <a:latin typeface="Calibri" panose="020F0502020204030204" pitchFamily="34" charset="0"/>
                <a:ea typeface="Yu Gothic Light" panose="020B0300000000000000" pitchFamily="34" charset="-128"/>
              </a:rPr>
              <a:t>will experience fewer network disruptions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79F6AA3-ED86-224D-99FB-ECB4E7750BDC}"/>
              </a:ext>
            </a:extLst>
          </p:cNvPr>
          <p:cNvSpPr txBox="1">
            <a:spLocks/>
          </p:cNvSpPr>
          <p:nvPr/>
        </p:nvSpPr>
        <p:spPr>
          <a:xfrm>
            <a:off x="453808" y="3766107"/>
            <a:ext cx="3309939" cy="63900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10000"/>
              </a:schemeClr>
            </a:solidFill>
          </a:ln>
        </p:spPr>
        <p:txBody>
          <a:bodyPr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275" b="1">
                <a:latin typeface="Calibri" panose="020F0502020204030204" pitchFamily="34" charset="0"/>
                <a:ea typeface="Yu Gothic Light" panose="020B0300000000000000" pitchFamily="34" charset="-128"/>
              </a:rPr>
              <a:t>Human Speed Detection of Security Breach</a:t>
            </a:r>
          </a:p>
          <a:p>
            <a:pPr marL="0" indent="0" eaLnBrk="1" hangingPunct="1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900" b="1">
                <a:latin typeface="Calibri" panose="020F0502020204030204" pitchFamily="34" charset="0"/>
                <a:ea typeface="Yu Gothic Light" panose="020B0300000000000000" pitchFamily="34" charset="-128"/>
              </a:rPr>
              <a:t>More Users </a:t>
            </a:r>
            <a:r>
              <a:rPr lang="en-US" sz="900">
                <a:latin typeface="Calibri" panose="020F0502020204030204" pitchFamily="34" charset="0"/>
                <a:ea typeface="Yu Gothic Light" panose="020B0300000000000000" pitchFamily="34" charset="-128"/>
              </a:rPr>
              <a:t>impacted by a security breach because of human speed detection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E65EBA-08CB-8045-B3A6-537B64D8F464}"/>
              </a:ext>
            </a:extLst>
          </p:cNvPr>
          <p:cNvSpPr txBox="1">
            <a:spLocks/>
          </p:cNvSpPr>
          <p:nvPr/>
        </p:nvSpPr>
        <p:spPr>
          <a:xfrm>
            <a:off x="5031901" y="3766107"/>
            <a:ext cx="3309938" cy="63900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10000"/>
              </a:schemeClr>
            </a:solidFill>
          </a:ln>
        </p:spPr>
        <p:txBody>
          <a:bodyPr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275" b="1">
                <a:latin typeface="Calibri" panose="020F0502020204030204" pitchFamily="34" charset="0"/>
                <a:ea typeface="Yu Gothic Light" panose="020B0300000000000000" pitchFamily="34" charset="-128"/>
              </a:rPr>
              <a:t>Machine Speed Detection of Security Breach</a:t>
            </a:r>
          </a:p>
          <a:p>
            <a:pPr marL="0" indent="0" eaLnBrk="1" hangingPunct="1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900" b="1">
                <a:latin typeface="Calibri" panose="020F0502020204030204" pitchFamily="34" charset="0"/>
                <a:ea typeface="Yu Gothic Light" panose="020B0300000000000000" pitchFamily="34" charset="-128"/>
              </a:rPr>
              <a:t>Fewer Users </a:t>
            </a:r>
            <a:r>
              <a:rPr lang="en-US" sz="900">
                <a:latin typeface="Calibri" panose="020F0502020204030204" pitchFamily="34" charset="0"/>
                <a:ea typeface="Yu Gothic Light" panose="020B0300000000000000" pitchFamily="34" charset="-128"/>
              </a:rPr>
              <a:t>impacted by a security breach because of machine speed detection</a:t>
            </a:r>
            <a:endParaRPr lang="en-US" sz="900" i="1">
              <a:latin typeface="Calibri" panose="020F0502020204030204" pitchFamily="34" charset="0"/>
              <a:ea typeface="Yu Gothic Light" panose="020B0300000000000000" pitchFamily="34" charset="-128"/>
            </a:endParaRPr>
          </a:p>
        </p:txBody>
      </p:sp>
      <p:sp>
        <p:nvSpPr>
          <p:cNvPr id="34" name="Arrow: Right 16">
            <a:extLst>
              <a:ext uri="{FF2B5EF4-FFF2-40B4-BE49-F238E27FC236}">
                <a16:creationId xmlns:a16="http://schemas.microsoft.com/office/drawing/2014/main" id="{817E1590-8C28-D54A-8092-4A7086826835}"/>
              </a:ext>
            </a:extLst>
          </p:cNvPr>
          <p:cNvSpPr/>
          <p:nvPr/>
        </p:nvSpPr>
        <p:spPr bwMode="auto">
          <a:xfrm>
            <a:off x="4243753" y="1450120"/>
            <a:ext cx="328247" cy="358873"/>
          </a:xfrm>
          <a:prstGeom prst="rightArrow">
            <a:avLst/>
          </a:prstGeom>
          <a:solidFill>
            <a:schemeClr val="tx2">
              <a:alpha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5" name="Arrow: Right 17">
            <a:extLst>
              <a:ext uri="{FF2B5EF4-FFF2-40B4-BE49-F238E27FC236}">
                <a16:creationId xmlns:a16="http://schemas.microsoft.com/office/drawing/2014/main" id="{FB3C732E-7EB4-7245-8743-38140C4742C7}"/>
              </a:ext>
            </a:extLst>
          </p:cNvPr>
          <p:cNvSpPr/>
          <p:nvPr/>
        </p:nvSpPr>
        <p:spPr bwMode="auto">
          <a:xfrm>
            <a:off x="4243753" y="2261193"/>
            <a:ext cx="328247" cy="358873"/>
          </a:xfrm>
          <a:prstGeom prst="rightArrow">
            <a:avLst/>
          </a:prstGeom>
          <a:solidFill>
            <a:schemeClr val="tx2">
              <a:alpha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6" name="Arrow: Right 18">
            <a:extLst>
              <a:ext uri="{FF2B5EF4-FFF2-40B4-BE49-F238E27FC236}">
                <a16:creationId xmlns:a16="http://schemas.microsoft.com/office/drawing/2014/main" id="{01047596-5468-5B4F-A2B7-EBB8DD63FE79}"/>
              </a:ext>
            </a:extLst>
          </p:cNvPr>
          <p:cNvSpPr/>
          <p:nvPr/>
        </p:nvSpPr>
        <p:spPr bwMode="auto">
          <a:xfrm>
            <a:off x="4243753" y="3083684"/>
            <a:ext cx="328247" cy="358873"/>
          </a:xfrm>
          <a:prstGeom prst="rightArrow">
            <a:avLst/>
          </a:prstGeom>
          <a:solidFill>
            <a:schemeClr val="tx2">
              <a:alpha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7" name="Arrow: Right 19">
            <a:extLst>
              <a:ext uri="{FF2B5EF4-FFF2-40B4-BE49-F238E27FC236}">
                <a16:creationId xmlns:a16="http://schemas.microsoft.com/office/drawing/2014/main" id="{39A676E4-AF48-E145-A73E-388C1DE8AE44}"/>
              </a:ext>
            </a:extLst>
          </p:cNvPr>
          <p:cNvSpPr/>
          <p:nvPr/>
        </p:nvSpPr>
        <p:spPr bwMode="auto">
          <a:xfrm>
            <a:off x="4243753" y="3906175"/>
            <a:ext cx="328247" cy="358873"/>
          </a:xfrm>
          <a:prstGeom prst="rightArrow">
            <a:avLst/>
          </a:prstGeom>
          <a:solidFill>
            <a:schemeClr val="tx2">
              <a:alpha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5669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63;p74">
            <a:extLst>
              <a:ext uri="{FF2B5EF4-FFF2-40B4-BE49-F238E27FC236}">
                <a16:creationId xmlns:a16="http://schemas.microsoft.com/office/drawing/2014/main" id="{8C183AD5-021E-4B58-8FED-6BA253CFF6F5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1650" y="207915"/>
            <a:ext cx="717550" cy="3063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61;p74">
            <a:extLst>
              <a:ext uri="{FF2B5EF4-FFF2-40B4-BE49-F238E27FC236}">
                <a16:creationId xmlns:a16="http://schemas.microsoft.com/office/drawing/2014/main" id="{D5423A8F-A737-47BB-A249-21CBE66B93E9}"/>
              </a:ext>
            </a:extLst>
          </p:cNvPr>
          <p:cNvSpPr/>
          <p:nvPr/>
        </p:nvSpPr>
        <p:spPr>
          <a:xfrm>
            <a:off x="0" y="0"/>
            <a:ext cx="9144000" cy="722201"/>
          </a:xfrm>
          <a:prstGeom prst="rect">
            <a:avLst/>
          </a:prstGeom>
          <a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762;p74">
            <a:extLst>
              <a:ext uri="{FF2B5EF4-FFF2-40B4-BE49-F238E27FC236}">
                <a16:creationId xmlns:a16="http://schemas.microsoft.com/office/drawing/2014/main" id="{0423DB5B-E7E8-46E7-A719-BBB1879461B9}"/>
              </a:ext>
            </a:extLst>
          </p:cNvPr>
          <p:cNvSpPr/>
          <p:nvPr/>
        </p:nvSpPr>
        <p:spPr>
          <a:xfrm>
            <a:off x="0" y="0"/>
            <a:ext cx="9144000" cy="722201"/>
          </a:xfrm>
          <a:prstGeom prst="rect">
            <a:avLst/>
          </a:prstGeom>
          <a:solidFill>
            <a:srgbClr val="03002F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763;p74">
            <a:extLst>
              <a:ext uri="{FF2B5EF4-FFF2-40B4-BE49-F238E27FC236}">
                <a16:creationId xmlns:a16="http://schemas.microsoft.com/office/drawing/2014/main" id="{EE01D932-E756-4BBB-B423-8C0E593F4F42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1650" y="207915"/>
            <a:ext cx="717550" cy="3063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64;p74">
            <a:extLst>
              <a:ext uri="{FF2B5EF4-FFF2-40B4-BE49-F238E27FC236}">
                <a16:creationId xmlns:a16="http://schemas.microsoft.com/office/drawing/2014/main" id="{E081397C-6F57-47C9-AD27-1AF817DCBA17}"/>
              </a:ext>
            </a:extLst>
          </p:cNvPr>
          <p:cNvSpPr txBox="1"/>
          <p:nvPr/>
        </p:nvSpPr>
        <p:spPr>
          <a:xfrm>
            <a:off x="228600" y="172317"/>
            <a:ext cx="73778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Next Generation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Network: High Level Timeline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E133DF-3D6E-1447-AA5D-7CBF2E41F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894518"/>
            <a:ext cx="86614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772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3.xml><?xml version="1.0" encoding="utf-8"?>
<a:theme xmlns:a="http://schemas.openxmlformats.org/drawingml/2006/main" name="Workday@Yale Standard Templates">
  <a:themeElements>
    <a:clrScheme name="Yal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96DC0"/>
      </a:accent1>
      <a:accent2>
        <a:srgbClr val="00346A"/>
      </a:accent2>
      <a:accent3>
        <a:srgbClr val="FFFFFF"/>
      </a:accent3>
      <a:accent4>
        <a:srgbClr val="000000"/>
      </a:accent4>
      <a:accent5>
        <a:srgbClr val="978D85"/>
      </a:accent5>
      <a:accent6>
        <a:srgbClr val="00346A"/>
      </a:accent6>
      <a:hlink>
        <a:srgbClr val="296DC0"/>
      </a:hlink>
      <a:folHlink>
        <a:srgbClr val="978D85"/>
      </a:folHlink>
    </a:clrScheme>
    <a:fontScheme name="US Consulting Report Template_R1.5_0325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2"/>
        </a:solidFill>
        <a:ln w="12700" cap="rnd" algn="ctr">
          <a:noFill/>
          <a:miter lim="800000"/>
          <a:headEnd/>
          <a:tailEnd/>
        </a:ln>
      </a:spPr>
      <a:bodyPr lIns="182880" anchor="ctr" anchorCtr="1"/>
      <a:lstStyle>
        <a:defPPr algn="ctr" eaLnBrk="0" hangingPunct="0">
          <a:lnSpc>
            <a:spcPct val="106000"/>
          </a:lnSpc>
          <a:defRPr b="1">
            <a:solidFill>
              <a:schemeClr val="bg1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3152" tIns="73152" rIns="73152" bIns="73152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6000"/>
          </a:lnSpc>
          <a:spcBef>
            <a:spcPct val="50000"/>
          </a:spcBef>
          <a:spcAft>
            <a:spcPct val="0"/>
          </a:spcAft>
          <a:buClrTx/>
          <a:buSzPct val="100000"/>
          <a:buFont typeface="Wingdings 2" pitchFamily="18" charset="2"/>
          <a:buNone/>
          <a:tabLst/>
          <a:defRPr kumimoji="0" lang="en-US" sz="1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/>
      <a:bodyPr/>
      <a:lstStyle>
        <a:defPPr marL="169863" indent="-168275" algn="l" rtl="0" fontAlgn="base">
          <a:lnSpc>
            <a:spcPct val="106000"/>
          </a:lnSpc>
          <a:spcBef>
            <a:spcPct val="80000"/>
          </a:spcBef>
          <a:spcAft>
            <a:spcPct val="0"/>
          </a:spcAft>
          <a:buClr>
            <a:srgbClr val="000000"/>
          </a:buClr>
          <a:buFont typeface="Wingdings 2" pitchFamily="18" charset="2"/>
          <a:buChar char="¡"/>
          <a:defRPr sz="1100" kern="1200" dirty="0">
            <a:solidFill>
              <a:srgbClr val="000000"/>
            </a:solidFill>
            <a:latin typeface="Arial"/>
            <a:ea typeface="+mn-ea"/>
            <a:cs typeface="Arial" charset="0"/>
          </a:defRPr>
        </a:defPPr>
      </a:lstStyle>
    </a:txDef>
  </a:objectDefaults>
  <a:extraClrSchemeLst>
    <a:extraClrScheme>
      <a:clrScheme name="US Consulting Report Template_R1.5_0325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 Consulting Report Template_R1.5_03250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8">
        <a:dk1>
          <a:srgbClr val="000000"/>
        </a:dk1>
        <a:lt1>
          <a:srgbClr val="FFFFFF"/>
        </a:lt1>
        <a:dk2>
          <a:srgbClr val="B2CADB"/>
        </a:dk2>
        <a:lt2>
          <a:srgbClr val="1D3A6A"/>
        </a:lt2>
        <a:accent1>
          <a:srgbClr val="DED3B6"/>
        </a:accent1>
        <a:accent2>
          <a:srgbClr val="EAB58E"/>
        </a:accent2>
        <a:accent3>
          <a:srgbClr val="FFFFFF"/>
        </a:accent3>
        <a:accent4>
          <a:srgbClr val="000000"/>
        </a:accent4>
        <a:accent5>
          <a:srgbClr val="ECE6D7"/>
        </a:accent5>
        <a:accent6>
          <a:srgbClr val="D4A480"/>
        </a:accent6>
        <a:hlink>
          <a:srgbClr val="F5DDCB"/>
        </a:hlink>
        <a:folHlink>
          <a:srgbClr val="FEF2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9">
        <a:dk1>
          <a:srgbClr val="000000"/>
        </a:dk1>
        <a:lt1>
          <a:srgbClr val="FFFFFF"/>
        </a:lt1>
        <a:dk2>
          <a:srgbClr val="FEF2D2"/>
        </a:dk2>
        <a:lt2>
          <a:srgbClr val="1D3A6A"/>
        </a:lt2>
        <a:accent1>
          <a:srgbClr val="B2CADB"/>
        </a:accent1>
        <a:accent2>
          <a:srgbClr val="DED3B6"/>
        </a:accent2>
        <a:accent3>
          <a:srgbClr val="FFFFFF"/>
        </a:accent3>
        <a:accent4>
          <a:srgbClr val="000000"/>
        </a:accent4>
        <a:accent5>
          <a:srgbClr val="D5E1EA"/>
        </a:accent5>
        <a:accent6>
          <a:srgbClr val="C9BFA5"/>
        </a:accent6>
        <a:hlink>
          <a:srgbClr val="EAB58E"/>
        </a:hlink>
        <a:folHlink>
          <a:srgbClr val="F5DD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10">
        <a:dk1>
          <a:srgbClr val="000000"/>
        </a:dk1>
        <a:lt1>
          <a:srgbClr val="FFFFFF"/>
        </a:lt1>
        <a:dk2>
          <a:srgbClr val="F1EDE1"/>
        </a:dk2>
        <a:lt2>
          <a:srgbClr val="091D5D"/>
        </a:lt2>
        <a:accent1>
          <a:srgbClr val="9DA5BE"/>
        </a:accent1>
        <a:accent2>
          <a:srgbClr val="85C2FE"/>
        </a:accent2>
        <a:accent3>
          <a:srgbClr val="FFFFFF"/>
        </a:accent3>
        <a:accent4>
          <a:srgbClr val="000000"/>
        </a:accent4>
        <a:accent5>
          <a:srgbClr val="CCCFDB"/>
        </a:accent5>
        <a:accent6>
          <a:srgbClr val="78B0E6"/>
        </a:accent6>
        <a:hlink>
          <a:srgbClr val="ADD6FF"/>
        </a:hlink>
        <a:folHlink>
          <a:srgbClr val="D6E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11">
        <a:dk1>
          <a:srgbClr val="AFAFAF"/>
        </a:dk1>
        <a:lt1>
          <a:srgbClr val="FFFFFF"/>
        </a:lt1>
        <a:dk2>
          <a:srgbClr val="F1EDE1"/>
        </a:dk2>
        <a:lt2>
          <a:srgbClr val="091D5D"/>
        </a:lt2>
        <a:accent1>
          <a:srgbClr val="85C2FE"/>
        </a:accent1>
        <a:accent2>
          <a:srgbClr val="ADD6FF"/>
        </a:accent2>
        <a:accent3>
          <a:srgbClr val="FFFFFF"/>
        </a:accent3>
        <a:accent4>
          <a:srgbClr val="959595"/>
        </a:accent4>
        <a:accent5>
          <a:srgbClr val="C2DDFE"/>
        </a:accent5>
        <a:accent6>
          <a:srgbClr val="9CC2E7"/>
        </a:accent6>
        <a:hlink>
          <a:srgbClr val="C6C1D6"/>
        </a:hlink>
        <a:folHlink>
          <a:srgbClr val="F1EDE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12">
        <a:dk1>
          <a:srgbClr val="000000"/>
        </a:dk1>
        <a:lt1>
          <a:srgbClr val="FFFFFF"/>
        </a:lt1>
        <a:dk2>
          <a:srgbClr val="F1EDE1"/>
        </a:dk2>
        <a:lt2>
          <a:srgbClr val="091D5D"/>
        </a:lt2>
        <a:accent1>
          <a:srgbClr val="85C2FE"/>
        </a:accent1>
        <a:accent2>
          <a:srgbClr val="ADD6FF"/>
        </a:accent2>
        <a:accent3>
          <a:srgbClr val="FFFFFF"/>
        </a:accent3>
        <a:accent4>
          <a:srgbClr val="000000"/>
        </a:accent4>
        <a:accent5>
          <a:srgbClr val="C2DDFE"/>
        </a:accent5>
        <a:accent6>
          <a:srgbClr val="9CC2E7"/>
        </a:accent6>
        <a:hlink>
          <a:srgbClr val="C6C1D6"/>
        </a:hlink>
        <a:folHlink>
          <a:srgbClr val="F1EDE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13">
        <a:dk1>
          <a:srgbClr val="000000"/>
        </a:dk1>
        <a:lt1>
          <a:srgbClr val="FFFFFF"/>
        </a:lt1>
        <a:dk2>
          <a:srgbClr val="F1EDE1"/>
        </a:dk2>
        <a:lt2>
          <a:srgbClr val="091D5D"/>
        </a:lt2>
        <a:accent1>
          <a:srgbClr val="85C2FE"/>
        </a:accent1>
        <a:accent2>
          <a:srgbClr val="ADD6FF"/>
        </a:accent2>
        <a:accent3>
          <a:srgbClr val="FFFFFF"/>
        </a:accent3>
        <a:accent4>
          <a:srgbClr val="000000"/>
        </a:accent4>
        <a:accent5>
          <a:srgbClr val="C2DDFE"/>
        </a:accent5>
        <a:accent6>
          <a:srgbClr val="9CC2E7"/>
        </a:accent6>
        <a:hlink>
          <a:srgbClr val="C6C1D6"/>
        </a:hlink>
        <a:folHlink>
          <a:srgbClr val="D6E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14">
        <a:dk1>
          <a:srgbClr val="000000"/>
        </a:dk1>
        <a:lt1>
          <a:srgbClr val="FFFFFF"/>
        </a:lt1>
        <a:dk2>
          <a:srgbClr val="CCD6EB"/>
        </a:dk2>
        <a:lt2>
          <a:srgbClr val="000066"/>
        </a:lt2>
        <a:accent1>
          <a:srgbClr val="40B3B3"/>
        </a:accent1>
        <a:accent2>
          <a:srgbClr val="B2C1E0"/>
        </a:accent2>
        <a:accent3>
          <a:srgbClr val="FFFFFF"/>
        </a:accent3>
        <a:accent4>
          <a:srgbClr val="000000"/>
        </a:accent4>
        <a:accent5>
          <a:srgbClr val="AFD6D6"/>
        </a:accent5>
        <a:accent6>
          <a:srgbClr val="A1AFCB"/>
        </a:accent6>
        <a:hlink>
          <a:srgbClr val="66C2C2"/>
        </a:hlink>
        <a:folHlink>
          <a:srgbClr val="8CA3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15">
        <a:dk1>
          <a:srgbClr val="000000"/>
        </a:dk1>
        <a:lt1>
          <a:srgbClr val="FFFFFF"/>
        </a:lt1>
        <a:dk2>
          <a:srgbClr val="4066B2"/>
        </a:dk2>
        <a:lt2>
          <a:srgbClr val="000066"/>
        </a:lt2>
        <a:accent1>
          <a:srgbClr val="003399"/>
        </a:accent1>
        <a:accent2>
          <a:srgbClr val="80CCCC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73B9B9"/>
        </a:accent6>
        <a:hlink>
          <a:srgbClr val="8099CC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16">
        <a:dk1>
          <a:srgbClr val="000000"/>
        </a:dk1>
        <a:lt1>
          <a:srgbClr val="FFFFFF"/>
        </a:lt1>
        <a:dk2>
          <a:srgbClr val="4066B2"/>
        </a:dk2>
        <a:lt2>
          <a:srgbClr val="000066"/>
        </a:lt2>
        <a:accent1>
          <a:srgbClr val="003399"/>
        </a:accent1>
        <a:accent2>
          <a:srgbClr val="8099CC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738AB9"/>
        </a:accent6>
        <a:hlink>
          <a:srgbClr val="80CCCC"/>
        </a:hlink>
        <a:folHlink>
          <a:srgbClr val="4066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etropolita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FAF4E57A81574497D60FA1782D799C" ma:contentTypeVersion="4" ma:contentTypeDescription="Create a new document." ma:contentTypeScope="" ma:versionID="10cb6d835347ba3ae92176be1e22892f">
  <xsd:schema xmlns:xsd="http://www.w3.org/2001/XMLSchema" xmlns:xs="http://www.w3.org/2001/XMLSchema" xmlns:p="http://schemas.microsoft.com/office/2006/metadata/properties" xmlns:ns2="dce47f3f-141f-4627-8268-723cc551a14f" xmlns:ns3="6c51ddea-0abc-49a0-97ba-66e684eaa0f3" targetNamespace="http://schemas.microsoft.com/office/2006/metadata/properties" ma:root="true" ma:fieldsID="0791b33fdee0fc783e60f4776256b472" ns2:_="" ns3:_="">
    <xsd:import namespace="dce47f3f-141f-4627-8268-723cc551a14f"/>
    <xsd:import namespace="6c51ddea-0abc-49a0-97ba-66e684eaa0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e47f3f-141f-4627-8268-723cc551a1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51ddea-0abc-49a0-97ba-66e684eaa0f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226FE1B-F906-413B-B59B-58E10D0C39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8986CF-A56D-4402-8792-33B3C2CD9B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e47f3f-141f-4627-8268-723cc551a14f"/>
    <ds:schemaRef ds:uri="6c51ddea-0abc-49a0-97ba-66e684eaa0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B6886F6-1D0F-4A1B-874F-C7ABB9764137}">
  <ds:schemaRefs>
    <ds:schemaRef ds:uri="dce47f3f-141f-4627-8268-723cc551a14f"/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6c51ddea-0abc-49a0-97ba-66e684eaa0f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2515</TotalTime>
  <Words>1006</Words>
  <Application>Microsoft Macintosh PowerPoint</Application>
  <PresentationFormat>On-screen Show (16:9)</PresentationFormat>
  <Paragraphs>167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Calibri</vt:lpstr>
      <vt:lpstr>Wingdings 2</vt:lpstr>
      <vt:lpstr>Wingdings</vt:lpstr>
      <vt:lpstr>Cambria</vt:lpstr>
      <vt:lpstr>Georgia</vt:lpstr>
      <vt:lpstr>ＭＳ Ｐゴシック</vt:lpstr>
      <vt:lpstr>Yu Gothic Light</vt:lpstr>
      <vt:lpstr>Courier New</vt:lpstr>
      <vt:lpstr>Arial</vt:lpstr>
      <vt:lpstr>Verdana</vt:lpstr>
      <vt:lpstr>Century Gothic</vt:lpstr>
      <vt:lpstr>Baskerville Old Face</vt:lpstr>
      <vt:lpstr>Calibri Light</vt:lpstr>
      <vt:lpstr>1_Office Theme</vt:lpstr>
      <vt:lpstr>Mesh</vt:lpstr>
      <vt:lpstr>Workday@Yale Standard Templates</vt:lpstr>
      <vt:lpstr>Office Theme</vt:lpstr>
      <vt:lpstr>2_Office Theme</vt:lpstr>
      <vt:lpstr>Metropolitan</vt:lpstr>
      <vt:lpstr>Yale Digital Conference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CSG May 15-17 2019</dc:title>
  <dc:creator>Torres, Christine</dc:creator>
  <cp:lastModifiedBy>Ramaccia, Julie</cp:lastModifiedBy>
  <cp:revision>1</cp:revision>
  <cp:lastPrinted>2019-05-08T17:25:12Z</cp:lastPrinted>
  <dcterms:modified xsi:type="dcterms:W3CDTF">2019-07-24T19:26:08Z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0x0101002FFAF4E57A81574497D60FA1782D799C</vt:lpwstr>
  </property>
</Properties>
</file>