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0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8" r:id="rId7"/>
    <p:sldId id="269" r:id="rId8"/>
    <p:sldId id="274" r:id="rId9"/>
    <p:sldId id="275" r:id="rId10"/>
    <p:sldId id="276" r:id="rId11"/>
    <p:sldId id="267" r:id="rId12"/>
    <p:sldId id="263" r:id="rId13"/>
    <p:sldId id="264" r:id="rId14"/>
    <p:sldId id="270" r:id="rId15"/>
    <p:sldId id="265" r:id="rId16"/>
    <p:sldId id="266" r:id="rId17"/>
    <p:sldId id="285" r:id="rId18"/>
    <p:sldId id="286" r:id="rId19"/>
    <p:sldId id="287" r:id="rId20"/>
    <p:sldId id="262" r:id="rId21"/>
    <p:sldId id="271" r:id="rId22"/>
    <p:sldId id="272" r:id="rId23"/>
    <p:sldId id="273" r:id="rId24"/>
    <p:sldId id="277" r:id="rId25"/>
    <p:sldId id="282" r:id="rId26"/>
    <p:sldId id="281" r:id="rId27"/>
    <p:sldId id="283" r:id="rId28"/>
    <p:sldId id="278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8431C"/>
    <a:srgbClr val="B20025"/>
    <a:srgbClr val="8B0020"/>
    <a:srgbClr val="80001B"/>
    <a:srgbClr val="0C4C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23267" autoAdjust="0"/>
    <p:restoredTop sz="88344" autoAdjust="0"/>
  </p:normalViewPr>
  <p:slideViewPr>
    <p:cSldViewPr snapToGrid="0" snapToObjects="1" showGuides="1">
      <p:cViewPr>
        <p:scale>
          <a:sx n="125" d="100"/>
          <a:sy n="125" d="100"/>
        </p:scale>
        <p:origin x="-1648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8C63D-3D87-474F-93EE-131EF833D286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8C10FF-8297-9D41-BA82-8809E1357E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8C10FF-8297-9D41-BA82-8809E1357E3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AF9-F97C-3740-A201-8AC1882C1464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101-B7F6-874B-B621-691ABCEE5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AF9-F97C-3740-A201-8AC1882C1464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101-B7F6-874B-B621-691ABCEE5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AF9-F97C-3740-A201-8AC1882C1464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101-B7F6-874B-B621-691ABCEE5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AF9-F97C-3740-A201-8AC1882C1464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101-B7F6-874B-B621-691ABCEE5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AF9-F97C-3740-A201-8AC1882C1464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101-B7F6-874B-B621-691ABCEE5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AF9-F97C-3740-A201-8AC1882C1464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101-B7F6-874B-B621-691ABCEE5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AF9-F97C-3740-A201-8AC1882C1464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101-B7F6-874B-B621-691ABCEE5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AF9-F97C-3740-A201-8AC1882C1464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101-B7F6-874B-B621-691ABCEE5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AF9-F97C-3740-A201-8AC1882C1464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101-B7F6-874B-B621-691ABCEE5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AF9-F97C-3740-A201-8AC1882C1464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101-B7F6-874B-B621-691ABCEE5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0AF9-F97C-3740-A201-8AC1882C1464}" type="datetimeFigureOut">
              <a:rPr lang="en-US" smtClean="0"/>
              <a:pPr/>
              <a:t>3/12/13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65101-B7F6-874B-B621-691ABCEE5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1500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0AF9-F97C-3740-A201-8AC1882C1464}" type="datetimeFigureOut">
              <a:rPr lang="en-US" smtClean="0"/>
              <a:pPr/>
              <a:t>3/12/13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65101-B7F6-874B-B621-691ABCEE5BC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C8431C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rupalcamp.yalesites.yale.edu/designing-yalesites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hyperlink" Target="victor.velt@yale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le.edu/printer/" TargetMode="External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alesites.yale.edu/book/formats-and-styles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hengyinliu.com/whatfont.html" TargetMode="External"/><Relationship Id="rId4" Type="http://schemas.openxmlformats.org/officeDocument/2006/relationships/hyperlink" Target="http://www.slideshare.net/fourkitchens/accelerated-grid-theming-using-ninesixty" TargetMode="External"/><Relationship Id="rId5" Type="http://schemas.openxmlformats.org/officeDocument/2006/relationships/hyperlink" Target="http://speakerdeck.com/nathansmith/960-grid-system" TargetMode="External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arberboy.github.com/css-terminal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yalesites.yale.edu/sites/all/themes/yale_omega_base/css/accents.css" TargetMode="External"/><Relationship Id="rId4" Type="http://schemas.openxmlformats.org/officeDocument/2006/relationships/hyperlink" Target="http://yalesites.yale.edu/sites/all/themes/yale_standard/css/custom.css" TargetMode="External"/><Relationship Id="rId5" Type="http://schemas.openxmlformats.org/officeDocument/2006/relationships/hyperlink" Target="http://yalesites.yale.edu/sites/all/themes/yale_boxed/css/custom.css" TargetMode="External"/><Relationship Id="rId6" Type="http://schemas.openxmlformats.org/officeDocument/2006/relationships/hyperlink" Target="http://yalesites.yale.edu/sites/all/themes/yale_wide/css/custom.css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alesites.yale.edu/sites/all/themes/yale_omega_base/css/global.css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victor.velt@yale.edu" TargetMode="External"/><Relationship Id="rId4" Type="http://schemas.openxmlformats.org/officeDocument/2006/relationships/image" Target="../media/image32.png"/><Relationship Id="rId5" Type="http://schemas.openxmlformats.org/officeDocument/2006/relationships/hyperlink" Target="http://drupalcamp.yalesites.yale.edu/designing-yalesit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721360"/>
            <a:ext cx="7772400" cy="1470025"/>
          </a:xfrm>
        </p:spPr>
        <p:txBody>
          <a:bodyPr/>
          <a:lstStyle/>
          <a:p>
            <a:pPr algn="ctr"/>
            <a:r>
              <a:rPr lang="en-US" b="1" dirty="0" smtClean="0"/>
              <a:t>Designing with </a:t>
            </a:r>
            <a:r>
              <a:rPr lang="en-US" b="1" dirty="0" err="1" smtClean="0"/>
              <a:t>YaleSites</a:t>
            </a:r>
            <a:endParaRPr lang="en-US" b="1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66800" y="2956560"/>
            <a:ext cx="4277360" cy="247904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Victor Velt</a:t>
            </a:r>
          </a:p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Office of Public Affairs</a:t>
            </a:r>
          </a:p>
          <a:p>
            <a:pPr algn="l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Communications</a:t>
            </a:r>
          </a:p>
          <a:p>
            <a:pPr algn="l"/>
            <a:r>
              <a:rPr lang="en-US" sz="2595" dirty="0" err="1">
                <a:solidFill>
                  <a:schemeClr val="tx1"/>
                </a:solidFill>
                <a:hlinkClick r:id="rId2" action="ppaction://hlinkfile"/>
              </a:rPr>
              <a:t>v</a:t>
            </a:r>
            <a:r>
              <a:rPr lang="en-US" sz="2595" dirty="0" err="1" smtClean="0">
                <a:solidFill>
                  <a:schemeClr val="tx1"/>
                </a:solidFill>
                <a:hlinkClick r:id="rId2" action="ppaction://hlinkfile"/>
              </a:rPr>
              <a:t>ictor.velt@yale.edu</a:t>
            </a:r>
            <a:endParaRPr lang="en-US" sz="2595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9883" y="2020391"/>
            <a:ext cx="75983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noFill/>
                <a:hlinkClick r:id="rId3"/>
              </a:rPr>
              <a:t>drupalcamp.yalesites.yale.edu/designing</a:t>
            </a:r>
            <a:r>
              <a:rPr lang="en-US" sz="2600" dirty="0" err="1" smtClean="0">
                <a:noFill/>
                <a:hlinkClick r:id="rId3"/>
              </a:rPr>
              <a:t>-</a:t>
            </a:r>
            <a:r>
              <a:rPr lang="en-US" sz="2600" dirty="0" err="1" smtClean="0">
                <a:noFill/>
                <a:hlinkClick r:id="rId3"/>
              </a:rPr>
              <a:t>yalesites</a:t>
            </a:r>
            <a:endParaRPr lang="en-US" sz="2600" dirty="0" smtClean="0">
              <a:noFill/>
            </a:endParaRPr>
          </a:p>
        </p:txBody>
      </p:sp>
      <p:pic>
        <p:nvPicPr>
          <p:cNvPr id="8" name="Picture 7" descr="screenshot-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708" y="3078480"/>
            <a:ext cx="2987040" cy="2225040"/>
          </a:xfrm>
          <a:prstGeom prst="rect">
            <a:avLst/>
          </a:prstGeom>
          <a:effectLst>
            <a:outerShdw blurRad="50800" dist="635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Heading Color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" y="1417638"/>
            <a:ext cx="8122920" cy="489966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5080"/>
            <a:ext cx="6870700" cy="36576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Grids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970" y="2854643"/>
            <a:ext cx="6640830" cy="327152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278"/>
            <a:ext cx="8229600" cy="588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Yale 978 Grid</a:t>
            </a:r>
            <a:endParaRPr lang="en-US" dirty="0"/>
          </a:p>
        </p:txBody>
      </p:sp>
      <p:pic>
        <p:nvPicPr>
          <p:cNvPr id="6" name="Picture 5" descr="978-gr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" y="2021840"/>
            <a:ext cx="5120640" cy="404368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Omega is based on the 960 grid system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55360" y="2123440"/>
            <a:ext cx="243991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/>
              <a:t>Yale Grid: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978 </a:t>
            </a:r>
            <a:r>
              <a:rPr lang="en-US" sz="2800" dirty="0" err="1" smtClean="0"/>
              <a:t>px</a:t>
            </a:r>
            <a:r>
              <a:rPr lang="en-US" sz="2800" dirty="0" smtClean="0"/>
              <a:t> wide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12 columns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15 </a:t>
            </a:r>
            <a:r>
              <a:rPr lang="en-US" sz="2800" dirty="0" err="1" smtClean="0"/>
              <a:t>px</a:t>
            </a:r>
            <a:r>
              <a:rPr lang="en-US" sz="2800" dirty="0" smtClean="0"/>
              <a:t> margins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30 </a:t>
            </a:r>
            <a:r>
              <a:rPr lang="en-US" sz="2800" dirty="0" err="1" smtClean="0"/>
              <a:t>px</a:t>
            </a:r>
            <a:r>
              <a:rPr lang="en-US" sz="2800" dirty="0" smtClean="0"/>
              <a:t> gutters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19 regions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5762"/>
          </a:xfrm>
        </p:spPr>
        <p:txBody>
          <a:bodyPr>
            <a:noAutofit/>
          </a:bodyPr>
          <a:lstStyle/>
          <a:p>
            <a:r>
              <a:rPr lang="en-US" sz="1800" dirty="0" smtClean="0"/>
              <a:t>Primary Regions</a:t>
            </a:r>
            <a:endParaRPr lang="en-US" sz="1800" dirty="0"/>
          </a:p>
        </p:txBody>
      </p:sp>
      <p:pic>
        <p:nvPicPr>
          <p:cNvPr id="12" name="Picture 11" descr="978-grid-main-reg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660400"/>
            <a:ext cx="7680960" cy="580644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5762"/>
          </a:xfrm>
        </p:spPr>
        <p:txBody>
          <a:bodyPr>
            <a:noAutofit/>
          </a:bodyPr>
          <a:lstStyle/>
          <a:p>
            <a:r>
              <a:rPr lang="en-US" sz="1800" dirty="0" smtClean="0"/>
              <a:t>Sections • Zones • Regions</a:t>
            </a:r>
            <a:endParaRPr lang="en-US" sz="1800" dirty="0"/>
          </a:p>
        </p:txBody>
      </p:sp>
      <p:pic>
        <p:nvPicPr>
          <p:cNvPr id="12" name="Picture 11" descr="978-grid-main-regions.png"/>
          <p:cNvPicPr>
            <a:picLocks noChangeAspect="1"/>
          </p:cNvPicPr>
          <p:nvPr/>
        </p:nvPicPr>
        <p:blipFill>
          <a:blip r:embed="rId2"/>
          <a:srcRect r="50000"/>
          <a:stretch>
            <a:fillRect/>
          </a:stretch>
        </p:blipFill>
        <p:spPr>
          <a:xfrm>
            <a:off x="4572000" y="660400"/>
            <a:ext cx="3840480" cy="580644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57200" y="701040"/>
            <a:ext cx="8229600" cy="153416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2286000"/>
            <a:ext cx="8229600" cy="3525520"/>
          </a:xfrm>
          <a:prstGeom prst="rect">
            <a:avLst/>
          </a:prstGeom>
          <a:solidFill>
            <a:srgbClr val="FFFF00">
              <a:alpha val="6000"/>
            </a:srgbClr>
          </a:solidFill>
          <a:ln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847080"/>
            <a:ext cx="8229600" cy="7112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40486" y="701040"/>
            <a:ext cx="2051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Header Section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426" y="2600960"/>
            <a:ext cx="2150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Content Section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1426" y="5892800"/>
            <a:ext cx="1998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Footer Section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63520" y="701040"/>
            <a:ext cx="174752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Topper Zone</a:t>
            </a:r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Banner Zone</a:t>
            </a:r>
          </a:p>
          <a:p>
            <a:r>
              <a:rPr lang="en-US" sz="2000" dirty="0" smtClean="0"/>
              <a:t>Menu Zone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63520" y="2600960"/>
            <a:ext cx="1737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Header Zone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Content Zone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82240" y="5892800"/>
            <a:ext cx="1818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Footer Zone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5762"/>
          </a:xfrm>
        </p:spPr>
        <p:txBody>
          <a:bodyPr>
            <a:noAutofit/>
          </a:bodyPr>
          <a:lstStyle/>
          <a:p>
            <a:r>
              <a:rPr lang="en-US" sz="1800" dirty="0"/>
              <a:t>A</a:t>
            </a:r>
            <a:r>
              <a:rPr lang="en-US" sz="1800" dirty="0" smtClean="0"/>
              <a:t>dditional </a:t>
            </a:r>
            <a:r>
              <a:rPr lang="en-US" sz="1800" dirty="0"/>
              <a:t>R</a:t>
            </a:r>
            <a:r>
              <a:rPr lang="en-US" sz="1800" dirty="0" smtClean="0"/>
              <a:t>egions</a:t>
            </a:r>
            <a:endParaRPr lang="en-US" sz="1800" dirty="0"/>
          </a:p>
        </p:txBody>
      </p:sp>
      <p:pic>
        <p:nvPicPr>
          <p:cNvPr id="4" name="Picture 3" descr="978-grid-extra-reg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660400"/>
            <a:ext cx="7680960" cy="580644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385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431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Layout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210" y="712153"/>
            <a:ext cx="6305550" cy="552450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385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431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Layout Options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666750"/>
            <a:ext cx="6305550" cy="552450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385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431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Layout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669925"/>
            <a:ext cx="6305550" cy="551815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385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8431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Layout Options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669925"/>
            <a:ext cx="6305550" cy="551815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en-US" b="1" dirty="0" smtClean="0">
                <a:cs typeface="Arial Black"/>
              </a:rPr>
              <a:t>What makes up </a:t>
            </a:r>
            <a:r>
              <a:rPr lang="en-US" b="1" dirty="0" err="1" smtClean="0">
                <a:cs typeface="Arial Black"/>
              </a:rPr>
              <a:t>YaleSites</a:t>
            </a:r>
            <a:r>
              <a:rPr lang="en-US" b="1" dirty="0" smtClean="0">
                <a:cs typeface="Arial Black"/>
              </a:rPr>
              <a:t>?</a:t>
            </a:r>
            <a:endParaRPr lang="en-US" b="1" dirty="0"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Arial"/>
                <a:cs typeface="Arial"/>
              </a:rPr>
              <a:t>Drupal</a:t>
            </a:r>
            <a:r>
              <a:rPr lang="en-US" b="1" dirty="0" smtClean="0">
                <a:latin typeface="Arial"/>
                <a:cs typeface="Arial"/>
              </a:rPr>
              <a:t> 7</a:t>
            </a:r>
          </a:p>
          <a:p>
            <a:r>
              <a:rPr lang="en-US" b="1" dirty="0" smtClean="0">
                <a:latin typeface="Arial"/>
                <a:cs typeface="Arial"/>
              </a:rPr>
              <a:t>Omega</a:t>
            </a:r>
            <a:r>
              <a:rPr lang="en-US" dirty="0" smtClean="0">
                <a:latin typeface="Arial"/>
                <a:cs typeface="Arial"/>
              </a:rPr>
              <a:t> (base theme)</a:t>
            </a:r>
          </a:p>
          <a:p>
            <a:pPr lvl="1"/>
            <a:r>
              <a:rPr lang="en-US" sz="3200" b="1" dirty="0" smtClean="0">
                <a:latin typeface="Arial"/>
                <a:cs typeface="Arial"/>
              </a:rPr>
              <a:t>Yale Omega Base </a:t>
            </a:r>
            <a:r>
              <a:rPr lang="en-US" dirty="0" smtClean="0">
                <a:latin typeface="Arial"/>
                <a:cs typeface="Arial"/>
              </a:rPr>
              <a:t>(builds on Omega)</a:t>
            </a:r>
          </a:p>
          <a:p>
            <a:pPr lvl="1">
              <a:spcAft>
                <a:spcPts val="600"/>
              </a:spcAft>
              <a:buNone/>
            </a:pPr>
            <a:r>
              <a:rPr lang="en-US" dirty="0" smtClean="0">
                <a:latin typeface="Arial"/>
                <a:cs typeface="Arial"/>
              </a:rPr>
              <a:t>	</a:t>
            </a:r>
            <a:r>
              <a:rPr lang="en-US" sz="2400" i="1" dirty="0" smtClean="0">
                <a:latin typeface="Arial"/>
                <a:cs typeface="Arial"/>
              </a:rPr>
              <a:t>adds </a:t>
            </a:r>
            <a:r>
              <a:rPr lang="en-US" sz="2400" i="1" dirty="0">
                <a:latin typeface="Arial"/>
                <a:cs typeface="Arial"/>
              </a:rPr>
              <a:t>the global Yale theme</a:t>
            </a:r>
            <a:r>
              <a:rPr lang="en-US" sz="2400" i="1" dirty="0" smtClean="0">
                <a:latin typeface="Arial"/>
                <a:cs typeface="Arial"/>
              </a:rPr>
              <a:t> style sheets, images, </a:t>
            </a:r>
            <a:r>
              <a:rPr lang="en-US" sz="2400" i="1" dirty="0">
                <a:latin typeface="Arial"/>
                <a:cs typeface="Arial"/>
              </a:rPr>
              <a:t>scripts, features and</a:t>
            </a:r>
            <a:r>
              <a:rPr lang="en-US" sz="2400" i="1" dirty="0" smtClean="0">
                <a:latin typeface="Arial"/>
                <a:cs typeface="Arial"/>
              </a:rPr>
              <a:t> configurations</a:t>
            </a:r>
          </a:p>
          <a:p>
            <a:pPr lvl="2"/>
            <a:r>
              <a:rPr lang="en-US" sz="2800" b="1" dirty="0" smtClean="0">
                <a:latin typeface="Arial"/>
                <a:cs typeface="Arial"/>
              </a:rPr>
              <a:t>Yale Standard</a:t>
            </a:r>
          </a:p>
          <a:p>
            <a:pPr lvl="2"/>
            <a:r>
              <a:rPr lang="en-US" sz="2800" b="1" dirty="0" smtClean="0">
                <a:latin typeface="Arial"/>
                <a:cs typeface="Arial"/>
              </a:rPr>
              <a:t>Yale Boxed</a:t>
            </a:r>
          </a:p>
          <a:p>
            <a:pPr lvl="2"/>
            <a:r>
              <a:rPr lang="en-US" sz="2800" b="1" dirty="0" smtClean="0">
                <a:latin typeface="Arial"/>
                <a:cs typeface="Arial"/>
              </a:rPr>
              <a:t>Yale Wide</a:t>
            </a:r>
          </a:p>
          <a:p>
            <a:pPr lvl="2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Layout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Start with the Yale Boxed theme</a:t>
            </a:r>
          </a:p>
          <a:p>
            <a:pPr lvl="1"/>
            <a:r>
              <a:rPr lang="en-US" dirty="0" smtClean="0"/>
              <a:t>New site design requires the footer to be included inside the </a:t>
            </a:r>
            <a:r>
              <a:rPr lang="en-US" dirty="0" err="1" smtClean="0"/>
              <a:t>pagebox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90160" y="3954780"/>
            <a:ext cx="3596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Content Zone defines </a:t>
            </a:r>
            <a:r>
              <a:rPr lang="en-US" dirty="0" err="1" smtClean="0"/>
              <a:t>pagebox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Footer is below the Content Zone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r="8183"/>
          <a:stretch>
            <a:fillRect/>
          </a:stretch>
        </p:blipFill>
        <p:spPr>
          <a:xfrm>
            <a:off x="607854" y="3545523"/>
            <a:ext cx="4268946" cy="1422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Change Theme Settings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b="1" dirty="0" smtClean="0"/>
              <a:t>Move footer zone inside content section</a:t>
            </a:r>
            <a:endParaRPr lang="en-US" sz="3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180" y="2420620"/>
            <a:ext cx="3916680" cy="357378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74640" y="3881119"/>
            <a:ext cx="3312160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00"/>
              </a:spcAft>
            </a:pPr>
            <a:r>
              <a:rPr lang="en-US" dirty="0" smtClean="0"/>
              <a:t>By moving its default placement we can include the footer inside the </a:t>
            </a:r>
            <a:r>
              <a:rPr lang="en-US" dirty="0" err="1" smtClean="0"/>
              <a:t>pagebox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74640" y="5348069"/>
            <a:ext cx="302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Simply leave default footer section empty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74640" y="2529840"/>
            <a:ext cx="182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Content Section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>
            <a:off x="5029200" y="2626360"/>
            <a:ext cx="335280" cy="17018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5013960" y="3984228"/>
            <a:ext cx="335280" cy="17018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Arrow 12"/>
          <p:cNvSpPr/>
          <p:nvPr/>
        </p:nvSpPr>
        <p:spPr>
          <a:xfrm>
            <a:off x="5039360" y="5467588"/>
            <a:ext cx="335280" cy="17018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Footer with Styling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480"/>
            <a:ext cx="8229600" cy="4525963"/>
          </a:xfrm>
        </p:spPr>
        <p:txBody>
          <a:bodyPr/>
          <a:lstStyle/>
          <a:p>
            <a:r>
              <a:rPr lang="en-US" b="1" dirty="0" err="1" smtClean="0"/>
              <a:t>Pagebox</a:t>
            </a:r>
            <a:r>
              <a:rPr lang="en-US" b="1" dirty="0" smtClean="0"/>
              <a:t> now includes the footer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15669"/>
          <a:stretch>
            <a:fillRect/>
          </a:stretch>
        </p:blipFill>
        <p:spPr>
          <a:xfrm>
            <a:off x="548640" y="2438400"/>
            <a:ext cx="8138160" cy="3515043"/>
          </a:xfrm>
          <a:prstGeom prst="rect">
            <a:avLst/>
          </a:prstGeom>
          <a:ln>
            <a:noFill/>
          </a:ln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Postscript 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681"/>
            <a:ext cx="8229600" cy="970280"/>
          </a:xfrm>
        </p:spPr>
        <p:txBody>
          <a:bodyPr/>
          <a:lstStyle/>
          <a:p>
            <a:r>
              <a:rPr lang="en-US" b="1" dirty="0" smtClean="0"/>
              <a:t>Enable regions in Delta Theme Settings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" y="2268220"/>
            <a:ext cx="4292600" cy="3772535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11219"/>
          <a:stretch>
            <a:fillRect/>
          </a:stretch>
        </p:blipFill>
        <p:spPr>
          <a:xfrm>
            <a:off x="3699510" y="3032760"/>
            <a:ext cx="4845050" cy="32359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Delta &amp; Context Modules • CSS Injector</a:t>
            </a:r>
            <a:endParaRPr lang="en-US" sz="3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7067550" cy="31940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3429000"/>
            <a:ext cx="7054850" cy="27813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Yale Typeface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/>
          <a:lstStyle/>
          <a:p>
            <a:pPr>
              <a:spcAft>
                <a:spcPts val="600"/>
              </a:spcAft>
            </a:pPr>
            <a:r>
              <a:rPr lang="en-US" b="1" dirty="0" smtClean="0"/>
              <a:t>Yale web font for page headings</a:t>
            </a:r>
          </a:p>
          <a:p>
            <a:pPr lvl="1"/>
            <a:r>
              <a:rPr lang="en-US" dirty="0" smtClean="0"/>
              <a:t>Auto ligature replacement</a:t>
            </a:r>
          </a:p>
          <a:p>
            <a:pPr lvl="1"/>
            <a:r>
              <a:rPr lang="en-US" dirty="0" smtClean="0"/>
              <a:t>Auto typographer’s quotes &amp; apostrophes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Auto widow control</a:t>
            </a:r>
          </a:p>
          <a:p>
            <a:pPr lvl="1">
              <a:spcAft>
                <a:spcPts val="1200"/>
              </a:spcAft>
            </a:pPr>
            <a:r>
              <a:rPr lang="en-US" sz="2400" dirty="0" smtClean="0">
                <a:hlinkClick r:id="rId2"/>
              </a:rPr>
              <a:t>http://yalesites.yale.edu/book/formats-and-styles</a:t>
            </a:r>
            <a:endParaRPr lang="en-US" sz="2400" dirty="0" smtClean="0"/>
          </a:p>
          <a:p>
            <a:pPr lvl="1">
              <a:spcAft>
                <a:spcPts val="1200"/>
              </a:spcAft>
            </a:pPr>
            <a:r>
              <a:rPr lang="en-US" sz="2400" dirty="0" smtClean="0">
                <a:hlinkClick r:id="rId3"/>
              </a:rPr>
              <a:t>http://www.yale.edu/printer/</a:t>
            </a:r>
            <a:endParaRPr lang="en-US" sz="2400" dirty="0" smtClean="0"/>
          </a:p>
          <a:p>
            <a:pPr lvl="1">
              <a:spcAft>
                <a:spcPts val="1200"/>
              </a:spcAft>
            </a:pPr>
            <a:endParaRPr lang="en-US" sz="2400" dirty="0" smtClean="0"/>
          </a:p>
          <a:p>
            <a:pPr lvl="1">
              <a:spcAft>
                <a:spcPts val="1200"/>
              </a:spcAft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 descr="yale-wordmar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040" y="5326063"/>
            <a:ext cx="162560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Font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Can use the Yale web font with any </a:t>
            </a:r>
            <a:r>
              <a:rPr lang="en-US" sz="2800" b="1" dirty="0" err="1" smtClean="0"/>
              <a:t>Drupal</a:t>
            </a:r>
            <a:r>
              <a:rPr lang="en-US" sz="2800" b="1" dirty="0" smtClean="0"/>
              <a:t> 7 theme via @Font-Your-Face module</a:t>
            </a: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46" y="2958783"/>
            <a:ext cx="8242554" cy="316738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080"/>
            <a:ext cx="8229600" cy="48307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/>
              <a:t>Firebug for Firefox, Safari or Chrome Web Inspector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CSS Terminal: </a:t>
            </a:r>
            <a:r>
              <a:rPr lang="en-US" sz="2000" dirty="0" smtClean="0">
                <a:hlinkClick r:id="rId2"/>
              </a:rPr>
              <a:t>http://barberboy.github.com/css-terminal/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err="1" smtClean="0"/>
              <a:t>WhatFont</a:t>
            </a:r>
            <a:r>
              <a:rPr lang="en-US" sz="2000" dirty="0" smtClean="0"/>
              <a:t>: </a:t>
            </a:r>
            <a:r>
              <a:rPr lang="en-US" sz="2000" dirty="0" smtClean="0">
                <a:hlinkClick r:id="rId3"/>
              </a:rPr>
              <a:t>http://chengyinliu.com/whatfont.html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960 Grid System:</a:t>
            </a:r>
            <a:br>
              <a:rPr lang="en-US" sz="2000" dirty="0" smtClean="0"/>
            </a:br>
            <a:r>
              <a:rPr lang="en-US" sz="1600" dirty="0" smtClean="0">
                <a:hlinkClick r:id="rId4"/>
              </a:rPr>
              <a:t>http://www.slideshare.net/fourkitchens/accelerated-grid-theming-using-ninesixty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5"/>
              </a:rPr>
              <a:t>http://speakerdeck.com/nathansmith/960-grid-system</a:t>
            </a:r>
            <a:endParaRPr lang="en-US" sz="16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rcRect l="14633"/>
          <a:stretch>
            <a:fillRect/>
          </a:stretch>
        </p:blipFill>
        <p:spPr>
          <a:xfrm>
            <a:off x="914400" y="3799840"/>
            <a:ext cx="3837940" cy="2514600"/>
          </a:xfrm>
          <a:prstGeom prst="rect">
            <a:avLst/>
          </a:prstGeom>
          <a:ln>
            <a:noFill/>
          </a:ln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rcRect r="23810" b="1692"/>
          <a:stretch>
            <a:fillRect/>
          </a:stretch>
        </p:blipFill>
        <p:spPr>
          <a:xfrm>
            <a:off x="5394960" y="3799840"/>
            <a:ext cx="2885440" cy="2509520"/>
          </a:xfrm>
          <a:prstGeom prst="rect">
            <a:avLst/>
          </a:prstGeom>
          <a:ln>
            <a:noFill/>
          </a:ln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YaleSites</a:t>
            </a:r>
            <a:r>
              <a:rPr lang="en-US" dirty="0" smtClean="0"/>
              <a:t> Style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Global Styles &amp; Accent Colors</a:t>
            </a:r>
          </a:p>
          <a:p>
            <a:pPr lvl="1"/>
            <a:r>
              <a:rPr lang="en-US" sz="1600" dirty="0" smtClean="0">
                <a:hlinkClick r:id="rId2"/>
              </a:rPr>
              <a:t>http://yalesites.yale.edu/sites/all/themes/yale_omega_base/css/global.css</a:t>
            </a:r>
            <a:endParaRPr lang="en-US" sz="1600" dirty="0" smtClean="0"/>
          </a:p>
          <a:p>
            <a:pPr lvl="1">
              <a:spcAft>
                <a:spcPts val="1200"/>
              </a:spcAft>
            </a:pPr>
            <a:r>
              <a:rPr lang="en-US" sz="1600" dirty="0" smtClean="0">
                <a:hlinkClick r:id="rId3"/>
              </a:rPr>
              <a:t>http://yalesites.yale.edu/sites/all/themes/yale_omega_base/css/accents.css</a:t>
            </a:r>
            <a:endParaRPr lang="en-US" sz="1600" dirty="0" smtClean="0"/>
          </a:p>
          <a:p>
            <a:r>
              <a:rPr lang="en-US" sz="2400" b="1" dirty="0" smtClean="0"/>
              <a:t>Yale Standard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>
                <a:hlinkClick r:id="rId4"/>
              </a:rPr>
              <a:t>http://yalesites.yale.edu/sites/all/themes/yale_standard/css/custom.css</a:t>
            </a:r>
            <a:endParaRPr lang="en-US" sz="1600" dirty="0" smtClean="0"/>
          </a:p>
          <a:p>
            <a:r>
              <a:rPr lang="en-US" sz="2400" b="1" dirty="0" smtClean="0"/>
              <a:t>Yale Boxed</a:t>
            </a:r>
          </a:p>
          <a:p>
            <a:pPr lvl="1">
              <a:spcAft>
                <a:spcPts val="1200"/>
              </a:spcAft>
            </a:pPr>
            <a:r>
              <a:rPr lang="en-US" sz="1600" dirty="0" smtClean="0">
                <a:hlinkClick r:id="rId5"/>
              </a:rPr>
              <a:t>http://yalesites.yale.edu/sites/all/themes/yale_boxed/css/custom.css</a:t>
            </a:r>
            <a:endParaRPr lang="en-US" sz="1600" dirty="0" smtClean="0"/>
          </a:p>
          <a:p>
            <a:r>
              <a:rPr lang="en-US" sz="2400" b="1" dirty="0" smtClean="0"/>
              <a:t>Yale Wide</a:t>
            </a:r>
          </a:p>
          <a:p>
            <a:pPr lvl="1"/>
            <a:r>
              <a:rPr lang="en-US" sz="1600" dirty="0" smtClean="0">
                <a:hlinkClick r:id="rId6"/>
              </a:rPr>
              <a:t>http://yalesites.yale.edu/sites/all/themes/yale_wide/css/custom.css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07544" y="2240280"/>
            <a:ext cx="3353256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Victor Velt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 of Public Affairs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Communications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file"/>
              </a:rPr>
              <a:t>victor.velt@yale.edu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576" y="2352040"/>
            <a:ext cx="3810000" cy="390525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1417638"/>
            <a:ext cx="75983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noFill/>
                <a:hlinkClick r:id="rId5"/>
              </a:rPr>
              <a:t>drupalcamp.yalesites.yale.edu/designing</a:t>
            </a:r>
            <a:r>
              <a:rPr lang="en-US" sz="2600" dirty="0" err="1" smtClean="0">
                <a:noFill/>
                <a:hlinkClick r:id="rId5"/>
              </a:rPr>
              <a:t>-</a:t>
            </a:r>
            <a:r>
              <a:rPr lang="en-US" sz="2600" dirty="0" err="1" smtClean="0">
                <a:noFill/>
                <a:hlinkClick r:id="rId5"/>
              </a:rPr>
              <a:t>yalesites</a:t>
            </a:r>
            <a:endParaRPr lang="en-US" sz="2600" dirty="0" smtClean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-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714" y="2192814"/>
            <a:ext cx="2240280" cy="16687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pic>
        <p:nvPicPr>
          <p:cNvPr id="5" name="Picture 4" descr="screenshot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630" y="4842510"/>
            <a:ext cx="1866900" cy="13906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pic>
        <p:nvPicPr>
          <p:cNvPr id="6" name="Picture 5" descr="screenshot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550" y="4842510"/>
            <a:ext cx="1866900" cy="13906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pic>
        <p:nvPicPr>
          <p:cNvPr id="7" name="Picture 6" descr="screenshot-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170" y="4842510"/>
            <a:ext cx="1866900" cy="13906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pic>
        <p:nvPicPr>
          <p:cNvPr id="8" name="Picture 7" descr="screenshot-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8550" y="646431"/>
            <a:ext cx="1835785" cy="9734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sp>
        <p:nvSpPr>
          <p:cNvPr id="46" name="Process 45"/>
          <p:cNvSpPr/>
          <p:nvPr/>
        </p:nvSpPr>
        <p:spPr>
          <a:xfrm>
            <a:off x="4518025" y="1676400"/>
            <a:ext cx="107950" cy="436880"/>
          </a:xfrm>
          <a:prstGeom prst="flowChartProces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rocess 46"/>
          <p:cNvSpPr/>
          <p:nvPr/>
        </p:nvSpPr>
        <p:spPr>
          <a:xfrm>
            <a:off x="6695440" y="4257040"/>
            <a:ext cx="107950" cy="436880"/>
          </a:xfrm>
          <a:prstGeom prst="flowChartProces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rocess 47"/>
          <p:cNvSpPr/>
          <p:nvPr/>
        </p:nvSpPr>
        <p:spPr>
          <a:xfrm>
            <a:off x="2340610" y="4257040"/>
            <a:ext cx="107950" cy="436880"/>
          </a:xfrm>
          <a:prstGeom prst="flowChartProces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rocess 49"/>
          <p:cNvSpPr/>
          <p:nvPr/>
        </p:nvSpPr>
        <p:spPr>
          <a:xfrm>
            <a:off x="4518025" y="3972560"/>
            <a:ext cx="107950" cy="721360"/>
          </a:xfrm>
          <a:prstGeom prst="flowChartProces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rocess 50"/>
          <p:cNvSpPr/>
          <p:nvPr/>
        </p:nvSpPr>
        <p:spPr>
          <a:xfrm>
            <a:off x="2340610" y="4257040"/>
            <a:ext cx="4354830" cy="106680"/>
          </a:xfrm>
          <a:prstGeom prst="flowChartProcess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Yale Omega Base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Yale 978 Grid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B</a:t>
            </a:r>
            <a:r>
              <a:rPr lang="en-US" dirty="0" smtClean="0"/>
              <a:t>ased on 960 Grid System</a:t>
            </a:r>
          </a:p>
          <a:p>
            <a:r>
              <a:rPr lang="en-US" b="1" dirty="0" smtClean="0"/>
              <a:t>Modular grid layouts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Sections, Zones, Regions</a:t>
            </a:r>
          </a:p>
          <a:p>
            <a:r>
              <a:rPr lang="en-US" b="1" dirty="0" smtClean="0"/>
              <a:t>Responsive grid for </a:t>
            </a:r>
            <a:r>
              <a:rPr lang="en-US" b="1" dirty="0"/>
              <a:t>m</a:t>
            </a:r>
            <a:r>
              <a:rPr lang="en-US" b="1" dirty="0" smtClean="0"/>
              <a:t>obile devices</a:t>
            </a:r>
          </a:p>
          <a:p>
            <a:pPr lvl="1"/>
            <a:r>
              <a:rPr lang="en-US" dirty="0" smtClean="0"/>
              <a:t>compresses </a:t>
            </a:r>
            <a:r>
              <a:rPr lang="en-US" dirty="0"/>
              <a:t>for medium width </a:t>
            </a:r>
            <a:r>
              <a:rPr lang="en-US" dirty="0" smtClean="0"/>
              <a:t>screens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fluid grid for small </a:t>
            </a:r>
            <a:r>
              <a:rPr lang="en-US" dirty="0" smtClean="0"/>
              <a:t>screens</a:t>
            </a:r>
          </a:p>
          <a:p>
            <a:r>
              <a:rPr lang="en-US" b="1" dirty="0" smtClean="0"/>
              <a:t>Content </a:t>
            </a:r>
            <a:r>
              <a:rPr lang="en-US" b="1" dirty="0"/>
              <a:t>f</a:t>
            </a:r>
            <a:r>
              <a:rPr lang="en-US" b="1" dirty="0" smtClean="0"/>
              <a:t>irst source ordering</a:t>
            </a:r>
          </a:p>
          <a:p>
            <a:pPr lvl="1"/>
            <a:r>
              <a:rPr lang="en-US" dirty="0" smtClean="0"/>
              <a:t>Better accessibility, mobile, SEO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Making Changes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Modify any </a:t>
            </a:r>
            <a:r>
              <a:rPr lang="en-US" b="1" dirty="0" err="1" smtClean="0"/>
              <a:t>YaleSites</a:t>
            </a:r>
            <a:r>
              <a:rPr lang="en-US" b="1" dirty="0" smtClean="0"/>
              <a:t> theme</a:t>
            </a:r>
          </a:p>
          <a:p>
            <a:pPr lvl="1"/>
            <a:r>
              <a:rPr lang="en-US" dirty="0" smtClean="0"/>
              <a:t>CSS Injector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Delta &amp; Context to change key pages</a:t>
            </a:r>
          </a:p>
          <a:p>
            <a:r>
              <a:rPr lang="en-US" b="1" dirty="0" smtClean="0"/>
              <a:t>Custom sub-theme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Use any </a:t>
            </a:r>
            <a:r>
              <a:rPr lang="en-US" dirty="0" err="1" smtClean="0"/>
              <a:t>YaleSites</a:t>
            </a:r>
            <a:r>
              <a:rPr lang="en-US" dirty="0" smtClean="0"/>
              <a:t> theme as starting point, customize as much as needed</a:t>
            </a:r>
          </a:p>
          <a:p>
            <a:pPr lvl="1"/>
            <a:r>
              <a:rPr lang="en-US" dirty="0" smtClean="0"/>
              <a:t>Add new CSS, </a:t>
            </a:r>
            <a:r>
              <a:rPr lang="en-US" dirty="0" err="1" smtClean="0"/>
              <a:t>Javascript</a:t>
            </a:r>
            <a:r>
              <a:rPr lang="en-US" dirty="0" smtClean="0"/>
              <a:t>, images, </a:t>
            </a:r>
            <a:br>
              <a:rPr lang="en-US" dirty="0" smtClean="0"/>
            </a:br>
            <a:r>
              <a:rPr lang="en-US" dirty="0" err="1" smtClean="0"/>
              <a:t>Drupal</a:t>
            </a:r>
            <a:r>
              <a:rPr lang="en-US" dirty="0" smtClean="0"/>
              <a:t> template files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 vert="horz"/>
          <a:lstStyle/>
          <a:p>
            <a:pPr>
              <a:spcAft>
                <a:spcPts val="600"/>
              </a:spcAft>
            </a:pPr>
            <a:r>
              <a:rPr lang="en-US" b="1" dirty="0" smtClean="0"/>
              <a:t>Change body text to the Yale typeface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Find CSS selectors with browser inspector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Override styles using CSS Injector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5921"/>
          <a:stretch>
            <a:fillRect/>
          </a:stretch>
        </p:blipFill>
        <p:spPr>
          <a:xfrm>
            <a:off x="501650" y="3175000"/>
            <a:ext cx="8140700" cy="2951163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940" y="1889443"/>
            <a:ext cx="5737860" cy="4236720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>
          <a:xfrm>
            <a:off x="538480" y="751840"/>
            <a:ext cx="7284720" cy="2219960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1200" y="873760"/>
            <a:ext cx="6883415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 smtClean="0"/>
              <a:t>.region-content </a:t>
            </a:r>
            <a:r>
              <a:rPr lang="en-US" sz="1600" dirty="0" err="1" smtClean="0"/>
              <a:t>p</a:t>
            </a:r>
            <a:r>
              <a:rPr lang="en-US" sz="1600" dirty="0" smtClean="0"/>
              <a:t> {</a:t>
            </a:r>
          </a:p>
          <a:p>
            <a:pPr lvl="1" algn="dist">
              <a:spcAft>
                <a:spcPts val="600"/>
              </a:spcAft>
            </a:pPr>
            <a:r>
              <a:rPr lang="en-US" sz="1600" dirty="0" smtClean="0"/>
              <a:t>font-family: ‘</a:t>
            </a:r>
            <a:r>
              <a:rPr lang="en-US" sz="1600" dirty="0" err="1" smtClean="0"/>
              <a:t>YaleDesign</a:t>
            </a:r>
            <a:r>
              <a:rPr lang="en-US" sz="1600" dirty="0" smtClean="0"/>
              <a:t>’, Georgia, “Times New Roman”, Times, serif;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font-size: 16px; 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font-size: 1.6rem; </a:t>
            </a:r>
          </a:p>
          <a:p>
            <a:pPr lvl="1">
              <a:spcAft>
                <a:spcPts val="600"/>
              </a:spcAft>
            </a:pPr>
            <a:r>
              <a:rPr lang="en-US" sz="1600" dirty="0" smtClean="0"/>
              <a:t>line-height: 1.5em;</a:t>
            </a:r>
          </a:p>
          <a:p>
            <a:pPr>
              <a:spcAft>
                <a:spcPts val="600"/>
              </a:spcAft>
            </a:pPr>
            <a:r>
              <a:rPr lang="en-US" sz="1600" dirty="0" smtClean="0"/>
              <a:t>}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Heading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b="1" dirty="0" smtClean="0"/>
              <a:t>Find CSS selectors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72360"/>
            <a:ext cx="8211820" cy="3966464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CSS Injector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7952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CSS for headings 1 –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720" y="1600200"/>
            <a:ext cx="4450080" cy="4588856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80" y="2292350"/>
            <a:ext cx="3303270" cy="1932305"/>
          </a:xfrm>
          <a:prstGeom prst="rect">
            <a:avLst/>
          </a:prstGeom>
          <a:effectLst>
            <a:outerShdw blurRad="50800" dist="38100" dir="2700000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6DE"/>
      </a:hlink>
      <a:folHlink>
        <a:srgbClr val="6601B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1591</TotalTime>
  <Words>629</Words>
  <Application>Microsoft Macintosh PowerPoint</Application>
  <PresentationFormat>On-screen Show (4:3)</PresentationFormat>
  <Paragraphs>123</Paragraphs>
  <Slides>29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Designing with YaleSites</vt:lpstr>
      <vt:lpstr>What makes up YaleSites?</vt:lpstr>
      <vt:lpstr>Slide 3</vt:lpstr>
      <vt:lpstr>Yale Omega Base</vt:lpstr>
      <vt:lpstr>Making Changes</vt:lpstr>
      <vt:lpstr>Simple Changes</vt:lpstr>
      <vt:lpstr>Slide 7</vt:lpstr>
      <vt:lpstr>Change Heading Color</vt:lpstr>
      <vt:lpstr>CSS Injector</vt:lpstr>
      <vt:lpstr>New Heading Color</vt:lpstr>
      <vt:lpstr>Grids</vt:lpstr>
      <vt:lpstr>Yale 978 Grid</vt:lpstr>
      <vt:lpstr>Primary Regions</vt:lpstr>
      <vt:lpstr>Sections • Zones • Regions</vt:lpstr>
      <vt:lpstr>Additional Regions</vt:lpstr>
      <vt:lpstr>Slide 16</vt:lpstr>
      <vt:lpstr>Slide 17</vt:lpstr>
      <vt:lpstr>Slide 18</vt:lpstr>
      <vt:lpstr>Slide 19</vt:lpstr>
      <vt:lpstr>Example Layout Changes</vt:lpstr>
      <vt:lpstr>Change Theme Settings</vt:lpstr>
      <vt:lpstr>New Footer with Styling</vt:lpstr>
      <vt:lpstr>Using Postscript Regions</vt:lpstr>
      <vt:lpstr>Delta &amp; Context Modules • CSS Injector</vt:lpstr>
      <vt:lpstr>Yale Typeface</vt:lpstr>
      <vt:lpstr>Web Font Support</vt:lpstr>
      <vt:lpstr>Tools</vt:lpstr>
      <vt:lpstr>YaleSites Style Sheets</vt:lpstr>
      <vt:lpstr>Thanks!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 Velt</dc:creator>
  <cp:lastModifiedBy>Victor Velt</cp:lastModifiedBy>
  <cp:revision>49</cp:revision>
  <dcterms:created xsi:type="dcterms:W3CDTF">2013-03-12T20:45:41Z</dcterms:created>
  <dcterms:modified xsi:type="dcterms:W3CDTF">2013-03-12T20:51:06Z</dcterms:modified>
</cp:coreProperties>
</file>