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8"/>
  </p:notesMasterIdLst>
  <p:sldIdLst>
    <p:sldId id="261" r:id="rId2"/>
    <p:sldId id="264" r:id="rId3"/>
    <p:sldId id="273" r:id="rId4"/>
    <p:sldId id="263" r:id="rId5"/>
    <p:sldId id="265" r:id="rId6"/>
    <p:sldId id="266" r:id="rId7"/>
    <p:sldId id="279" r:id="rId8"/>
    <p:sldId id="268" r:id="rId9"/>
    <p:sldId id="277" r:id="rId10"/>
    <p:sldId id="269" r:id="rId11"/>
    <p:sldId id="270" r:id="rId12"/>
    <p:sldId id="272" r:id="rId13"/>
    <p:sldId id="278" r:id="rId14"/>
    <p:sldId id="275" r:id="rId15"/>
    <p:sldId id="271" r:id="rId16"/>
    <p:sldId id="28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91B0"/>
    <a:srgbClr val="0C2547"/>
    <a:srgbClr val="7FA2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80"/>
    <p:restoredTop sz="73137"/>
  </p:normalViewPr>
  <p:slideViewPr>
    <p:cSldViewPr snapToGrid="0" snapToObjects="1">
      <p:cViewPr varScale="1">
        <p:scale>
          <a:sx n="70" d="100"/>
          <a:sy n="70" d="100"/>
        </p:scale>
        <p:origin x="187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2DB879-4D55-5245-8A64-E74B1C3A806B}" type="datetimeFigureOut">
              <a:rPr lang="en-US" smtClean="0"/>
              <a:t>6/11/19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093C6-3F37-804F-8D1D-01EE8FA6D395}" type="slidenum">
              <a:rPr lang="en-US" smtClean="0"/>
              <a:t>‹#›</a:t>
            </a:fld>
            <a:endParaRPr lang="en-US"/>
          </a:p>
        </p:txBody>
      </p:sp>
    </p:spTree>
    <p:extLst>
      <p:ext uri="{BB962C8B-B14F-4D97-AF65-F5344CB8AC3E}">
        <p14:creationId xmlns:p14="http://schemas.microsoft.com/office/powerpoint/2010/main" val="334453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4FB093C6-3F37-804F-8D1D-01EE8FA6D395}" type="slidenum">
              <a:rPr lang="en-US" smtClean="0"/>
              <a:t>1</a:t>
            </a:fld>
            <a:endParaRPr lang="en-US"/>
          </a:p>
        </p:txBody>
      </p:sp>
    </p:spTree>
    <p:extLst>
      <p:ext uri="{BB962C8B-B14F-4D97-AF65-F5344CB8AC3E}">
        <p14:creationId xmlns:p14="http://schemas.microsoft.com/office/powerpoint/2010/main" val="2773096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EDIT + MIXING</a:t>
            </a:r>
          </a:p>
          <a:p>
            <a:r>
              <a:rPr lang="en-US" b="0" dirty="0"/>
              <a:t>Are you going to edit this yourself or subcontract an editor?</a:t>
            </a:r>
          </a:p>
          <a:p>
            <a:r>
              <a:rPr lang="en-US" b="0" dirty="0"/>
              <a:t>We use mostly external editors. They work fast and they are competitively priced and will provide the MP3 and ID3 tagging. If I attempted to edit any of my episodes, it takes about 5x as long and I’m never as happy as when I outsource this part of the podcast workflow. </a:t>
            </a:r>
          </a:p>
          <a:p>
            <a:endParaRPr lang="en-US" b="0" dirty="0"/>
          </a:p>
          <a:p>
            <a:r>
              <a:rPr lang="en-US" b="0" dirty="0"/>
              <a:t>SHOWNOTES &amp; TRANSCRIPTS</a:t>
            </a:r>
          </a:p>
          <a:p>
            <a:r>
              <a:rPr lang="en-US" b="0" dirty="0"/>
              <a:t>Notes or links to what is mentioned in the episode or how to follow your guests. They are also for SEO and increasing your accessibility.</a:t>
            </a:r>
          </a:p>
          <a:p>
            <a:endParaRPr lang="en-US" b="0" dirty="0"/>
          </a:p>
          <a:p>
            <a:r>
              <a:rPr lang="en-US" b="0" dirty="0"/>
              <a:t>COURTESY REVIEWS</a:t>
            </a:r>
          </a:p>
          <a:p>
            <a:r>
              <a:rPr lang="en-US" b="0" dirty="0"/>
              <a:t>I tend toward the adage of “better to ask for forgiveness than permission” … but I also want our participants who are our students and alumni to be happy with the finished product. I always send a preview listen to participants for a courtesy review. I am not asking them for edits, but I am letting them know I am going to publish the episode and the timeframe.</a:t>
            </a:r>
          </a:p>
        </p:txBody>
      </p:sp>
      <p:sp>
        <p:nvSpPr>
          <p:cNvPr id="4" name="Slide Number Placeholder 3"/>
          <p:cNvSpPr>
            <a:spLocks noGrp="1"/>
          </p:cNvSpPr>
          <p:nvPr>
            <p:ph type="sldNum" sz="quarter" idx="5"/>
          </p:nvPr>
        </p:nvSpPr>
        <p:spPr/>
        <p:txBody>
          <a:bodyPr/>
          <a:lstStyle/>
          <a:p>
            <a:fld id="{4FB093C6-3F37-804F-8D1D-01EE8FA6D395}" type="slidenum">
              <a:rPr lang="en-US" smtClean="0"/>
              <a:t>10</a:t>
            </a:fld>
            <a:endParaRPr lang="en-US"/>
          </a:p>
        </p:txBody>
      </p:sp>
    </p:spTree>
    <p:extLst>
      <p:ext uri="{BB962C8B-B14F-4D97-AF65-F5344CB8AC3E}">
        <p14:creationId xmlns:p14="http://schemas.microsoft.com/office/powerpoint/2010/main" val="2358940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endParaRPr lang="en-US" b="0" dirty="0"/>
          </a:p>
          <a:p>
            <a:r>
              <a:rPr lang="en-US" b="0" dirty="0"/>
              <a:t>An Audiogram is a </a:t>
            </a:r>
            <a:r>
              <a:rPr lang="en-US" sz="1200" b="0" i="0" kern="1200" dirty="0">
                <a:solidFill>
                  <a:schemeClr val="tx1"/>
                </a:solidFill>
                <a:effectLst/>
                <a:latin typeface="+mn-lt"/>
                <a:ea typeface="+mn-ea"/>
                <a:cs typeface="+mn-cs"/>
              </a:rPr>
              <a:t>clip pulled from the episode paired with a static image that can be used to promote the episode across social media platforms. I’ve used the Headliner App for ours.</a:t>
            </a:r>
            <a:endParaRPr lang="en-US" b="0" dirty="0"/>
          </a:p>
        </p:txBody>
      </p:sp>
      <p:sp>
        <p:nvSpPr>
          <p:cNvPr id="4" name="Slide Number Placeholder 3"/>
          <p:cNvSpPr>
            <a:spLocks noGrp="1"/>
          </p:cNvSpPr>
          <p:nvPr>
            <p:ph type="sldNum" sz="quarter" idx="5"/>
          </p:nvPr>
        </p:nvSpPr>
        <p:spPr/>
        <p:txBody>
          <a:bodyPr/>
          <a:lstStyle/>
          <a:p>
            <a:fld id="{4FB093C6-3F37-804F-8D1D-01EE8FA6D395}" type="slidenum">
              <a:rPr lang="en-US" smtClean="0"/>
              <a:t>11</a:t>
            </a:fld>
            <a:endParaRPr lang="en-US"/>
          </a:p>
        </p:txBody>
      </p:sp>
    </p:spTree>
    <p:extLst>
      <p:ext uri="{BB962C8B-B14F-4D97-AF65-F5344CB8AC3E}">
        <p14:creationId xmlns:p14="http://schemas.microsoft.com/office/powerpoint/2010/main" val="1560833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Sure, podcasting can be done. Truly, if I can do it, you all can. BUT, KNOW, it takes much more time, money, and resources than you think:</a:t>
            </a:r>
            <a:br>
              <a:rPr lang="en-US" dirty="0"/>
            </a:br>
            <a:endParaRPr lang="en-US" dirty="0"/>
          </a:p>
          <a:p>
            <a:pPr marL="171450" indent="-171450">
              <a:buFontTx/>
              <a:buChar char="-"/>
            </a:pPr>
            <a:r>
              <a:rPr lang="en-US" b="1" dirty="0"/>
              <a:t>TIME</a:t>
            </a:r>
            <a:r>
              <a:rPr lang="en-US" dirty="0"/>
              <a:t> Plan for it to take 5x more time than you think it will.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b="1" dirty="0">
                <a:effectLst/>
              </a:rPr>
              <a:t>Dr. APKON</a:t>
            </a:r>
            <a:r>
              <a:rPr lang="en-US" dirty="0">
                <a:effectLst/>
              </a:rPr>
              <a:t> </a:t>
            </a:r>
            <a:r>
              <a:rPr lang="en-US" dirty="0" err="1">
                <a:effectLst/>
              </a:rPr>
              <a:t>Iis</a:t>
            </a:r>
            <a:r>
              <a:rPr lang="en-US" dirty="0">
                <a:effectLst/>
              </a:rPr>
              <a:t> the CEO of Tufts Medical Center and a practicing physician. So it’s not surprising he rescheduled 3 TIMES. This isn't like rescheduling a phone call. Scheduling an hour with him required 4 people (his assistant, chief of staff, and our development office), and weeks of back and forth. And every time he canceled, we have to reschedule 3 other variables: the on-site tape sync person recording Dr. </a:t>
            </a:r>
            <a:r>
              <a:rPr lang="en-US" dirty="0" err="1">
                <a:effectLst/>
              </a:rPr>
              <a:t>Apkon</a:t>
            </a:r>
            <a:r>
              <a:rPr lang="en-US" dirty="0">
                <a:effectLst/>
              </a:rPr>
              <a:t> at Tufts, our studio at SOM, and work around our MD-MBA student’s schedule.</a:t>
            </a:r>
          </a:p>
          <a:p>
            <a:pPr marL="171450" indent="-171450">
              <a:buFontTx/>
              <a:buChar char="-"/>
            </a:pPr>
            <a:r>
              <a:rPr lang="en-US" b="1" dirty="0"/>
              <a:t>BUDGET</a:t>
            </a:r>
            <a:r>
              <a:rPr lang="en-US" dirty="0"/>
              <a:t> Triple your budget: You’ll want to invest in recording </a:t>
            </a:r>
            <a:r>
              <a:rPr lang="en-US" dirty="0" err="1"/>
              <a:t>equiptment</a:t>
            </a:r>
            <a:r>
              <a:rPr lang="en-US" dirty="0"/>
              <a:t> or pay for studio time and/or an on-site tape sync recording. Editing takes time and money or software. For theme music, you’ll want to pay music rights or compose something original. Hosting your podcasts requires a monthly fee. Don’t forget design and promotion.</a:t>
            </a:r>
          </a:p>
          <a:p>
            <a:pPr marL="171450" indent="-171450">
              <a:buFontTx/>
              <a:buChar char="-"/>
            </a:pPr>
            <a:r>
              <a:rPr lang="en-US" dirty="0"/>
              <a:t>It’s not IF something will go wrong, it’s WHEN it will go wrong.</a:t>
            </a:r>
          </a:p>
          <a:p>
            <a:r>
              <a:rPr lang="en-US" b="1" dirty="0">
                <a:effectLst/>
              </a:rPr>
              <a:t> </a:t>
            </a:r>
            <a:endParaRPr lang="en-US" dirty="0"/>
          </a:p>
          <a:p>
            <a:r>
              <a:rPr lang="en-US" b="1" dirty="0">
                <a:effectLst/>
              </a:rPr>
              <a:t>HUMAM</a:t>
            </a:r>
            <a:r>
              <a:rPr lang="en-US" dirty="0">
                <a:effectLst/>
              </a:rPr>
              <a:t> There are no studios available, so you hire a tape sync to record the conversation. But what happens when that person calls you sick, unable to record. You aren't going to tell the high profile (in this case the President and COO of a major media company) that we can't record them since this is the only 45 minutes available in his schedule all month. </a:t>
            </a:r>
            <a:endParaRPr lang="en-US" dirty="0"/>
          </a:p>
          <a:p>
            <a:r>
              <a:rPr lang="en-US" dirty="0">
                <a:effectLst/>
              </a:rPr>
              <a:t>What you do is you run (literally) to the Apple store and buy a microphone and hastily test it in order to pull together some high quality audio that you hope an editor can work their magic on.</a:t>
            </a:r>
            <a:endParaRPr lang="en-US" dirty="0"/>
          </a:p>
          <a:p>
            <a:br>
              <a:rPr lang="en-US" dirty="0">
                <a:effectLst/>
              </a:rPr>
            </a:br>
            <a:endParaRPr lang="en-US" dirty="0"/>
          </a:p>
          <a:p>
            <a:r>
              <a:rPr lang="en-US" b="1" dirty="0">
                <a:effectLst/>
              </a:rPr>
              <a:t>KAUDERER </a:t>
            </a:r>
            <a:r>
              <a:rPr lang="en-US" dirty="0">
                <a:effectLst/>
              </a:rPr>
              <a:t>This last example is when you think you're ahead of everything. You have a studio, you have the audio tests done, your student interviewer arrives on time. BUT, the interviewer can't hear the interviewee. I stepped in and recorded one side of the conversation, and then had the student come back in to re-record the questions I asked.</a:t>
            </a: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4FB093C6-3F37-804F-8D1D-01EE8FA6D395}" type="slidenum">
              <a:rPr lang="en-US" smtClean="0"/>
              <a:t>12</a:t>
            </a:fld>
            <a:endParaRPr lang="en-US"/>
          </a:p>
        </p:txBody>
      </p:sp>
    </p:spTree>
    <p:extLst>
      <p:ext uri="{BB962C8B-B14F-4D97-AF65-F5344CB8AC3E}">
        <p14:creationId xmlns:p14="http://schemas.microsoft.com/office/powerpoint/2010/main" val="946058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Yale has </a:t>
            </a:r>
            <a:r>
              <a:rPr lang="en-US" b="0" dirty="0" err="1"/>
              <a:t>resoures</a:t>
            </a:r>
            <a:r>
              <a:rPr lang="en-US" b="0" dirty="0"/>
              <a:t> but the best way to launch a podcast is to bootstrap it yourself. If I haven’t scared you out of launching your podcast, then I would scale back your expectations and boot strap an episode or mini season with the resources you have at arms reach. </a:t>
            </a:r>
          </a:p>
          <a:p>
            <a:endParaRPr lang="en-US" b="0" dirty="0"/>
          </a:p>
          <a:p>
            <a:r>
              <a:rPr lang="en-US" b="0" dirty="0"/>
              <a:t>Plan and strategize seriously, but assume no matter how much you invest (time, money) into your first episode or season, you will most likely iterate, and that’s if you decide to keep going.</a:t>
            </a:r>
          </a:p>
        </p:txBody>
      </p:sp>
      <p:sp>
        <p:nvSpPr>
          <p:cNvPr id="4" name="Slide Number Placeholder 3"/>
          <p:cNvSpPr>
            <a:spLocks noGrp="1"/>
          </p:cNvSpPr>
          <p:nvPr>
            <p:ph type="sldNum" sz="quarter" idx="5"/>
          </p:nvPr>
        </p:nvSpPr>
        <p:spPr/>
        <p:txBody>
          <a:bodyPr/>
          <a:lstStyle/>
          <a:p>
            <a:fld id="{4FB093C6-3F37-804F-8D1D-01EE8FA6D395}" type="slidenum">
              <a:rPr lang="en-US" smtClean="0"/>
              <a:t>13</a:t>
            </a:fld>
            <a:endParaRPr lang="en-US"/>
          </a:p>
        </p:txBody>
      </p:sp>
    </p:spTree>
    <p:extLst>
      <p:ext uri="{BB962C8B-B14F-4D97-AF65-F5344CB8AC3E}">
        <p14:creationId xmlns:p14="http://schemas.microsoft.com/office/powerpoint/2010/main" val="3548347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Launch + Trailer</a:t>
            </a:r>
          </a:p>
          <a:p>
            <a:r>
              <a:rPr lang="en-US" b="0" dirty="0"/>
              <a:t>Why do podcasters release trailers? They help set up your initial feed. For Apple, this can mean anywhere between 3 days to 2 weeks. And it also gives your audience an opportunity to subscribe. So it primes your podcast pump.</a:t>
            </a:r>
          </a:p>
          <a:p>
            <a:endParaRPr lang="en-US" b="0" dirty="0"/>
          </a:p>
          <a:p>
            <a:r>
              <a:rPr lang="en-US" b="0" dirty="0"/>
              <a:t>For ongoing promotion, here are a few tools I’ve found most helpful:</a:t>
            </a:r>
          </a:p>
          <a:p>
            <a:endParaRPr lang="en-US" b="0" dirty="0"/>
          </a:p>
          <a:p>
            <a:r>
              <a:rPr lang="en-US" b="1" dirty="0"/>
              <a:t>Audiograms, etc.</a:t>
            </a:r>
          </a:p>
          <a:p>
            <a:r>
              <a:rPr lang="en-US" b="0" dirty="0"/>
              <a:t>There are lots of ways to promote your episodes. We’ve tested audiograms., episode-specific graphics. There is SO much more we can do.</a:t>
            </a:r>
          </a:p>
          <a:p>
            <a:endParaRPr lang="en-US" b="0" dirty="0"/>
          </a:p>
          <a:p>
            <a:r>
              <a:rPr lang="en-US" b="0" dirty="0"/>
              <a:t>Here is what we do at Yale:</a:t>
            </a:r>
          </a:p>
          <a:p>
            <a:endParaRPr lang="en-US" b="0" dirty="0"/>
          </a:p>
          <a:p>
            <a:r>
              <a:rPr lang="en-US" b="0" dirty="0"/>
              <a:t>Publishing an episode takes me about a half-day from start-to-finish. I already have the file, but I:</a:t>
            </a:r>
          </a:p>
          <a:p>
            <a:pPr marL="171450" indent="-171450">
              <a:buFontTx/>
              <a:buChar char="-"/>
            </a:pPr>
            <a:r>
              <a:rPr lang="en-US" b="0" dirty="0"/>
              <a:t>Upload to my </a:t>
            </a:r>
            <a:r>
              <a:rPr lang="en-US" b="0" dirty="0" err="1"/>
              <a:t>LibSyn</a:t>
            </a:r>
            <a:endParaRPr lang="en-US" b="0" dirty="0"/>
          </a:p>
          <a:p>
            <a:pPr marL="171450" indent="-171450">
              <a:buFontTx/>
              <a:buChar char="-"/>
            </a:pPr>
            <a:r>
              <a:rPr lang="en-US" b="0" dirty="0"/>
              <a:t>Add copy, images, tags</a:t>
            </a:r>
          </a:p>
          <a:p>
            <a:endParaRPr lang="en-US" b="0" dirty="0"/>
          </a:p>
          <a:p>
            <a:r>
              <a:rPr lang="en-US" b="0" dirty="0"/>
              <a:t>SEO</a:t>
            </a:r>
          </a:p>
          <a:p>
            <a:endParaRPr lang="en-US" dirty="0"/>
          </a:p>
        </p:txBody>
      </p:sp>
      <p:sp>
        <p:nvSpPr>
          <p:cNvPr id="4" name="Slide Number Placeholder 3"/>
          <p:cNvSpPr>
            <a:spLocks noGrp="1"/>
          </p:cNvSpPr>
          <p:nvPr>
            <p:ph type="sldNum" sz="quarter" idx="5"/>
          </p:nvPr>
        </p:nvSpPr>
        <p:spPr/>
        <p:txBody>
          <a:bodyPr/>
          <a:lstStyle/>
          <a:p>
            <a:fld id="{4FB093C6-3F37-804F-8D1D-01EE8FA6D395}" type="slidenum">
              <a:rPr lang="en-US" smtClean="0"/>
              <a:t>14</a:t>
            </a:fld>
            <a:endParaRPr lang="en-US"/>
          </a:p>
        </p:txBody>
      </p:sp>
    </p:spTree>
    <p:extLst>
      <p:ext uri="{BB962C8B-B14F-4D97-AF65-F5344CB8AC3E}">
        <p14:creationId xmlns:p14="http://schemas.microsoft.com/office/powerpoint/2010/main" val="4188554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 An abbreviated list of some resources to get you started.</a:t>
            </a:r>
          </a:p>
        </p:txBody>
      </p:sp>
      <p:sp>
        <p:nvSpPr>
          <p:cNvPr id="4" name="Slide Number Placeholder 3"/>
          <p:cNvSpPr>
            <a:spLocks noGrp="1"/>
          </p:cNvSpPr>
          <p:nvPr>
            <p:ph type="sldNum" sz="quarter" idx="5"/>
          </p:nvPr>
        </p:nvSpPr>
        <p:spPr/>
        <p:txBody>
          <a:bodyPr/>
          <a:lstStyle/>
          <a:p>
            <a:fld id="{4FB093C6-3F37-804F-8D1D-01EE8FA6D395}" type="slidenum">
              <a:rPr lang="en-US" smtClean="0"/>
              <a:t>15</a:t>
            </a:fld>
            <a:endParaRPr lang="en-US"/>
          </a:p>
        </p:txBody>
      </p:sp>
    </p:spTree>
    <p:extLst>
      <p:ext uri="{BB962C8B-B14F-4D97-AF65-F5344CB8AC3E}">
        <p14:creationId xmlns:p14="http://schemas.microsoft.com/office/powerpoint/2010/main" val="2859333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093C6-3F37-804F-8D1D-01EE8FA6D395}" type="slidenum">
              <a:rPr lang="en-US" smtClean="0"/>
              <a:t>16</a:t>
            </a:fld>
            <a:endParaRPr lang="en-US"/>
          </a:p>
        </p:txBody>
      </p:sp>
    </p:spTree>
    <p:extLst>
      <p:ext uri="{BB962C8B-B14F-4D97-AF65-F5344CB8AC3E}">
        <p14:creationId xmlns:p14="http://schemas.microsoft.com/office/powerpoint/2010/main" val="4201402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me: I’m equal parts product, project, digital, and social media director at SOM. So why am I talking to you about podcasts?</a:t>
            </a:r>
          </a:p>
          <a:p>
            <a:endParaRPr lang="en-US" dirty="0"/>
          </a:p>
          <a:p>
            <a:r>
              <a:rPr lang="en-US" dirty="0"/>
              <a:t>I’m in the car at least 2 hours every day commuting and I’ve been working here at Yale for nearly 7 years. If you do the math and that’s about 2,688 hours. In other words, I listen to a LOT of podcasts. </a:t>
            </a:r>
          </a:p>
        </p:txBody>
      </p:sp>
      <p:sp>
        <p:nvSpPr>
          <p:cNvPr id="4" name="Slide Number Placeholder 3"/>
          <p:cNvSpPr>
            <a:spLocks noGrp="1"/>
          </p:cNvSpPr>
          <p:nvPr>
            <p:ph type="sldNum" sz="quarter" idx="5"/>
          </p:nvPr>
        </p:nvSpPr>
        <p:spPr/>
        <p:txBody>
          <a:bodyPr/>
          <a:lstStyle/>
          <a:p>
            <a:fld id="{4FB093C6-3F37-804F-8D1D-01EE8FA6D395}" type="slidenum">
              <a:rPr lang="en-US" smtClean="0"/>
              <a:t>2</a:t>
            </a:fld>
            <a:endParaRPr lang="en-US"/>
          </a:p>
        </p:txBody>
      </p:sp>
    </p:spTree>
    <p:extLst>
      <p:ext uri="{BB962C8B-B14F-4D97-AF65-F5344CB8AC3E}">
        <p14:creationId xmlns:p14="http://schemas.microsoft.com/office/powerpoint/2010/main" val="1328303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B093C6-3F37-804F-8D1D-01EE8FA6D395}" type="slidenum">
              <a:rPr lang="en-US" smtClean="0"/>
              <a:t>3</a:t>
            </a:fld>
            <a:endParaRPr lang="en-US"/>
          </a:p>
        </p:txBody>
      </p:sp>
    </p:spTree>
    <p:extLst>
      <p:ext uri="{BB962C8B-B14F-4D97-AF65-F5344CB8AC3E}">
        <p14:creationId xmlns:p14="http://schemas.microsoft.com/office/powerpoint/2010/main" val="4225315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TODAY</a:t>
            </a:r>
          </a:p>
          <a:p>
            <a:endParaRPr lang="en-US" dirty="0"/>
          </a:p>
          <a:p>
            <a:r>
              <a:rPr lang="en-US" dirty="0"/>
              <a:t>I probably don’t need to make a case for podcasts because if you’re here, chances are you’re already a fan of the medium. If you’re following the industry, here are some key takeaways that matter to those of us who want to share faculty research, promote our programs and tell the stories of the University:</a:t>
            </a:r>
          </a:p>
          <a:p>
            <a:endParaRPr lang="en-US" dirty="0"/>
          </a:p>
          <a:p>
            <a:pPr marL="171450" indent="-171450">
              <a:buFontTx/>
              <a:buChar char="-"/>
            </a:pPr>
            <a:r>
              <a:rPr lang="en-US" dirty="0"/>
              <a:t>26% of Americans have reported listening to podcasts at least once a month. </a:t>
            </a:r>
          </a:p>
          <a:p>
            <a:pPr marL="171450" indent="-171450">
              <a:buFontTx/>
              <a:buChar char="-"/>
            </a:pPr>
            <a:r>
              <a:rPr lang="en-US" dirty="0"/>
              <a:t>Podcast listeners are more likely to have a college degree or have attended grad school. </a:t>
            </a:r>
            <a:r>
              <a:rPr lang="en-US" i="1" dirty="0"/>
              <a:t>That’s good news if you’re producing content at Yale</a:t>
            </a:r>
          </a:p>
          <a:p>
            <a:endParaRPr lang="en-US" dirty="0"/>
          </a:p>
          <a:p>
            <a:r>
              <a:rPr lang="en-US" b="1" dirty="0"/>
              <a:t>TOMORROW: </a:t>
            </a:r>
          </a:p>
          <a:p>
            <a:endParaRPr lang="en-US" dirty="0"/>
          </a:p>
          <a:p>
            <a:r>
              <a:rPr lang="en-US" b="1" dirty="0"/>
              <a:t>If you’re interested in this space, where it’s going and why it is poised for disruption I recommend a recent episode on the A16z podcast.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Machine learning has made search in apps better: there's now full-text search in the Podcasts app, for example. When you look for a phrase someone uttered on a particular episode, it will pop up in search, pulling the quote from the transcript.</a:t>
            </a:r>
          </a:p>
        </p:txBody>
      </p:sp>
      <p:sp>
        <p:nvSpPr>
          <p:cNvPr id="4" name="Slide Number Placeholder 3"/>
          <p:cNvSpPr>
            <a:spLocks noGrp="1"/>
          </p:cNvSpPr>
          <p:nvPr>
            <p:ph type="sldNum" sz="quarter" idx="5"/>
          </p:nvPr>
        </p:nvSpPr>
        <p:spPr/>
        <p:txBody>
          <a:bodyPr/>
          <a:lstStyle/>
          <a:p>
            <a:fld id="{4FB093C6-3F37-804F-8D1D-01EE8FA6D395}" type="slidenum">
              <a:rPr lang="en-US" smtClean="0"/>
              <a:t>4</a:t>
            </a:fld>
            <a:endParaRPr lang="en-US"/>
          </a:p>
        </p:txBody>
      </p:sp>
    </p:spTree>
    <p:extLst>
      <p:ext uri="{BB962C8B-B14F-4D97-AF65-F5344CB8AC3E}">
        <p14:creationId xmlns:p14="http://schemas.microsoft.com/office/powerpoint/2010/main" val="3870929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Meet Career Conversations, a podcast by the Yale School of Management</a:t>
            </a:r>
          </a:p>
          <a:p>
            <a:br>
              <a:rPr lang="en-US" b="0" dirty="0"/>
            </a:br>
            <a:r>
              <a:rPr lang="en-US" b="0" dirty="0"/>
              <a:t>This is where I to see you all open your Podcast app and search for Yale Career Conversations and subscribe. </a:t>
            </a:r>
          </a:p>
          <a:p>
            <a:endParaRPr lang="en-US" b="0" dirty="0"/>
          </a:p>
          <a:p>
            <a:r>
              <a:rPr lang="en-US" sz="1200" b="0" i="0" kern="1200" dirty="0">
                <a:solidFill>
                  <a:schemeClr val="tx1"/>
                </a:solidFill>
                <a:effectLst/>
                <a:latin typeface="+mn-lt"/>
                <a:ea typeface="+mn-ea"/>
                <a:cs typeface="+mn-cs"/>
              </a:rPr>
              <a:t>What is Career Conversations: In this podcast series, SOM students sit down with alumni for a series of candid conversations about career paths, industries, opportunities for MBAs, and discussions on various career topics including work-life balance and creating a meaningful impact in business and society.</a:t>
            </a:r>
            <a:endParaRPr lang="en-US" b="0" dirty="0"/>
          </a:p>
        </p:txBody>
      </p:sp>
      <p:sp>
        <p:nvSpPr>
          <p:cNvPr id="4" name="Slide Number Placeholder 3"/>
          <p:cNvSpPr>
            <a:spLocks noGrp="1"/>
          </p:cNvSpPr>
          <p:nvPr>
            <p:ph type="sldNum" sz="quarter" idx="5"/>
          </p:nvPr>
        </p:nvSpPr>
        <p:spPr/>
        <p:txBody>
          <a:bodyPr/>
          <a:lstStyle/>
          <a:p>
            <a:fld id="{4FB093C6-3F37-804F-8D1D-01EE8FA6D395}" type="slidenum">
              <a:rPr lang="en-US" smtClean="0"/>
              <a:t>5</a:t>
            </a:fld>
            <a:endParaRPr lang="en-US"/>
          </a:p>
        </p:txBody>
      </p:sp>
    </p:spTree>
    <p:extLst>
      <p:ext uri="{BB962C8B-B14F-4D97-AF65-F5344CB8AC3E}">
        <p14:creationId xmlns:p14="http://schemas.microsoft.com/office/powerpoint/2010/main" val="1667485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Spend time pondering your strategy. Sure, you can set up a microphone and begin recording, but the more time spent here, the less time you’ll spend wasting time and money in production. </a:t>
            </a:r>
            <a:br>
              <a:rPr lang="en-US" sz="1200" b="1" kern="1200" dirty="0">
                <a:solidFill>
                  <a:schemeClr val="tx1"/>
                </a:solidFill>
                <a:effectLst/>
                <a:latin typeface="+mn-lt"/>
                <a:ea typeface="+mn-ea"/>
                <a:cs typeface="+mn-cs"/>
              </a:rPr>
            </a:b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GOAL</a:t>
            </a:r>
            <a:endParaRPr lang="en-US" sz="1200" kern="1200" dirty="0">
              <a:solidFill>
                <a:schemeClr val="tx1"/>
              </a:solidFill>
              <a:effectLst/>
              <a:latin typeface="+mn-lt"/>
              <a:ea typeface="+mn-ea"/>
              <a:cs typeface="+mn-cs"/>
            </a:endParaRPr>
          </a:p>
          <a:p>
            <a:pPr marL="228600" indent="-228600">
              <a:buFont typeface="+mj-lt"/>
              <a:buAutoNum type="arabicPeriod"/>
            </a:pPr>
            <a:r>
              <a:rPr lang="en-US" sz="1200" b="0" kern="1200" dirty="0">
                <a:solidFill>
                  <a:schemeClr val="tx1"/>
                </a:solidFill>
                <a:effectLst/>
                <a:latin typeface="+mn-lt"/>
                <a:ea typeface="+mn-ea"/>
                <a:cs typeface="+mn-cs"/>
              </a:rPr>
              <a:t>Community building exercise: Two Ways: in the way we are connecting students to alums in production, but also who we are reaching when we share these episodes</a:t>
            </a:r>
          </a:p>
          <a:p>
            <a:pPr marL="228600" indent="-228600">
              <a:buFont typeface="+mj-lt"/>
              <a:buAutoNum type="arabicPeriod"/>
            </a:pPr>
            <a:r>
              <a:rPr lang="en-US" sz="1200" b="0" kern="1200" dirty="0">
                <a:solidFill>
                  <a:schemeClr val="tx1"/>
                </a:solidFill>
                <a:effectLst/>
                <a:latin typeface="+mn-lt"/>
                <a:ea typeface="+mn-ea"/>
                <a:cs typeface="+mn-cs"/>
              </a:rPr>
              <a:t>Sustaining and deepening bonds among SOM students, faculty, alumni, and our fans; </a:t>
            </a:r>
          </a:p>
          <a:p>
            <a:pPr marL="228600" indent="-228600">
              <a:buFont typeface="+mj-lt"/>
              <a:buAutoNum type="arabicPeriod"/>
            </a:pPr>
            <a:r>
              <a:rPr lang="en-US" sz="1200" b="0" kern="1200" dirty="0">
                <a:solidFill>
                  <a:schemeClr val="tx1"/>
                </a:solidFill>
                <a:effectLst/>
                <a:latin typeface="+mn-lt"/>
                <a:ea typeface="+mn-ea"/>
                <a:cs typeface="+mn-cs"/>
              </a:rPr>
              <a:t>Supporting our mission of educating leaders for business and society; (vi content)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kern="1200" dirty="0">
                <a:solidFill>
                  <a:schemeClr val="tx1"/>
                </a:solidFill>
                <a:effectLst/>
                <a:latin typeface="+mn-lt"/>
                <a:ea typeface="+mn-ea"/>
                <a:cs typeface="+mn-cs"/>
              </a:rPr>
              <a:t>And ultimately if we are doing that well, we are also attracting applicants to SOM programs</a:t>
            </a:r>
            <a:endParaRPr lang="en-US" b="0" dirty="0"/>
          </a:p>
          <a:p>
            <a:pPr marL="228600" indent="-228600">
              <a:buFont typeface="+mj-lt"/>
              <a:buAutoNum type="arabicPeriod"/>
            </a:pPr>
            <a:endParaRPr lang="en-US" b="0" dirty="0"/>
          </a:p>
          <a:p>
            <a:r>
              <a:rPr lang="en-US" b="1" dirty="0"/>
              <a:t>AUDIENCE</a:t>
            </a:r>
          </a:p>
          <a:p>
            <a:pPr marL="228600" indent="-228600">
              <a:buFont typeface="+mj-lt"/>
              <a:buAutoNum type="arabicPeriod"/>
            </a:pPr>
            <a:r>
              <a:rPr lang="en-US" b="0" dirty="0"/>
              <a:t>SOM community</a:t>
            </a:r>
          </a:p>
          <a:p>
            <a:pPr marL="228600" indent="-228600">
              <a:buFont typeface="+mj-lt"/>
              <a:buAutoNum type="arabicPeriod"/>
            </a:pPr>
            <a:r>
              <a:rPr lang="en-US" b="0" dirty="0"/>
              <a:t>The Yale Community</a:t>
            </a:r>
          </a:p>
          <a:p>
            <a:pPr marL="228600" indent="-228600">
              <a:buFont typeface="+mj-lt"/>
              <a:buAutoNum type="arabicPeriod"/>
            </a:pPr>
            <a:r>
              <a:rPr lang="en-US" b="0" dirty="0"/>
              <a:t>Current and prospective MBAs</a:t>
            </a:r>
          </a:p>
          <a:p>
            <a:pPr marL="228600" indent="-228600">
              <a:buFont typeface="+mj-lt"/>
              <a:buAutoNum type="arabicPeriod"/>
            </a:pPr>
            <a:r>
              <a:rPr lang="en-US" b="0" dirty="0"/>
              <a:t>Anyone interested in careers</a:t>
            </a:r>
          </a:p>
          <a:p>
            <a:endParaRPr lang="en-US" b="0" dirty="0"/>
          </a:p>
          <a:p>
            <a:r>
              <a:rPr lang="en-US" b="1" dirty="0"/>
              <a:t>COMPETITIVE ANALYSIS</a:t>
            </a:r>
          </a:p>
          <a:p>
            <a:r>
              <a:rPr lang="en-US" b="0" dirty="0"/>
              <a:t>What are your peers and competitors up to?  </a:t>
            </a:r>
          </a:p>
          <a:p>
            <a:endParaRPr lang="en-US" b="0" dirty="0"/>
          </a:p>
          <a:p>
            <a:r>
              <a:rPr lang="en-US" b="1" dirty="0"/>
              <a:t>WHAT IS OUR UNIQUE TAKE? Your Unique Selling Proposition.</a:t>
            </a:r>
          </a:p>
          <a:p>
            <a:r>
              <a:rPr lang="en-US" b="1" dirty="0"/>
              <a:t>For Career Conversations, we distilled our audience, our competitive analysis, and our available resources into this sketch:</a:t>
            </a:r>
            <a:br>
              <a:rPr lang="en-US" b="1" dirty="0"/>
            </a:br>
            <a:endParaRPr lang="en-US" b="1" dirty="0"/>
          </a:p>
          <a:p>
            <a:r>
              <a:rPr lang="en-US" b="0" u="sng" dirty="0"/>
              <a:t>Seasonality</a:t>
            </a:r>
            <a:r>
              <a:rPr lang="en-US" b="0" u="none" dirty="0"/>
              <a:t>: We decided to embrace seasonality rather than a weekly or bi-monthly ongoing release schedule. </a:t>
            </a:r>
          </a:p>
          <a:p>
            <a:r>
              <a:rPr lang="en-US" b="0" u="sng" dirty="0"/>
              <a:t>Length</a:t>
            </a:r>
            <a:r>
              <a:rPr lang="en-US" b="0" dirty="0"/>
              <a:t>: We decided to aim for 20-30 minutes, more on the snackable side.</a:t>
            </a:r>
          </a:p>
          <a:p>
            <a:r>
              <a:rPr lang="en-US" b="0" u="sng" dirty="0"/>
              <a:t>Quality</a:t>
            </a:r>
            <a:r>
              <a:rPr lang="en-US" b="0" dirty="0"/>
              <a:t>: Clean and consistent sound. We decided to invest in quality, using studios when available, and on-site tape syncs for remote subjects.</a:t>
            </a:r>
          </a:p>
          <a:p>
            <a:r>
              <a:rPr lang="en-US" b="0" u="sng" dirty="0"/>
              <a:t>Team</a:t>
            </a:r>
            <a:r>
              <a:rPr lang="en-US" b="0" dirty="0"/>
              <a:t>: Define your team….Who is actually producing it? Editing it? Promoting it? </a:t>
            </a:r>
          </a:p>
          <a:p>
            <a:endParaRPr lang="en-US" b="0" dirty="0"/>
          </a:p>
          <a:p>
            <a:r>
              <a:rPr lang="en-US" b="0" dirty="0"/>
              <a:t>Although we have a small budget for this, we hired a co-producer to help pre-flight, it helped instill confidence and ensure our success.</a:t>
            </a:r>
          </a:p>
        </p:txBody>
      </p:sp>
      <p:sp>
        <p:nvSpPr>
          <p:cNvPr id="4" name="Slide Number Placeholder 3"/>
          <p:cNvSpPr>
            <a:spLocks noGrp="1"/>
          </p:cNvSpPr>
          <p:nvPr>
            <p:ph type="sldNum" sz="quarter" idx="5"/>
          </p:nvPr>
        </p:nvSpPr>
        <p:spPr/>
        <p:txBody>
          <a:bodyPr/>
          <a:lstStyle/>
          <a:p>
            <a:fld id="{4FB093C6-3F37-804F-8D1D-01EE8FA6D395}" type="slidenum">
              <a:rPr lang="en-US" smtClean="0"/>
              <a:t>6</a:t>
            </a:fld>
            <a:endParaRPr lang="en-US"/>
          </a:p>
        </p:txBody>
      </p:sp>
    </p:spTree>
    <p:extLst>
      <p:ext uri="{BB962C8B-B14F-4D97-AF65-F5344CB8AC3E}">
        <p14:creationId xmlns:p14="http://schemas.microsoft.com/office/powerpoint/2010/main" val="3775862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For each episode, my rough checklist was:</a:t>
            </a:r>
          </a:p>
          <a:p>
            <a:endParaRPr lang="en-US" b="0" dirty="0"/>
          </a:p>
          <a:p>
            <a:r>
              <a:rPr lang="en-US" b="0" dirty="0"/>
              <a:t>Create a script</a:t>
            </a:r>
          </a:p>
          <a:p>
            <a:r>
              <a:rPr lang="en-US" b="0" dirty="0"/>
              <a:t>Draft an episode brief</a:t>
            </a:r>
          </a:p>
          <a:p>
            <a:r>
              <a:rPr lang="en-US" b="0" dirty="0"/>
              <a:t>Send script for comments and updates</a:t>
            </a:r>
          </a:p>
          <a:p>
            <a:r>
              <a:rPr lang="en-US" b="0" dirty="0"/>
              <a:t>Update Intros/Outros</a:t>
            </a:r>
          </a:p>
          <a:p>
            <a:r>
              <a:rPr lang="en-US" b="0" dirty="0"/>
              <a:t>Send Outlook Invites</a:t>
            </a:r>
          </a:p>
          <a:p>
            <a:r>
              <a:rPr lang="en-US" b="0" dirty="0"/>
              <a:t>Update the invite</a:t>
            </a:r>
          </a:p>
          <a:p>
            <a:r>
              <a:rPr lang="en-US" b="0" dirty="0"/>
              <a:t>Prep the student interviewer IN PERSON.</a:t>
            </a:r>
          </a:p>
        </p:txBody>
      </p:sp>
      <p:sp>
        <p:nvSpPr>
          <p:cNvPr id="4" name="Slide Number Placeholder 3"/>
          <p:cNvSpPr>
            <a:spLocks noGrp="1"/>
          </p:cNvSpPr>
          <p:nvPr>
            <p:ph type="sldNum" sz="quarter" idx="5"/>
          </p:nvPr>
        </p:nvSpPr>
        <p:spPr/>
        <p:txBody>
          <a:bodyPr/>
          <a:lstStyle/>
          <a:p>
            <a:fld id="{4FB093C6-3F37-804F-8D1D-01EE8FA6D395}" type="slidenum">
              <a:rPr lang="en-US" smtClean="0"/>
              <a:t>7</a:t>
            </a:fld>
            <a:endParaRPr lang="en-US"/>
          </a:p>
        </p:txBody>
      </p:sp>
    </p:spTree>
    <p:extLst>
      <p:ext uri="{BB962C8B-B14F-4D97-AF65-F5344CB8AC3E}">
        <p14:creationId xmlns:p14="http://schemas.microsoft.com/office/powerpoint/2010/main" val="254749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endParaRPr lang="en-US" b="0" dirty="0"/>
          </a:p>
        </p:txBody>
      </p:sp>
      <p:sp>
        <p:nvSpPr>
          <p:cNvPr id="4" name="Slide Number Placeholder 3"/>
          <p:cNvSpPr>
            <a:spLocks noGrp="1"/>
          </p:cNvSpPr>
          <p:nvPr>
            <p:ph type="sldNum" sz="quarter" idx="5"/>
          </p:nvPr>
        </p:nvSpPr>
        <p:spPr/>
        <p:txBody>
          <a:bodyPr/>
          <a:lstStyle/>
          <a:p>
            <a:fld id="{4FB093C6-3F37-804F-8D1D-01EE8FA6D395}" type="slidenum">
              <a:rPr lang="en-US" smtClean="0"/>
              <a:t>8</a:t>
            </a:fld>
            <a:endParaRPr lang="en-US"/>
          </a:p>
        </p:txBody>
      </p:sp>
    </p:spTree>
    <p:extLst>
      <p:ext uri="{BB962C8B-B14F-4D97-AF65-F5344CB8AC3E}">
        <p14:creationId xmlns:p14="http://schemas.microsoft.com/office/powerpoint/2010/main" val="49319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Define your production approach. </a:t>
            </a:r>
          </a:p>
          <a:p>
            <a:endParaRPr lang="en-US" b="0" dirty="0"/>
          </a:p>
          <a:p>
            <a:r>
              <a:rPr lang="en-US" b="0" dirty="0"/>
              <a:t>What’s your tolerance for sound quality? </a:t>
            </a:r>
          </a:p>
          <a:p>
            <a:r>
              <a:rPr lang="en-US" b="0" dirty="0"/>
              <a:t>Would you be okay with using Skype to record? Do you need pristine studio sound quality of a studio? </a:t>
            </a:r>
          </a:p>
          <a:p>
            <a:endParaRPr lang="en-US" b="0" dirty="0"/>
          </a:p>
          <a:p>
            <a:br>
              <a:rPr lang="en-US" b="0" dirty="0"/>
            </a:br>
            <a:r>
              <a:rPr lang="en-US" b="1" dirty="0"/>
              <a:t>Budget</a:t>
            </a:r>
          </a:p>
          <a:p>
            <a:endParaRPr lang="en-US" b="0" dirty="0"/>
          </a:p>
          <a:p>
            <a:r>
              <a:rPr lang="en-US" b="0" dirty="0"/>
              <a:t>What is your budget? At one of the spectrum, you’re bootstrapping your production with A Yeti microphone and recording through an online VOIP like </a:t>
            </a:r>
            <a:r>
              <a:rPr lang="en-US" b="0" dirty="0" err="1"/>
              <a:t>Zencastr</a:t>
            </a:r>
            <a:r>
              <a:rPr lang="en-US" b="0" dirty="0"/>
              <a:t>. </a:t>
            </a:r>
          </a:p>
          <a:p>
            <a:endParaRPr lang="en-US" b="0" dirty="0"/>
          </a:p>
          <a:p>
            <a:r>
              <a:rPr lang="en-US" b="0" dirty="0"/>
              <a:t>At the other end, you’re booking studio time. If you think the latter is easier and better because it is a studio, think again. Studios have busy schedules too and if you’re subject can only speak during an hour window at 6 GMT, you may have to figure our your Plan B. </a:t>
            </a:r>
          </a:p>
          <a:p>
            <a:endParaRPr lang="en-US" b="0" dirty="0"/>
          </a:p>
          <a:p>
            <a:r>
              <a:rPr lang="en-US" b="0" dirty="0"/>
              <a:t>Always have a backup recording. Most if not all studios will, but if you’re recording yourself, use your iPhone or buy a good quality tape backup. </a:t>
            </a:r>
          </a:p>
          <a:p>
            <a:endParaRPr lang="en-US" b="0" dirty="0"/>
          </a:p>
          <a:p>
            <a:r>
              <a:rPr lang="en-US" b="0" dirty="0"/>
              <a:t>When in doubt: consult with Yale experts. I am not one of them but Yale Broadcast Center, Yale SOM Media Services, and Center for Teaching and Learning can point you in the right direction. Depending on where you work, it may also be available to you.</a:t>
            </a:r>
          </a:p>
          <a:p>
            <a:endParaRPr lang="en-US" b="0" dirty="0"/>
          </a:p>
          <a:p>
            <a:endParaRPr lang="en-US" b="0" dirty="0"/>
          </a:p>
        </p:txBody>
      </p:sp>
      <p:sp>
        <p:nvSpPr>
          <p:cNvPr id="4" name="Slide Number Placeholder 3"/>
          <p:cNvSpPr>
            <a:spLocks noGrp="1"/>
          </p:cNvSpPr>
          <p:nvPr>
            <p:ph type="sldNum" sz="quarter" idx="5"/>
          </p:nvPr>
        </p:nvSpPr>
        <p:spPr/>
        <p:txBody>
          <a:bodyPr/>
          <a:lstStyle/>
          <a:p>
            <a:fld id="{4FB093C6-3F37-804F-8D1D-01EE8FA6D395}" type="slidenum">
              <a:rPr lang="en-US" smtClean="0"/>
              <a:t>9</a:t>
            </a:fld>
            <a:endParaRPr lang="en-US"/>
          </a:p>
        </p:txBody>
      </p:sp>
    </p:spTree>
    <p:extLst>
      <p:ext uri="{BB962C8B-B14F-4D97-AF65-F5344CB8AC3E}">
        <p14:creationId xmlns:p14="http://schemas.microsoft.com/office/powerpoint/2010/main" val="2025695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1D877E9-4460-5F4F-8CCA-874D2FC3CE26}"/>
              </a:ext>
            </a:extLst>
          </p:cNvPr>
          <p:cNvCxnSpPr>
            <a:cxnSpLocks/>
          </p:cNvCxnSpPr>
          <p:nvPr userDrawn="1"/>
        </p:nvCxnSpPr>
        <p:spPr>
          <a:xfrm>
            <a:off x="0" y="1517208"/>
            <a:ext cx="12192000" cy="0"/>
          </a:xfrm>
          <a:prstGeom prst="line">
            <a:avLst/>
          </a:prstGeom>
          <a:ln w="19050">
            <a:solidFill>
              <a:srgbClr val="7C91B0"/>
            </a:solidFill>
            <a:prstDash val="solid"/>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A154D84F-DD41-1741-91D1-BD1F57D96A69}"/>
              </a:ext>
            </a:extLst>
          </p:cNvPr>
          <p:cNvSpPr>
            <a:spLocks noGrp="1"/>
          </p:cNvSpPr>
          <p:nvPr>
            <p:ph type="body" sz="quarter" idx="10"/>
          </p:nvPr>
        </p:nvSpPr>
        <p:spPr>
          <a:xfrm>
            <a:off x="904874" y="1901227"/>
            <a:ext cx="10230888" cy="3838669"/>
          </a:xfrm>
          <a:prstGeom prst="rect">
            <a:avLst/>
          </a:prstGeom>
        </p:spPr>
        <p:txBody>
          <a:bodyPr/>
          <a:lstStyle>
            <a:lvl1pPr marL="0" marR="0" indent="0" algn="l" defTabSz="914400" rtl="0" eaLnBrk="1" fontAlgn="auto" latinLnBrk="0" hangingPunct="1">
              <a:lnSpc>
                <a:spcPts val="3600"/>
              </a:lnSpc>
              <a:spcBef>
                <a:spcPts val="0"/>
              </a:spcBef>
              <a:spcAft>
                <a:spcPts val="2000"/>
              </a:spcAft>
              <a:buClrTx/>
              <a:buSzTx/>
              <a:buFontTx/>
              <a:buNone/>
              <a:tabLst/>
              <a:defRPr sz="3200">
                <a:solidFill>
                  <a:srgbClr val="0C2547"/>
                </a:solidFill>
              </a:defRPr>
            </a:lvl1pPr>
          </a:lstStyle>
          <a:p>
            <a:pPr>
              <a:lnSpc>
                <a:spcPts val="3600"/>
              </a:lnSpc>
              <a:spcAft>
                <a:spcPts val="2000"/>
              </a:spcAft>
            </a:pPr>
            <a:endParaRPr lang="en-US" sz="2800" dirty="0">
              <a:solidFill>
                <a:srgbClr val="0C2547"/>
              </a:solidFill>
            </a:endParaRPr>
          </a:p>
        </p:txBody>
      </p:sp>
      <p:sp>
        <p:nvSpPr>
          <p:cNvPr id="6" name="Title 5">
            <a:extLst>
              <a:ext uri="{FF2B5EF4-FFF2-40B4-BE49-F238E27FC236}">
                <a16:creationId xmlns:a16="http://schemas.microsoft.com/office/drawing/2014/main" id="{21EFFD53-7486-3F49-92C7-89F7EB9D8D1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98080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01265"/>
            <a:ext cx="10803833" cy="2387600"/>
          </a:xfrm>
          <a:prstGeom prst="rect">
            <a:avLst/>
          </a:prstGeom>
        </p:spPr>
        <p:txBody>
          <a:bodyPr anchor="b"/>
          <a:lstStyle>
            <a:lvl1pPr algn="l">
              <a:defRPr sz="6000">
                <a:solidFill>
                  <a:srgbClr val="7C91B0"/>
                </a:solidFill>
                <a:latin typeface="+mn-lt"/>
              </a:defRPr>
            </a:lvl1pPr>
          </a:lstStyle>
          <a:p>
            <a:r>
              <a:rPr lang="en-US" dirty="0"/>
              <a:t>Click to edit Master title style</a:t>
            </a:r>
          </a:p>
        </p:txBody>
      </p:sp>
      <p:sp>
        <p:nvSpPr>
          <p:cNvPr id="3" name="Subtitle 2"/>
          <p:cNvSpPr>
            <a:spLocks noGrp="1"/>
          </p:cNvSpPr>
          <p:nvPr>
            <p:ph type="subTitle" idx="1"/>
          </p:nvPr>
        </p:nvSpPr>
        <p:spPr>
          <a:xfrm>
            <a:off x="685800" y="4556913"/>
            <a:ext cx="9144000" cy="1655762"/>
          </a:xfrm>
          <a:prstGeom prst="rect">
            <a:avLst/>
          </a:prstGeom>
        </p:spPr>
        <p:txBody>
          <a:bodyPr/>
          <a:lstStyle>
            <a:lvl1pPr marL="0" indent="0" algn="l">
              <a:buNone/>
              <a:defRPr sz="4800">
                <a:solidFill>
                  <a:srgbClr val="0C254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descr="Yale Digital Conference 2019">
            <a:extLst>
              <a:ext uri="{FF2B5EF4-FFF2-40B4-BE49-F238E27FC236}">
                <a16:creationId xmlns:a16="http://schemas.microsoft.com/office/drawing/2014/main" id="{D766391E-4F56-C641-AE0A-07430E9C2F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02126"/>
            <a:ext cx="12192000" cy="555874"/>
          </a:xfrm>
          <a:prstGeom prst="rect">
            <a:avLst/>
          </a:prstGeom>
        </p:spPr>
      </p:pic>
    </p:spTree>
    <p:extLst>
      <p:ext uri="{BB962C8B-B14F-4D97-AF65-F5344CB8AC3E}">
        <p14:creationId xmlns:p14="http://schemas.microsoft.com/office/powerpoint/2010/main" val="1297923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7246F-3625-3146-AD7B-9126FB1F3379}"/>
              </a:ext>
            </a:extLst>
          </p:cNvPr>
          <p:cNvSpPr>
            <a:spLocks noGrp="1"/>
          </p:cNvSpPr>
          <p:nvPr>
            <p:ph type="title"/>
          </p:nvPr>
        </p:nvSpPr>
        <p:spPr>
          <a:xfrm>
            <a:off x="838200" y="535414"/>
            <a:ext cx="10515600" cy="843473"/>
          </a:xfrm>
          <a:prstGeom prst="rect">
            <a:avLst/>
          </a:prstGeom>
        </p:spPr>
        <p:txBody>
          <a:bodyPr/>
          <a:lstStyle>
            <a:lvl1pPr>
              <a:defRPr sz="5200">
                <a:solidFill>
                  <a:srgbClr val="7C91B0"/>
                </a:solidFill>
                <a:latin typeface="+mn-lt"/>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9B621667-9537-EB49-B94B-D3B5FA874B45}"/>
              </a:ext>
            </a:extLst>
          </p:cNvPr>
          <p:cNvCxnSpPr>
            <a:cxnSpLocks/>
          </p:cNvCxnSpPr>
          <p:nvPr userDrawn="1"/>
        </p:nvCxnSpPr>
        <p:spPr>
          <a:xfrm>
            <a:off x="0" y="1517208"/>
            <a:ext cx="12192000" cy="0"/>
          </a:xfrm>
          <a:prstGeom prst="line">
            <a:avLst/>
          </a:prstGeom>
          <a:ln w="19050">
            <a:solidFill>
              <a:srgbClr val="7C91B0"/>
            </a:solidFill>
            <a:prstDash val="solid"/>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B4C8193B-4365-A74F-9311-99FFAAC8225C}"/>
              </a:ext>
            </a:extLst>
          </p:cNvPr>
          <p:cNvSpPr>
            <a:spLocks noGrp="1"/>
          </p:cNvSpPr>
          <p:nvPr>
            <p:ph type="body" sz="quarter" idx="10"/>
          </p:nvPr>
        </p:nvSpPr>
        <p:spPr>
          <a:xfrm>
            <a:off x="904874" y="1901227"/>
            <a:ext cx="10230888" cy="3838669"/>
          </a:xfrm>
          <a:prstGeom prst="rect">
            <a:avLst/>
          </a:prstGeom>
        </p:spPr>
        <p:txBody>
          <a:bodyPr/>
          <a:lstStyle>
            <a:lvl1pPr marL="0" marR="0" indent="0" algn="l" defTabSz="914400" rtl="0" eaLnBrk="1" fontAlgn="auto" latinLnBrk="0" hangingPunct="1">
              <a:lnSpc>
                <a:spcPts val="3600"/>
              </a:lnSpc>
              <a:spcBef>
                <a:spcPts val="0"/>
              </a:spcBef>
              <a:spcAft>
                <a:spcPts val="2000"/>
              </a:spcAft>
              <a:buClrTx/>
              <a:buSzTx/>
              <a:buFontTx/>
              <a:buNone/>
              <a:tabLst/>
              <a:defRPr sz="3200">
                <a:solidFill>
                  <a:srgbClr val="0C2547"/>
                </a:solidFill>
              </a:defRPr>
            </a:lvl1pPr>
          </a:lstStyle>
          <a:p>
            <a:pPr>
              <a:lnSpc>
                <a:spcPts val="3600"/>
              </a:lnSpc>
              <a:spcAft>
                <a:spcPts val="2000"/>
              </a:spcAft>
            </a:pPr>
            <a:endParaRPr lang="en-US" sz="2800" dirty="0">
              <a:solidFill>
                <a:srgbClr val="0C2547"/>
              </a:solidFill>
            </a:endParaRPr>
          </a:p>
        </p:txBody>
      </p:sp>
      <p:pic>
        <p:nvPicPr>
          <p:cNvPr id="8" name="Picture 7" descr="Yale Digital Conference 2019">
            <a:extLst>
              <a:ext uri="{FF2B5EF4-FFF2-40B4-BE49-F238E27FC236}">
                <a16:creationId xmlns:a16="http://schemas.microsoft.com/office/drawing/2014/main" id="{7C621722-6D07-E741-A754-2C0419D4AD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02126"/>
            <a:ext cx="12192000" cy="555874"/>
          </a:xfrm>
          <a:prstGeom prst="rect">
            <a:avLst/>
          </a:prstGeom>
        </p:spPr>
      </p:pic>
    </p:spTree>
    <p:extLst>
      <p:ext uri="{BB962C8B-B14F-4D97-AF65-F5344CB8AC3E}">
        <p14:creationId xmlns:p14="http://schemas.microsoft.com/office/powerpoint/2010/main" val="1659977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170513"/>
      </p:ext>
    </p:extLst>
  </p:cSld>
  <p:clrMap bg1="lt1" tx1="dk1" bg2="lt2" tx2="dk2" accent1="accent1" accent2="accent2" accent3="accent3" accent4="accent4" accent5="accent5" accent6="accent6" hlink="hlink" folHlink="folHlink"/>
  <p:sldLayoutIdLst>
    <p:sldLayoutId id="2147483675" r:id="rId1"/>
    <p:sldLayoutId id="2147483673" r:id="rId2"/>
    <p:sldLayoutId id="2147483674" r:id="rId3"/>
  </p:sldLayoutIdLst>
  <p:txStyles>
    <p:titleStyle>
      <a:lvl1pPr algn="l" defTabSz="914400" rtl="0" eaLnBrk="1" latinLnBrk="0" hangingPunct="1">
        <a:lnSpc>
          <a:spcPct val="90000"/>
        </a:lnSpc>
        <a:spcBef>
          <a:spcPct val="0"/>
        </a:spcBef>
        <a:buNone/>
        <a:defRPr sz="4400" kern="1200">
          <a:solidFill>
            <a:srgbClr val="7FA2C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3.xml"/><Relationship Id="rId7" Type="http://schemas.openxmlformats.org/officeDocument/2006/relationships/image" Target="../media/image30.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notesSlide" Target="../notesSlides/notesSlide11.xml"/><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hyperlink" Target="https://a16z.com/2019/04/02/podcast-about-podcasting-industry-ecosystem-state-of-podcasting-2019/"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E08F04B-6005-944D-9D06-63B91A60DF84}"/>
              </a:ext>
            </a:extLst>
          </p:cNvPr>
          <p:cNvSpPr>
            <a:spLocks noGrp="1"/>
          </p:cNvSpPr>
          <p:nvPr>
            <p:ph type="title"/>
          </p:nvPr>
        </p:nvSpPr>
        <p:spPr/>
        <p:txBody>
          <a:bodyPr/>
          <a:lstStyle/>
          <a:p>
            <a:r>
              <a:rPr lang="en-US" dirty="0"/>
              <a:t>Yale Digital Conference 2019</a:t>
            </a:r>
          </a:p>
        </p:txBody>
      </p:sp>
      <p:pic>
        <p:nvPicPr>
          <p:cNvPr id="5" name="Picture 4">
            <a:extLst>
              <a:ext uri="{FF2B5EF4-FFF2-40B4-BE49-F238E27FC236}">
                <a16:creationId xmlns:a16="http://schemas.microsoft.com/office/drawing/2014/main" id="{6998D3BF-87BC-4C4D-BFB2-939C0E67D2B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200910" cy="4706754"/>
          </a:xfrm>
          <a:prstGeom prst="rect">
            <a:avLst/>
          </a:prstGeom>
        </p:spPr>
      </p:pic>
      <p:sp>
        <p:nvSpPr>
          <p:cNvPr id="3" name="TextBox 2">
            <a:extLst>
              <a:ext uri="{FF2B5EF4-FFF2-40B4-BE49-F238E27FC236}">
                <a16:creationId xmlns:a16="http://schemas.microsoft.com/office/drawing/2014/main" id="{E8753328-2A3A-2947-BD2B-ED1C56D0A2FB}"/>
              </a:ext>
            </a:extLst>
          </p:cNvPr>
          <p:cNvSpPr txBox="1"/>
          <p:nvPr/>
        </p:nvSpPr>
        <p:spPr>
          <a:xfrm>
            <a:off x="667910" y="5176299"/>
            <a:ext cx="6416702" cy="1384995"/>
          </a:xfrm>
          <a:prstGeom prst="rect">
            <a:avLst/>
          </a:prstGeom>
          <a:noFill/>
        </p:spPr>
        <p:txBody>
          <a:bodyPr wrap="square" rtlCol="0">
            <a:spAutoFit/>
          </a:bodyPr>
          <a:lstStyle/>
          <a:p>
            <a:r>
              <a:rPr lang="en-US" sz="4800" dirty="0">
                <a:solidFill>
                  <a:srgbClr val="0C2547"/>
                </a:solidFill>
              </a:rPr>
              <a:t>Amy Kundrat</a:t>
            </a:r>
          </a:p>
          <a:p>
            <a:r>
              <a:rPr lang="en-US" sz="3600" dirty="0">
                <a:solidFill>
                  <a:srgbClr val="0C2547"/>
                </a:solidFill>
              </a:rPr>
              <a:t>Director of Digital at Yale SOM</a:t>
            </a:r>
          </a:p>
        </p:txBody>
      </p:sp>
    </p:spTree>
    <p:extLst>
      <p:ext uri="{BB962C8B-B14F-4D97-AF65-F5344CB8AC3E}">
        <p14:creationId xmlns:p14="http://schemas.microsoft.com/office/powerpoint/2010/main" val="392611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ABA4-D9E8-6644-969F-27DBDC4BBB82}"/>
              </a:ext>
            </a:extLst>
          </p:cNvPr>
          <p:cNvSpPr>
            <a:spLocks noGrp="1"/>
          </p:cNvSpPr>
          <p:nvPr>
            <p:ph type="title"/>
          </p:nvPr>
        </p:nvSpPr>
        <p:spPr/>
        <p:txBody>
          <a:bodyPr/>
          <a:lstStyle/>
          <a:p>
            <a:r>
              <a:rPr lang="en-US" dirty="0"/>
              <a:t>3. Post-Production Checklist</a:t>
            </a:r>
          </a:p>
        </p:txBody>
      </p:sp>
      <p:sp>
        <p:nvSpPr>
          <p:cNvPr id="3" name="Text Placeholder 2">
            <a:extLst>
              <a:ext uri="{FF2B5EF4-FFF2-40B4-BE49-F238E27FC236}">
                <a16:creationId xmlns:a16="http://schemas.microsoft.com/office/drawing/2014/main" id="{5CF83F93-4A29-2E4A-8C5C-5A729E88DBBA}"/>
              </a:ext>
            </a:extLst>
          </p:cNvPr>
          <p:cNvSpPr>
            <a:spLocks noGrp="1"/>
          </p:cNvSpPr>
          <p:nvPr>
            <p:ph type="body" sz="quarter" idx="10"/>
          </p:nvPr>
        </p:nvSpPr>
        <p:spPr/>
        <p:txBody>
          <a:bodyPr/>
          <a:lstStyle/>
          <a:p>
            <a:r>
              <a:rPr lang="en-US" sz="3600" dirty="0"/>
              <a:t>√ Editing &amp; mixing</a:t>
            </a:r>
          </a:p>
          <a:p>
            <a:r>
              <a:rPr lang="en-US" sz="3600" dirty="0"/>
              <a:t>√ MP3 &amp; ID3 tagging</a:t>
            </a:r>
          </a:p>
          <a:p>
            <a:r>
              <a:rPr lang="en-US" sz="3600" dirty="0"/>
              <a:t>√ Show notes</a:t>
            </a:r>
          </a:p>
          <a:p>
            <a:r>
              <a:rPr lang="en-US" sz="3600" dirty="0"/>
              <a:t>√ Transcripts</a:t>
            </a:r>
          </a:p>
          <a:p>
            <a:r>
              <a:rPr lang="en-US" sz="3600" dirty="0"/>
              <a:t>√ Courtesy Review</a:t>
            </a:r>
          </a:p>
          <a:p>
            <a:r>
              <a:rPr lang="en-US" sz="3600" dirty="0"/>
              <a:t>√ Audiograms &amp; Promotion</a:t>
            </a:r>
          </a:p>
          <a:p>
            <a:endParaRPr lang="en-US" sz="3600" dirty="0"/>
          </a:p>
        </p:txBody>
      </p:sp>
    </p:spTree>
    <p:extLst>
      <p:ext uri="{BB962C8B-B14F-4D97-AF65-F5344CB8AC3E}">
        <p14:creationId xmlns:p14="http://schemas.microsoft.com/office/powerpoint/2010/main" val="3069929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ABA4-D9E8-6644-969F-27DBDC4BBB82}"/>
              </a:ext>
            </a:extLst>
          </p:cNvPr>
          <p:cNvSpPr>
            <a:spLocks noGrp="1"/>
          </p:cNvSpPr>
          <p:nvPr>
            <p:ph type="title"/>
          </p:nvPr>
        </p:nvSpPr>
        <p:spPr/>
        <p:txBody>
          <a:bodyPr/>
          <a:lstStyle/>
          <a:p>
            <a:r>
              <a:rPr lang="en-US" dirty="0"/>
              <a:t>4. Publish &amp; Promote</a:t>
            </a:r>
          </a:p>
        </p:txBody>
      </p:sp>
      <p:pic>
        <p:nvPicPr>
          <p:cNvPr id="4" name="Apkon Audiogram">
            <a:hlinkClick r:id="" action="ppaction://media"/>
            <a:extLst>
              <a:ext uri="{FF2B5EF4-FFF2-40B4-BE49-F238E27FC236}">
                <a16:creationId xmlns:a16="http://schemas.microsoft.com/office/drawing/2014/main" id="{F1463570-4837-104B-9D8C-8284C70B527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964781" y="1830889"/>
            <a:ext cx="4262438" cy="4262438"/>
          </a:xfrm>
          <a:prstGeom prst="rect">
            <a:avLst/>
          </a:prstGeom>
        </p:spPr>
      </p:pic>
      <p:pic>
        <p:nvPicPr>
          <p:cNvPr id="8" name="Picture 7">
            <a:extLst>
              <a:ext uri="{FF2B5EF4-FFF2-40B4-BE49-F238E27FC236}">
                <a16:creationId xmlns:a16="http://schemas.microsoft.com/office/drawing/2014/main" id="{8D803990-4486-C746-880F-6A24ED53F693}"/>
              </a:ext>
            </a:extLst>
          </p:cNvPr>
          <p:cNvPicPr>
            <a:picLocks noChangeAspect="1"/>
          </p:cNvPicPr>
          <p:nvPr/>
        </p:nvPicPr>
        <p:blipFill>
          <a:blip r:embed="rId6"/>
          <a:stretch>
            <a:fillRect/>
          </a:stretch>
        </p:blipFill>
        <p:spPr>
          <a:xfrm>
            <a:off x="1077741" y="1622744"/>
            <a:ext cx="4214016" cy="4470583"/>
          </a:xfrm>
          <a:prstGeom prst="rect">
            <a:avLst/>
          </a:prstGeom>
        </p:spPr>
      </p:pic>
      <p:pic>
        <p:nvPicPr>
          <p:cNvPr id="10" name="Picture 9">
            <a:extLst>
              <a:ext uri="{FF2B5EF4-FFF2-40B4-BE49-F238E27FC236}">
                <a16:creationId xmlns:a16="http://schemas.microsoft.com/office/drawing/2014/main" id="{D1BE7CC1-76E8-A144-BD69-FE4A58DB6A76}"/>
              </a:ext>
            </a:extLst>
          </p:cNvPr>
          <p:cNvPicPr>
            <a:picLocks noChangeAspect="1"/>
          </p:cNvPicPr>
          <p:nvPr/>
        </p:nvPicPr>
        <p:blipFill rotWithShape="1">
          <a:blip r:embed="rId7"/>
          <a:srcRect l="14121" t="1764" r="13128"/>
          <a:stretch/>
        </p:blipFill>
        <p:spPr>
          <a:xfrm>
            <a:off x="5291757" y="1622744"/>
            <a:ext cx="3096221" cy="4637736"/>
          </a:xfrm>
          <a:prstGeom prst="rect">
            <a:avLst/>
          </a:prstGeom>
        </p:spPr>
      </p:pic>
      <p:pic>
        <p:nvPicPr>
          <p:cNvPr id="12" name="Picture 11">
            <a:extLst>
              <a:ext uri="{FF2B5EF4-FFF2-40B4-BE49-F238E27FC236}">
                <a16:creationId xmlns:a16="http://schemas.microsoft.com/office/drawing/2014/main" id="{F8164445-527B-3A46-9310-07E3D0A86F6D}"/>
              </a:ext>
            </a:extLst>
          </p:cNvPr>
          <p:cNvPicPr>
            <a:picLocks noChangeAspect="1"/>
          </p:cNvPicPr>
          <p:nvPr/>
        </p:nvPicPr>
        <p:blipFill>
          <a:blip r:embed="rId8"/>
          <a:stretch>
            <a:fillRect/>
          </a:stretch>
        </p:blipFill>
        <p:spPr>
          <a:xfrm>
            <a:off x="8381314" y="1830889"/>
            <a:ext cx="3097261" cy="1986106"/>
          </a:xfrm>
          <a:prstGeom prst="rect">
            <a:avLst/>
          </a:prstGeom>
        </p:spPr>
      </p:pic>
      <p:pic>
        <p:nvPicPr>
          <p:cNvPr id="14" name="Picture 13">
            <a:extLst>
              <a:ext uri="{FF2B5EF4-FFF2-40B4-BE49-F238E27FC236}">
                <a16:creationId xmlns:a16="http://schemas.microsoft.com/office/drawing/2014/main" id="{32175AAA-03C1-CD44-97F2-E1783DBCC7F5}"/>
              </a:ext>
            </a:extLst>
          </p:cNvPr>
          <p:cNvPicPr>
            <a:picLocks noChangeAspect="1"/>
          </p:cNvPicPr>
          <p:nvPr/>
        </p:nvPicPr>
        <p:blipFill>
          <a:blip r:embed="rId9"/>
          <a:stretch>
            <a:fillRect/>
          </a:stretch>
        </p:blipFill>
        <p:spPr>
          <a:xfrm>
            <a:off x="8942286" y="4025140"/>
            <a:ext cx="1975315" cy="2272553"/>
          </a:xfrm>
          <a:prstGeom prst="rect">
            <a:avLst/>
          </a:prstGeom>
        </p:spPr>
      </p:pic>
    </p:spTree>
    <p:extLst>
      <p:ext uri="{BB962C8B-B14F-4D97-AF65-F5344CB8AC3E}">
        <p14:creationId xmlns:p14="http://schemas.microsoft.com/office/powerpoint/2010/main" val="21172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md type="call" cmd="stop">
                                      <p:cBhvr>
                                        <p:cTn id="13" dur="1">
                                          <p:stCondLst>
                                            <p:cond delay="499"/>
                                          </p:stCondLst>
                                        </p:cTn>
                                        <p:tgtEl>
                                          <p:spTgt spid="4"/>
                                        </p:tgtEl>
                                      </p:cBhvr>
                                    </p:cmd>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par>
                                <p:cTn id="19" presetID="9"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par>
                                <p:cTn id="22" presetID="9"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par>
                                <p:cTn id="25" presetID="9"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ssolv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dissolv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4"/>
                                        </p:tgtEl>
                                      </p:cBhvr>
                                    </p:cmd>
                                  </p:childTnLst>
                                </p:cTn>
                              </p:par>
                            </p:childTnLst>
                          </p:cTn>
                        </p:par>
                      </p:childTnLst>
                    </p:cTn>
                  </p:par>
                </p:childTnLst>
              </p:cTn>
              <p:nextCondLst>
                <p:cond evt="onClick" delay="0">
                  <p:tgtEl>
                    <p:spTgt spid="4"/>
                  </p:tgtEl>
                </p:cond>
              </p:nextCondLst>
            </p:seq>
            <p:video>
              <p:cMediaNode vol="36364">
                <p:cTn id="43"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5A3C-A93E-E540-A153-7AD823A4927D}"/>
              </a:ext>
            </a:extLst>
          </p:cNvPr>
          <p:cNvSpPr>
            <a:spLocks noGrp="1"/>
          </p:cNvSpPr>
          <p:nvPr>
            <p:ph type="title"/>
          </p:nvPr>
        </p:nvSpPr>
        <p:spPr/>
        <p:txBody>
          <a:bodyPr/>
          <a:lstStyle/>
          <a:p>
            <a:r>
              <a:rPr lang="en-US" dirty="0"/>
              <a:t>Lessons Learned</a:t>
            </a:r>
          </a:p>
        </p:txBody>
      </p:sp>
      <p:sp>
        <p:nvSpPr>
          <p:cNvPr id="3" name="Text Placeholder 2">
            <a:extLst>
              <a:ext uri="{FF2B5EF4-FFF2-40B4-BE49-F238E27FC236}">
                <a16:creationId xmlns:a16="http://schemas.microsoft.com/office/drawing/2014/main" id="{43F8B7DB-148E-B745-89FD-3F5302F2B819}"/>
              </a:ext>
            </a:extLst>
          </p:cNvPr>
          <p:cNvSpPr>
            <a:spLocks noGrp="1"/>
          </p:cNvSpPr>
          <p:nvPr>
            <p:ph type="body" sz="quarter" idx="10"/>
          </p:nvPr>
        </p:nvSpPr>
        <p:spPr/>
        <p:txBody>
          <a:bodyPr/>
          <a:lstStyle/>
          <a:p>
            <a:pPr marL="457200" indent="-457200">
              <a:buFont typeface="Arial" panose="020B0604020202020204" pitchFamily="34" charset="0"/>
              <a:buChar char="•"/>
            </a:pPr>
            <a:r>
              <a:rPr lang="en-US" dirty="0"/>
              <a:t>Set aside 2x the time</a:t>
            </a:r>
          </a:p>
          <a:p>
            <a:pPr marL="457200" indent="-457200">
              <a:buFont typeface="Arial" panose="020B0604020202020204" pitchFamily="34" charset="0"/>
              <a:buChar char="•"/>
            </a:pPr>
            <a:r>
              <a:rPr lang="en-US" dirty="0"/>
              <a:t>3x your budget</a:t>
            </a:r>
          </a:p>
          <a:p>
            <a:pPr marL="457200" indent="-457200">
              <a:buFont typeface="Arial" panose="020B0604020202020204" pitchFamily="34" charset="0"/>
              <a:buChar char="•"/>
            </a:pPr>
            <a:r>
              <a:rPr lang="en-US" dirty="0"/>
              <a:t>Create a trailer</a:t>
            </a:r>
          </a:p>
          <a:p>
            <a:pPr marL="457200" indent="-457200">
              <a:buFont typeface="Arial" panose="020B0604020202020204" pitchFamily="34" charset="0"/>
              <a:buChar char="•"/>
            </a:pPr>
            <a:r>
              <a:rPr lang="en-US" dirty="0"/>
              <a:t>Always Have a Plan B</a:t>
            </a:r>
          </a:p>
          <a:p>
            <a:pPr marL="457200" indent="-457200">
              <a:buFont typeface="Arial" panose="020B0604020202020204" pitchFamily="34" charset="0"/>
              <a:buChar char="•"/>
            </a:pPr>
            <a:r>
              <a:rPr lang="en-US" dirty="0"/>
              <a:t>And Plan C, and Plan D</a:t>
            </a:r>
          </a:p>
        </p:txBody>
      </p:sp>
    </p:spTree>
    <p:extLst>
      <p:ext uri="{BB962C8B-B14F-4D97-AF65-F5344CB8AC3E}">
        <p14:creationId xmlns:p14="http://schemas.microsoft.com/office/powerpoint/2010/main" val="170268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ABA4-D9E8-6644-969F-27DBDC4BBB82}"/>
              </a:ext>
            </a:extLst>
          </p:cNvPr>
          <p:cNvSpPr>
            <a:spLocks noGrp="1"/>
          </p:cNvSpPr>
          <p:nvPr>
            <p:ph type="title"/>
          </p:nvPr>
        </p:nvSpPr>
        <p:spPr/>
        <p:txBody>
          <a:bodyPr/>
          <a:lstStyle/>
          <a:p>
            <a:r>
              <a:rPr lang="en-US" dirty="0"/>
              <a:t>When in doubt…</a:t>
            </a:r>
          </a:p>
        </p:txBody>
      </p:sp>
      <p:sp>
        <p:nvSpPr>
          <p:cNvPr id="14" name="Text Placeholder 2">
            <a:extLst>
              <a:ext uri="{FF2B5EF4-FFF2-40B4-BE49-F238E27FC236}">
                <a16:creationId xmlns:a16="http://schemas.microsoft.com/office/drawing/2014/main" id="{0D71F8A4-A37D-8449-8E64-A411F987FEA8}"/>
              </a:ext>
            </a:extLst>
          </p:cNvPr>
          <p:cNvSpPr>
            <a:spLocks noGrp="1"/>
          </p:cNvSpPr>
          <p:nvPr>
            <p:ph type="body" sz="quarter" idx="10"/>
          </p:nvPr>
        </p:nvSpPr>
        <p:spPr>
          <a:xfrm>
            <a:off x="4445243" y="3354888"/>
            <a:ext cx="10230888" cy="3838669"/>
          </a:xfrm>
        </p:spPr>
        <p:txBody>
          <a:bodyPr/>
          <a:lstStyle/>
          <a:p>
            <a:r>
              <a:rPr lang="en-US" sz="9600" dirty="0"/>
              <a:t>D I Y </a:t>
            </a:r>
          </a:p>
          <a:p>
            <a:endParaRPr lang="en-US" sz="3600" dirty="0"/>
          </a:p>
        </p:txBody>
      </p:sp>
    </p:spTree>
    <p:extLst>
      <p:ext uri="{BB962C8B-B14F-4D97-AF65-F5344CB8AC3E}">
        <p14:creationId xmlns:p14="http://schemas.microsoft.com/office/powerpoint/2010/main" val="1114792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66B65-9C1B-4849-8AC5-7CDCC300A238}"/>
              </a:ext>
            </a:extLst>
          </p:cNvPr>
          <p:cNvSpPr>
            <a:spLocks noGrp="1"/>
          </p:cNvSpPr>
          <p:nvPr>
            <p:ph type="title"/>
          </p:nvPr>
        </p:nvSpPr>
        <p:spPr/>
        <p:txBody>
          <a:bodyPr/>
          <a:lstStyle/>
          <a:p>
            <a:r>
              <a:rPr lang="en-US" dirty="0"/>
              <a:t>The DIY Quick Start Guide</a:t>
            </a:r>
          </a:p>
        </p:txBody>
      </p:sp>
      <p:sp>
        <p:nvSpPr>
          <p:cNvPr id="3" name="Text Placeholder 2">
            <a:extLst>
              <a:ext uri="{FF2B5EF4-FFF2-40B4-BE49-F238E27FC236}">
                <a16:creationId xmlns:a16="http://schemas.microsoft.com/office/drawing/2014/main" id="{FA1F0903-C7AC-5945-B716-0A57B29B99DA}"/>
              </a:ext>
            </a:extLst>
          </p:cNvPr>
          <p:cNvSpPr>
            <a:spLocks noGrp="1"/>
          </p:cNvSpPr>
          <p:nvPr>
            <p:ph type="body" sz="quarter" idx="10"/>
          </p:nvPr>
        </p:nvSpPr>
        <p:spPr/>
        <p:txBody>
          <a:bodyPr/>
          <a:lstStyle/>
          <a:p>
            <a:r>
              <a:rPr lang="en-US" dirty="0"/>
              <a:t>√ Strategy</a:t>
            </a:r>
          </a:p>
          <a:p>
            <a:r>
              <a:rPr lang="en-US" dirty="0"/>
              <a:t>√ Pick a Platform: </a:t>
            </a:r>
            <a:r>
              <a:rPr lang="en-US" dirty="0" err="1"/>
              <a:t>LibSyn</a:t>
            </a:r>
            <a:r>
              <a:rPr lang="en-US" dirty="0"/>
              <a:t>, </a:t>
            </a:r>
            <a:r>
              <a:rPr lang="en-US" dirty="0" err="1"/>
              <a:t>Podbean</a:t>
            </a:r>
            <a:r>
              <a:rPr lang="en-US" dirty="0"/>
              <a:t> (free), </a:t>
            </a:r>
            <a:r>
              <a:rPr lang="en-US" dirty="0" err="1"/>
              <a:t>Blubrry</a:t>
            </a:r>
            <a:endParaRPr lang="en-US" dirty="0"/>
          </a:p>
          <a:p>
            <a:r>
              <a:rPr lang="en-US" dirty="0"/>
              <a:t>√ Audio: </a:t>
            </a:r>
            <a:r>
              <a:rPr lang="en-US" dirty="0" err="1"/>
              <a:t>Zencastr</a:t>
            </a:r>
            <a:r>
              <a:rPr lang="en-US" dirty="0"/>
              <a:t> </a:t>
            </a:r>
          </a:p>
          <a:p>
            <a:r>
              <a:rPr lang="en-US" dirty="0"/>
              <a:t>√ Launch &amp; Promo Plan</a:t>
            </a:r>
          </a:p>
        </p:txBody>
      </p:sp>
    </p:spTree>
    <p:extLst>
      <p:ext uri="{BB962C8B-B14F-4D97-AF65-F5344CB8AC3E}">
        <p14:creationId xmlns:p14="http://schemas.microsoft.com/office/powerpoint/2010/main" val="696149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ABA4-D9E8-6644-969F-27DBDC4BBB82}"/>
              </a:ext>
            </a:extLst>
          </p:cNvPr>
          <p:cNvSpPr>
            <a:spLocks noGrp="1"/>
          </p:cNvSpPr>
          <p:nvPr>
            <p:ph type="title"/>
          </p:nvPr>
        </p:nvSpPr>
        <p:spPr/>
        <p:txBody>
          <a:bodyPr/>
          <a:lstStyle/>
          <a:p>
            <a:r>
              <a:rPr lang="en-US" dirty="0"/>
              <a:t>Resources &amp; Platforms</a:t>
            </a:r>
          </a:p>
        </p:txBody>
      </p:sp>
      <p:sp>
        <p:nvSpPr>
          <p:cNvPr id="3" name="Text Placeholder 2">
            <a:extLst>
              <a:ext uri="{FF2B5EF4-FFF2-40B4-BE49-F238E27FC236}">
                <a16:creationId xmlns:a16="http://schemas.microsoft.com/office/drawing/2014/main" id="{5CF83F93-4A29-2E4A-8C5C-5A729E88DBBA}"/>
              </a:ext>
            </a:extLst>
          </p:cNvPr>
          <p:cNvSpPr>
            <a:spLocks noGrp="1"/>
          </p:cNvSpPr>
          <p:nvPr>
            <p:ph type="body" sz="quarter" idx="10"/>
          </p:nvPr>
        </p:nvSpPr>
        <p:spPr>
          <a:xfrm>
            <a:off x="904874" y="1901227"/>
            <a:ext cx="5374902" cy="3838669"/>
          </a:xfrm>
        </p:spPr>
        <p:txBody>
          <a:bodyPr/>
          <a:lstStyle/>
          <a:p>
            <a:r>
              <a:rPr lang="en-US" sz="3600" dirty="0" err="1"/>
              <a:t>podcaster.apple.com</a:t>
            </a:r>
            <a:endParaRPr lang="en-US" sz="2000" i="1" dirty="0">
              <a:solidFill>
                <a:schemeClr val="bg1">
                  <a:lumMod val="50000"/>
                </a:schemeClr>
              </a:solidFill>
            </a:endParaRPr>
          </a:p>
          <a:p>
            <a:r>
              <a:rPr lang="en-US" sz="3600" dirty="0" err="1"/>
              <a:t>Libsyn</a:t>
            </a:r>
            <a:r>
              <a:rPr lang="en-US" sz="3600" dirty="0"/>
              <a:t> </a:t>
            </a:r>
            <a:r>
              <a:rPr lang="en-US" sz="2000" i="1" dirty="0">
                <a:solidFill>
                  <a:schemeClr val="bg1">
                    <a:lumMod val="50000"/>
                  </a:schemeClr>
                </a:solidFill>
              </a:rPr>
              <a:t>podcast hosting</a:t>
            </a:r>
          </a:p>
          <a:p>
            <a:r>
              <a:rPr lang="en-US" sz="3600" dirty="0" err="1"/>
              <a:t>Headlinr.app</a:t>
            </a:r>
            <a:r>
              <a:rPr lang="en-US" sz="3600" dirty="0"/>
              <a:t> </a:t>
            </a:r>
            <a:r>
              <a:rPr lang="en-US" sz="2000" i="1" dirty="0">
                <a:solidFill>
                  <a:schemeClr val="bg1">
                    <a:lumMod val="50000"/>
                  </a:schemeClr>
                </a:solidFill>
              </a:rPr>
              <a:t>audiograms</a:t>
            </a:r>
          </a:p>
          <a:p>
            <a:r>
              <a:rPr lang="en-US" sz="3600" dirty="0"/>
              <a:t>Audacity </a:t>
            </a:r>
            <a:r>
              <a:rPr lang="en-US" sz="2000" i="1" dirty="0">
                <a:solidFill>
                  <a:schemeClr val="bg1">
                    <a:lumMod val="50000"/>
                  </a:schemeClr>
                </a:solidFill>
              </a:rPr>
              <a:t>free, open source audio software</a:t>
            </a:r>
          </a:p>
          <a:p>
            <a:r>
              <a:rPr lang="en-US" sz="3600" dirty="0" err="1"/>
              <a:t>Zencastr</a:t>
            </a:r>
            <a:r>
              <a:rPr lang="en-US" sz="3600" dirty="0"/>
              <a:t> </a:t>
            </a:r>
            <a:r>
              <a:rPr lang="en-US" sz="2000" i="1" dirty="0">
                <a:solidFill>
                  <a:schemeClr val="bg1">
                    <a:lumMod val="50000"/>
                  </a:schemeClr>
                </a:solidFill>
              </a:rPr>
              <a:t>high fidelity podcasting</a:t>
            </a:r>
          </a:p>
          <a:p>
            <a:r>
              <a:rPr lang="en-US" sz="3600" dirty="0" err="1"/>
              <a:t>Rev.com</a:t>
            </a:r>
            <a:r>
              <a:rPr lang="en-US" sz="3600" dirty="0"/>
              <a:t> </a:t>
            </a:r>
            <a:r>
              <a:rPr lang="en-US" sz="2000" i="1" dirty="0">
                <a:solidFill>
                  <a:schemeClr val="bg1">
                    <a:lumMod val="50000"/>
                  </a:schemeClr>
                </a:solidFill>
              </a:rPr>
              <a:t>quick transcripts</a:t>
            </a:r>
          </a:p>
          <a:p>
            <a:endParaRPr lang="en-US" sz="3600" dirty="0"/>
          </a:p>
        </p:txBody>
      </p:sp>
    </p:spTree>
    <p:extLst>
      <p:ext uri="{BB962C8B-B14F-4D97-AF65-F5344CB8AC3E}">
        <p14:creationId xmlns:p14="http://schemas.microsoft.com/office/powerpoint/2010/main" val="1007579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BC7A6F-1B74-E64E-94A2-E7A422F9CEC2}"/>
              </a:ext>
            </a:extLst>
          </p:cNvPr>
          <p:cNvSpPr>
            <a:spLocks noGrp="1"/>
          </p:cNvSpPr>
          <p:nvPr>
            <p:ph type="ctrTitle"/>
          </p:nvPr>
        </p:nvSpPr>
        <p:spPr/>
        <p:txBody>
          <a:bodyPr/>
          <a:lstStyle/>
          <a:p>
            <a:pPr fontAlgn="b">
              <a:lnSpc>
                <a:spcPts val="6600"/>
              </a:lnSpc>
            </a:pPr>
            <a:r>
              <a:rPr lang="en-US" dirty="0"/>
              <a:t>Thanks!</a:t>
            </a:r>
            <a:endParaRPr lang="en-US" sz="3600" dirty="0"/>
          </a:p>
        </p:txBody>
      </p:sp>
      <p:sp>
        <p:nvSpPr>
          <p:cNvPr id="5" name="Subtitle 4">
            <a:extLst>
              <a:ext uri="{FF2B5EF4-FFF2-40B4-BE49-F238E27FC236}">
                <a16:creationId xmlns:a16="http://schemas.microsoft.com/office/drawing/2014/main" id="{FA32BE4E-99FA-FE4F-ACD1-08FBA35B3195}"/>
              </a:ext>
            </a:extLst>
          </p:cNvPr>
          <p:cNvSpPr>
            <a:spLocks noGrp="1"/>
          </p:cNvSpPr>
          <p:nvPr>
            <p:ph type="subTitle" idx="1"/>
          </p:nvPr>
        </p:nvSpPr>
        <p:spPr/>
        <p:txBody>
          <a:bodyPr/>
          <a:lstStyle/>
          <a:p>
            <a:r>
              <a:rPr lang="en-US" dirty="0"/>
              <a:t>Amy Kundrat</a:t>
            </a:r>
          </a:p>
          <a:p>
            <a:r>
              <a:rPr lang="en-US" sz="3600" dirty="0"/>
              <a:t>Director of Digital at Yale SOM</a:t>
            </a:r>
          </a:p>
        </p:txBody>
      </p:sp>
    </p:spTree>
    <p:extLst>
      <p:ext uri="{BB962C8B-B14F-4D97-AF65-F5344CB8AC3E}">
        <p14:creationId xmlns:p14="http://schemas.microsoft.com/office/powerpoint/2010/main" val="194871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BC7A6F-1B74-E64E-94A2-E7A422F9CEC2}"/>
              </a:ext>
            </a:extLst>
          </p:cNvPr>
          <p:cNvSpPr>
            <a:spLocks noGrp="1"/>
          </p:cNvSpPr>
          <p:nvPr>
            <p:ph type="ctrTitle"/>
          </p:nvPr>
        </p:nvSpPr>
        <p:spPr/>
        <p:txBody>
          <a:bodyPr/>
          <a:lstStyle/>
          <a:p>
            <a:pPr fontAlgn="b">
              <a:lnSpc>
                <a:spcPts val="6600"/>
              </a:lnSpc>
            </a:pPr>
            <a:r>
              <a:rPr lang="en-US" dirty="0"/>
              <a:t>So You Want to Launch a Podcast?</a:t>
            </a:r>
            <a:br>
              <a:rPr lang="en-US" dirty="0"/>
            </a:br>
            <a:r>
              <a:rPr lang="en-US" sz="3600" dirty="0"/>
              <a:t>A </a:t>
            </a:r>
            <a:r>
              <a:rPr lang="en-US" sz="3600" u="sng" dirty="0"/>
              <a:t>non-expert’s</a:t>
            </a:r>
            <a:r>
              <a:rPr lang="en-US" sz="3600" dirty="0"/>
              <a:t> guide to launching a podcast.</a:t>
            </a:r>
          </a:p>
        </p:txBody>
      </p:sp>
      <p:sp>
        <p:nvSpPr>
          <p:cNvPr id="5" name="Subtitle 4">
            <a:extLst>
              <a:ext uri="{FF2B5EF4-FFF2-40B4-BE49-F238E27FC236}">
                <a16:creationId xmlns:a16="http://schemas.microsoft.com/office/drawing/2014/main" id="{FA32BE4E-99FA-FE4F-ACD1-08FBA35B3195}"/>
              </a:ext>
            </a:extLst>
          </p:cNvPr>
          <p:cNvSpPr>
            <a:spLocks noGrp="1"/>
          </p:cNvSpPr>
          <p:nvPr>
            <p:ph type="subTitle" idx="1"/>
          </p:nvPr>
        </p:nvSpPr>
        <p:spPr/>
        <p:txBody>
          <a:bodyPr/>
          <a:lstStyle/>
          <a:p>
            <a:r>
              <a:rPr lang="en-US" dirty="0"/>
              <a:t>Amy Kundrat</a:t>
            </a:r>
          </a:p>
          <a:p>
            <a:r>
              <a:rPr lang="en-US" sz="3600" dirty="0"/>
              <a:t>Director of Digital at Yale SOM</a:t>
            </a:r>
          </a:p>
        </p:txBody>
      </p:sp>
    </p:spTree>
    <p:extLst>
      <p:ext uri="{BB962C8B-B14F-4D97-AF65-F5344CB8AC3E}">
        <p14:creationId xmlns:p14="http://schemas.microsoft.com/office/powerpoint/2010/main" val="240194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55EECFA7-94D4-8343-8B13-9896D85FF3D7}"/>
              </a:ext>
            </a:extLst>
          </p:cNvPr>
          <p:cNvGrpSpPr/>
          <p:nvPr/>
        </p:nvGrpSpPr>
        <p:grpSpPr>
          <a:xfrm>
            <a:off x="1149761" y="900407"/>
            <a:ext cx="10090144" cy="3801758"/>
            <a:chOff x="1615926" y="398384"/>
            <a:chExt cx="10090144" cy="3801758"/>
          </a:xfrm>
        </p:grpSpPr>
        <p:pic>
          <p:nvPicPr>
            <p:cNvPr id="5" name="Picture 4">
              <a:extLst>
                <a:ext uri="{FF2B5EF4-FFF2-40B4-BE49-F238E27FC236}">
                  <a16:creationId xmlns:a16="http://schemas.microsoft.com/office/drawing/2014/main" id="{9CD6A654-5720-5A41-8F34-F497E9EC21BE}"/>
                </a:ext>
              </a:extLst>
            </p:cNvPr>
            <p:cNvPicPr>
              <a:picLocks noChangeAspect="1"/>
            </p:cNvPicPr>
            <p:nvPr/>
          </p:nvPicPr>
          <p:blipFill>
            <a:blip r:embed="rId3"/>
            <a:stretch>
              <a:fillRect/>
            </a:stretch>
          </p:blipFill>
          <p:spPr>
            <a:xfrm>
              <a:off x="7837479" y="398384"/>
              <a:ext cx="1789318" cy="1783830"/>
            </a:xfrm>
            <a:prstGeom prst="rect">
              <a:avLst/>
            </a:prstGeom>
          </p:spPr>
        </p:pic>
        <p:pic>
          <p:nvPicPr>
            <p:cNvPr id="7" name="Picture 6">
              <a:extLst>
                <a:ext uri="{FF2B5EF4-FFF2-40B4-BE49-F238E27FC236}">
                  <a16:creationId xmlns:a16="http://schemas.microsoft.com/office/drawing/2014/main" id="{F7B571EE-F366-E345-9426-3B8ECD84BE41}"/>
                </a:ext>
              </a:extLst>
            </p:cNvPr>
            <p:cNvPicPr>
              <a:picLocks noChangeAspect="1"/>
            </p:cNvPicPr>
            <p:nvPr/>
          </p:nvPicPr>
          <p:blipFill>
            <a:blip r:embed="rId4"/>
            <a:stretch>
              <a:fillRect/>
            </a:stretch>
          </p:blipFill>
          <p:spPr>
            <a:xfrm>
              <a:off x="9922240" y="398384"/>
              <a:ext cx="1783830" cy="1783830"/>
            </a:xfrm>
            <a:prstGeom prst="rect">
              <a:avLst/>
            </a:prstGeom>
          </p:spPr>
        </p:pic>
        <p:pic>
          <p:nvPicPr>
            <p:cNvPr id="9" name="Picture 8">
              <a:extLst>
                <a:ext uri="{FF2B5EF4-FFF2-40B4-BE49-F238E27FC236}">
                  <a16:creationId xmlns:a16="http://schemas.microsoft.com/office/drawing/2014/main" id="{03D9CB2E-9B4F-5A48-8334-6469BDF13D5E}"/>
                </a:ext>
              </a:extLst>
            </p:cNvPr>
            <p:cNvPicPr>
              <a:picLocks noChangeAspect="1"/>
            </p:cNvPicPr>
            <p:nvPr/>
          </p:nvPicPr>
          <p:blipFill>
            <a:blip r:embed="rId5"/>
            <a:stretch>
              <a:fillRect/>
            </a:stretch>
          </p:blipFill>
          <p:spPr>
            <a:xfrm>
              <a:off x="3695199" y="398384"/>
              <a:ext cx="1783830" cy="1783830"/>
            </a:xfrm>
            <a:prstGeom prst="rect">
              <a:avLst/>
            </a:prstGeom>
          </p:spPr>
        </p:pic>
        <p:pic>
          <p:nvPicPr>
            <p:cNvPr id="11" name="Picture 10">
              <a:extLst>
                <a:ext uri="{FF2B5EF4-FFF2-40B4-BE49-F238E27FC236}">
                  <a16:creationId xmlns:a16="http://schemas.microsoft.com/office/drawing/2014/main" id="{0D56F987-8C62-5E44-901B-0410B06721B2}"/>
                </a:ext>
              </a:extLst>
            </p:cNvPr>
            <p:cNvPicPr>
              <a:picLocks noChangeAspect="1"/>
            </p:cNvPicPr>
            <p:nvPr/>
          </p:nvPicPr>
          <p:blipFill>
            <a:blip r:embed="rId6"/>
            <a:stretch>
              <a:fillRect/>
            </a:stretch>
          </p:blipFill>
          <p:spPr>
            <a:xfrm>
              <a:off x="5774472" y="398384"/>
              <a:ext cx="1767564" cy="1783830"/>
            </a:xfrm>
            <a:prstGeom prst="rect">
              <a:avLst/>
            </a:prstGeom>
          </p:spPr>
        </p:pic>
        <p:pic>
          <p:nvPicPr>
            <p:cNvPr id="13" name="Picture 12">
              <a:extLst>
                <a:ext uri="{FF2B5EF4-FFF2-40B4-BE49-F238E27FC236}">
                  <a16:creationId xmlns:a16="http://schemas.microsoft.com/office/drawing/2014/main" id="{72BB8D26-A23F-2E44-AF11-5A495ADC69E7}"/>
                </a:ext>
              </a:extLst>
            </p:cNvPr>
            <p:cNvPicPr>
              <a:picLocks noChangeAspect="1"/>
            </p:cNvPicPr>
            <p:nvPr/>
          </p:nvPicPr>
          <p:blipFill>
            <a:blip r:embed="rId7"/>
            <a:stretch>
              <a:fillRect/>
            </a:stretch>
          </p:blipFill>
          <p:spPr>
            <a:xfrm>
              <a:off x="1615926" y="398384"/>
              <a:ext cx="1783830" cy="1783830"/>
            </a:xfrm>
            <a:prstGeom prst="rect">
              <a:avLst/>
            </a:prstGeom>
          </p:spPr>
        </p:pic>
        <p:pic>
          <p:nvPicPr>
            <p:cNvPr id="17" name="Picture 16">
              <a:extLst>
                <a:ext uri="{FF2B5EF4-FFF2-40B4-BE49-F238E27FC236}">
                  <a16:creationId xmlns:a16="http://schemas.microsoft.com/office/drawing/2014/main" id="{DB3016AA-2B56-6442-913C-22B6D0D21C41}"/>
                </a:ext>
              </a:extLst>
            </p:cNvPr>
            <p:cNvPicPr>
              <a:picLocks noChangeAspect="1"/>
            </p:cNvPicPr>
            <p:nvPr/>
          </p:nvPicPr>
          <p:blipFill>
            <a:blip r:embed="rId8"/>
            <a:stretch>
              <a:fillRect/>
            </a:stretch>
          </p:blipFill>
          <p:spPr>
            <a:xfrm>
              <a:off x="3695199" y="2409599"/>
              <a:ext cx="1790543" cy="1790543"/>
            </a:xfrm>
            <a:prstGeom prst="rect">
              <a:avLst/>
            </a:prstGeom>
          </p:spPr>
        </p:pic>
        <p:pic>
          <p:nvPicPr>
            <p:cNvPr id="19" name="Picture 18">
              <a:extLst>
                <a:ext uri="{FF2B5EF4-FFF2-40B4-BE49-F238E27FC236}">
                  <a16:creationId xmlns:a16="http://schemas.microsoft.com/office/drawing/2014/main" id="{B9477087-5878-A643-B8ED-360BBA65E0CC}"/>
                </a:ext>
              </a:extLst>
            </p:cNvPr>
            <p:cNvPicPr>
              <a:picLocks noChangeAspect="1"/>
            </p:cNvPicPr>
            <p:nvPr/>
          </p:nvPicPr>
          <p:blipFill>
            <a:blip r:embed="rId9"/>
            <a:stretch>
              <a:fillRect/>
            </a:stretch>
          </p:blipFill>
          <p:spPr>
            <a:xfrm>
              <a:off x="5780870" y="2404667"/>
              <a:ext cx="1767564" cy="1767564"/>
            </a:xfrm>
            <a:prstGeom prst="rect">
              <a:avLst/>
            </a:prstGeom>
          </p:spPr>
        </p:pic>
        <p:pic>
          <p:nvPicPr>
            <p:cNvPr id="21" name="Picture 20">
              <a:extLst>
                <a:ext uri="{FF2B5EF4-FFF2-40B4-BE49-F238E27FC236}">
                  <a16:creationId xmlns:a16="http://schemas.microsoft.com/office/drawing/2014/main" id="{786674AC-5D3B-3047-94E0-1A51F2539F9E}"/>
                </a:ext>
              </a:extLst>
            </p:cNvPr>
            <p:cNvPicPr>
              <a:picLocks noChangeAspect="1"/>
            </p:cNvPicPr>
            <p:nvPr/>
          </p:nvPicPr>
          <p:blipFill>
            <a:blip r:embed="rId10"/>
            <a:stretch>
              <a:fillRect/>
            </a:stretch>
          </p:blipFill>
          <p:spPr>
            <a:xfrm>
              <a:off x="1615926" y="2409599"/>
              <a:ext cx="1784145" cy="1784145"/>
            </a:xfrm>
            <a:prstGeom prst="rect">
              <a:avLst/>
            </a:prstGeom>
          </p:spPr>
        </p:pic>
        <p:pic>
          <p:nvPicPr>
            <p:cNvPr id="23" name="Picture 22">
              <a:extLst>
                <a:ext uri="{FF2B5EF4-FFF2-40B4-BE49-F238E27FC236}">
                  <a16:creationId xmlns:a16="http://schemas.microsoft.com/office/drawing/2014/main" id="{7BF11AB5-79FB-0647-9F21-9F886FEC20B3}"/>
                </a:ext>
              </a:extLst>
            </p:cNvPr>
            <p:cNvPicPr>
              <a:picLocks noChangeAspect="1"/>
            </p:cNvPicPr>
            <p:nvPr/>
          </p:nvPicPr>
          <p:blipFill>
            <a:blip r:embed="rId11"/>
            <a:stretch>
              <a:fillRect/>
            </a:stretch>
          </p:blipFill>
          <p:spPr>
            <a:xfrm>
              <a:off x="7866541" y="2404667"/>
              <a:ext cx="1767564" cy="1767564"/>
            </a:xfrm>
            <a:prstGeom prst="rect">
              <a:avLst/>
            </a:prstGeom>
          </p:spPr>
        </p:pic>
        <p:pic>
          <p:nvPicPr>
            <p:cNvPr id="25" name="Picture 24">
              <a:extLst>
                <a:ext uri="{FF2B5EF4-FFF2-40B4-BE49-F238E27FC236}">
                  <a16:creationId xmlns:a16="http://schemas.microsoft.com/office/drawing/2014/main" id="{058C46AA-548A-9C48-BC11-8B38C3C17E81}"/>
                </a:ext>
              </a:extLst>
            </p:cNvPr>
            <p:cNvPicPr>
              <a:picLocks noChangeAspect="1"/>
            </p:cNvPicPr>
            <p:nvPr/>
          </p:nvPicPr>
          <p:blipFill>
            <a:blip r:embed="rId12"/>
            <a:stretch>
              <a:fillRect/>
            </a:stretch>
          </p:blipFill>
          <p:spPr>
            <a:xfrm>
              <a:off x="9952212" y="2467162"/>
              <a:ext cx="1705069" cy="1705069"/>
            </a:xfrm>
            <a:prstGeom prst="rect">
              <a:avLst/>
            </a:prstGeom>
          </p:spPr>
        </p:pic>
      </p:grpSp>
    </p:spTree>
    <p:extLst>
      <p:ext uri="{BB962C8B-B14F-4D97-AF65-F5344CB8AC3E}">
        <p14:creationId xmlns:p14="http://schemas.microsoft.com/office/powerpoint/2010/main" val="1485402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ABA4-D9E8-6644-969F-27DBDC4BBB82}"/>
              </a:ext>
            </a:extLst>
          </p:cNvPr>
          <p:cNvSpPr>
            <a:spLocks noGrp="1"/>
          </p:cNvSpPr>
          <p:nvPr>
            <p:ph type="title"/>
          </p:nvPr>
        </p:nvSpPr>
        <p:spPr/>
        <p:txBody>
          <a:bodyPr/>
          <a:lstStyle/>
          <a:p>
            <a:r>
              <a:rPr lang="en-US" dirty="0"/>
              <a:t>Why Podcasts?</a:t>
            </a:r>
          </a:p>
        </p:txBody>
      </p:sp>
      <p:sp>
        <p:nvSpPr>
          <p:cNvPr id="3" name="Text Placeholder 2">
            <a:extLst>
              <a:ext uri="{FF2B5EF4-FFF2-40B4-BE49-F238E27FC236}">
                <a16:creationId xmlns:a16="http://schemas.microsoft.com/office/drawing/2014/main" id="{5CF83F93-4A29-2E4A-8C5C-5A729E88DBBA}"/>
              </a:ext>
            </a:extLst>
          </p:cNvPr>
          <p:cNvSpPr>
            <a:spLocks noGrp="1"/>
          </p:cNvSpPr>
          <p:nvPr>
            <p:ph type="body" sz="quarter" idx="10"/>
          </p:nvPr>
        </p:nvSpPr>
        <p:spPr>
          <a:xfrm>
            <a:off x="904874" y="1901227"/>
            <a:ext cx="5591935" cy="3838669"/>
          </a:xfrm>
        </p:spPr>
        <p:txBody>
          <a:bodyPr/>
          <a:lstStyle/>
          <a:p>
            <a:r>
              <a:rPr lang="en-US" sz="3600" dirty="0"/>
              <a:t>Today: Podcasting is professionalizing</a:t>
            </a:r>
          </a:p>
          <a:p>
            <a:pPr marL="571500" indent="-571500">
              <a:buFont typeface="Arial" panose="020B0604020202020204" pitchFamily="34" charset="0"/>
              <a:buChar char="•"/>
            </a:pPr>
            <a:r>
              <a:rPr lang="en-US" sz="3600" dirty="0"/>
              <a:t>26% of Americans, monthly</a:t>
            </a:r>
          </a:p>
          <a:p>
            <a:pPr marL="571500" indent="-571500">
              <a:buFont typeface="Arial" panose="020B0604020202020204" pitchFamily="34" charset="0"/>
              <a:buChar char="•"/>
            </a:pPr>
            <a:r>
              <a:rPr lang="en-US" sz="3600" dirty="0"/>
              <a:t>College educated</a:t>
            </a:r>
          </a:p>
          <a:p>
            <a:r>
              <a:rPr lang="en-US" sz="3600" dirty="0"/>
              <a:t>Tomorrow: Positioned for Disruption </a:t>
            </a:r>
            <a:r>
              <a:rPr lang="en-US" sz="3600" dirty="0">
                <a:hlinkClick r:id="rId3"/>
              </a:rPr>
              <a:t>Listen: A16z</a:t>
            </a:r>
            <a:endParaRPr lang="en-US" sz="3600" dirty="0"/>
          </a:p>
        </p:txBody>
      </p:sp>
      <p:pic>
        <p:nvPicPr>
          <p:cNvPr id="5" name="Picture 4">
            <a:extLst>
              <a:ext uri="{FF2B5EF4-FFF2-40B4-BE49-F238E27FC236}">
                <a16:creationId xmlns:a16="http://schemas.microsoft.com/office/drawing/2014/main" id="{784E29E2-2AFC-1F4A-B407-928760DEDD51}"/>
              </a:ext>
            </a:extLst>
          </p:cNvPr>
          <p:cNvPicPr>
            <a:picLocks noChangeAspect="1"/>
          </p:cNvPicPr>
          <p:nvPr/>
        </p:nvPicPr>
        <p:blipFill>
          <a:blip r:embed="rId4"/>
          <a:stretch>
            <a:fillRect/>
          </a:stretch>
        </p:blipFill>
        <p:spPr>
          <a:xfrm>
            <a:off x="6096000" y="1714415"/>
            <a:ext cx="5435214" cy="4212291"/>
          </a:xfrm>
          <a:prstGeom prst="rect">
            <a:avLst/>
          </a:prstGeom>
        </p:spPr>
      </p:pic>
    </p:spTree>
    <p:extLst>
      <p:ext uri="{BB962C8B-B14F-4D97-AF65-F5344CB8AC3E}">
        <p14:creationId xmlns:p14="http://schemas.microsoft.com/office/powerpoint/2010/main" val="294427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ABA4-D9E8-6644-969F-27DBDC4BBB82}"/>
              </a:ext>
            </a:extLst>
          </p:cNvPr>
          <p:cNvSpPr>
            <a:spLocks noGrp="1"/>
          </p:cNvSpPr>
          <p:nvPr>
            <p:ph type="title"/>
          </p:nvPr>
        </p:nvSpPr>
        <p:spPr/>
        <p:txBody>
          <a:bodyPr/>
          <a:lstStyle/>
          <a:p>
            <a:r>
              <a:rPr lang="en-US" dirty="0"/>
              <a:t>A Case Study: Career Conversations</a:t>
            </a:r>
          </a:p>
        </p:txBody>
      </p:sp>
      <p:pic>
        <p:nvPicPr>
          <p:cNvPr id="5" name="Picture 4">
            <a:extLst>
              <a:ext uri="{FF2B5EF4-FFF2-40B4-BE49-F238E27FC236}">
                <a16:creationId xmlns:a16="http://schemas.microsoft.com/office/drawing/2014/main" id="{402230B7-6F98-D646-93F0-1590A2F28B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854" y="1799167"/>
            <a:ext cx="4262438" cy="4262438"/>
          </a:xfrm>
          <a:prstGeom prst="rect">
            <a:avLst/>
          </a:prstGeom>
        </p:spPr>
      </p:pic>
      <p:pic>
        <p:nvPicPr>
          <p:cNvPr id="10" name="Picture 9">
            <a:extLst>
              <a:ext uri="{FF2B5EF4-FFF2-40B4-BE49-F238E27FC236}">
                <a16:creationId xmlns:a16="http://schemas.microsoft.com/office/drawing/2014/main" id="{D57BFE25-4445-C24C-8A86-53C58B98F6F2}"/>
              </a:ext>
            </a:extLst>
          </p:cNvPr>
          <p:cNvPicPr>
            <a:picLocks noChangeAspect="1"/>
          </p:cNvPicPr>
          <p:nvPr/>
        </p:nvPicPr>
        <p:blipFill>
          <a:blip r:embed="rId4"/>
          <a:stretch>
            <a:fillRect/>
          </a:stretch>
        </p:blipFill>
        <p:spPr>
          <a:xfrm>
            <a:off x="5271869" y="1858557"/>
            <a:ext cx="1811215" cy="1811215"/>
          </a:xfrm>
          <a:prstGeom prst="rect">
            <a:avLst/>
          </a:prstGeom>
        </p:spPr>
      </p:pic>
      <p:pic>
        <p:nvPicPr>
          <p:cNvPr id="12" name="Picture 11">
            <a:extLst>
              <a:ext uri="{FF2B5EF4-FFF2-40B4-BE49-F238E27FC236}">
                <a16:creationId xmlns:a16="http://schemas.microsoft.com/office/drawing/2014/main" id="{FF593541-676D-9246-A28C-835FCCCF6E12}"/>
              </a:ext>
            </a:extLst>
          </p:cNvPr>
          <p:cNvPicPr>
            <a:picLocks noChangeAspect="1"/>
          </p:cNvPicPr>
          <p:nvPr/>
        </p:nvPicPr>
        <p:blipFill>
          <a:blip r:embed="rId5"/>
          <a:stretch>
            <a:fillRect/>
          </a:stretch>
        </p:blipFill>
        <p:spPr>
          <a:xfrm>
            <a:off x="7603661" y="1858557"/>
            <a:ext cx="1811215" cy="1811215"/>
          </a:xfrm>
          <a:prstGeom prst="rect">
            <a:avLst/>
          </a:prstGeom>
        </p:spPr>
      </p:pic>
      <p:pic>
        <p:nvPicPr>
          <p:cNvPr id="14" name="Picture 13">
            <a:extLst>
              <a:ext uri="{FF2B5EF4-FFF2-40B4-BE49-F238E27FC236}">
                <a16:creationId xmlns:a16="http://schemas.microsoft.com/office/drawing/2014/main" id="{16D24AE3-F1FF-4648-8ED2-8335A15D2344}"/>
              </a:ext>
            </a:extLst>
          </p:cNvPr>
          <p:cNvPicPr>
            <a:picLocks noChangeAspect="1"/>
          </p:cNvPicPr>
          <p:nvPr/>
        </p:nvPicPr>
        <p:blipFill>
          <a:blip r:embed="rId6"/>
          <a:stretch>
            <a:fillRect/>
          </a:stretch>
        </p:blipFill>
        <p:spPr>
          <a:xfrm>
            <a:off x="9935453" y="1858557"/>
            <a:ext cx="1811215" cy="1811215"/>
          </a:xfrm>
          <a:prstGeom prst="rect">
            <a:avLst/>
          </a:prstGeom>
        </p:spPr>
      </p:pic>
      <p:pic>
        <p:nvPicPr>
          <p:cNvPr id="16" name="Picture 15">
            <a:extLst>
              <a:ext uri="{FF2B5EF4-FFF2-40B4-BE49-F238E27FC236}">
                <a16:creationId xmlns:a16="http://schemas.microsoft.com/office/drawing/2014/main" id="{A520C09D-D0CC-F641-B71D-00C60F552D66}"/>
              </a:ext>
            </a:extLst>
          </p:cNvPr>
          <p:cNvPicPr>
            <a:picLocks noChangeAspect="1"/>
          </p:cNvPicPr>
          <p:nvPr/>
        </p:nvPicPr>
        <p:blipFill>
          <a:blip r:embed="rId7"/>
          <a:stretch>
            <a:fillRect/>
          </a:stretch>
        </p:blipFill>
        <p:spPr>
          <a:xfrm>
            <a:off x="5271869" y="4149442"/>
            <a:ext cx="1811215" cy="1811215"/>
          </a:xfrm>
          <a:prstGeom prst="rect">
            <a:avLst/>
          </a:prstGeom>
        </p:spPr>
      </p:pic>
      <p:pic>
        <p:nvPicPr>
          <p:cNvPr id="18" name="Picture 17">
            <a:extLst>
              <a:ext uri="{FF2B5EF4-FFF2-40B4-BE49-F238E27FC236}">
                <a16:creationId xmlns:a16="http://schemas.microsoft.com/office/drawing/2014/main" id="{5EC3B03E-BF6E-0941-B29F-70EB5F975950}"/>
              </a:ext>
            </a:extLst>
          </p:cNvPr>
          <p:cNvPicPr>
            <a:picLocks noChangeAspect="1"/>
          </p:cNvPicPr>
          <p:nvPr/>
        </p:nvPicPr>
        <p:blipFill>
          <a:blip r:embed="rId8"/>
          <a:stretch>
            <a:fillRect/>
          </a:stretch>
        </p:blipFill>
        <p:spPr>
          <a:xfrm>
            <a:off x="7603661" y="4149442"/>
            <a:ext cx="1811215" cy="1811215"/>
          </a:xfrm>
          <a:prstGeom prst="rect">
            <a:avLst/>
          </a:prstGeom>
        </p:spPr>
      </p:pic>
      <p:pic>
        <p:nvPicPr>
          <p:cNvPr id="20" name="Picture 19">
            <a:extLst>
              <a:ext uri="{FF2B5EF4-FFF2-40B4-BE49-F238E27FC236}">
                <a16:creationId xmlns:a16="http://schemas.microsoft.com/office/drawing/2014/main" id="{C774F17D-189A-CB43-AB33-BE30131F3277}"/>
              </a:ext>
            </a:extLst>
          </p:cNvPr>
          <p:cNvPicPr>
            <a:picLocks noChangeAspect="1"/>
          </p:cNvPicPr>
          <p:nvPr/>
        </p:nvPicPr>
        <p:blipFill>
          <a:blip r:embed="rId9"/>
          <a:stretch>
            <a:fillRect/>
          </a:stretch>
        </p:blipFill>
        <p:spPr>
          <a:xfrm>
            <a:off x="9935453" y="4093533"/>
            <a:ext cx="1867124" cy="1867124"/>
          </a:xfrm>
          <a:prstGeom prst="rect">
            <a:avLst/>
          </a:prstGeom>
        </p:spPr>
      </p:pic>
    </p:spTree>
    <p:extLst>
      <p:ext uri="{BB962C8B-B14F-4D97-AF65-F5344CB8AC3E}">
        <p14:creationId xmlns:p14="http://schemas.microsoft.com/office/powerpoint/2010/main" val="214539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par>
                                <p:cTn id="19" presetID="9"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dissolve">
                                      <p:cBhvr>
                                        <p:cTn id="21" dur="500"/>
                                        <p:tgtEl>
                                          <p:spTgt spid="18"/>
                                        </p:tgtEl>
                                      </p:cBhvr>
                                    </p:animEffect>
                                  </p:childTnLst>
                                </p:cTn>
                              </p:par>
                              <p:par>
                                <p:cTn id="22" presetID="9"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dissolve">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ABA4-D9E8-6644-969F-27DBDC4BBB82}"/>
              </a:ext>
            </a:extLst>
          </p:cNvPr>
          <p:cNvSpPr>
            <a:spLocks noGrp="1"/>
          </p:cNvSpPr>
          <p:nvPr>
            <p:ph type="title"/>
          </p:nvPr>
        </p:nvSpPr>
        <p:spPr/>
        <p:txBody>
          <a:bodyPr/>
          <a:lstStyle/>
          <a:p>
            <a:r>
              <a:rPr lang="en-US" dirty="0"/>
              <a:t>Step 1: Strategy</a:t>
            </a:r>
          </a:p>
        </p:txBody>
      </p:sp>
      <p:sp>
        <p:nvSpPr>
          <p:cNvPr id="3" name="Text Placeholder 2">
            <a:extLst>
              <a:ext uri="{FF2B5EF4-FFF2-40B4-BE49-F238E27FC236}">
                <a16:creationId xmlns:a16="http://schemas.microsoft.com/office/drawing/2014/main" id="{5CF83F93-4A29-2E4A-8C5C-5A729E88DBBA}"/>
              </a:ext>
            </a:extLst>
          </p:cNvPr>
          <p:cNvSpPr>
            <a:spLocks noGrp="1"/>
          </p:cNvSpPr>
          <p:nvPr>
            <p:ph type="body" sz="quarter" idx="10"/>
          </p:nvPr>
        </p:nvSpPr>
        <p:spPr/>
        <p:txBody>
          <a:bodyPr/>
          <a:lstStyle/>
          <a:p>
            <a:r>
              <a:rPr lang="en-US" sz="3600" dirty="0"/>
              <a:t>Goal</a:t>
            </a:r>
          </a:p>
          <a:p>
            <a:r>
              <a:rPr lang="en-US" sz="3600" dirty="0"/>
              <a:t>Audience</a:t>
            </a:r>
          </a:p>
          <a:p>
            <a:r>
              <a:rPr lang="en-US" sz="3600" dirty="0"/>
              <a:t>Competitive analysis</a:t>
            </a:r>
          </a:p>
          <a:p>
            <a:r>
              <a:rPr lang="en-US" sz="3600" dirty="0"/>
              <a:t>USP / Hypothesis</a:t>
            </a:r>
          </a:p>
        </p:txBody>
      </p:sp>
      <p:pic>
        <p:nvPicPr>
          <p:cNvPr id="6" name="Picture 5">
            <a:extLst>
              <a:ext uri="{FF2B5EF4-FFF2-40B4-BE49-F238E27FC236}">
                <a16:creationId xmlns:a16="http://schemas.microsoft.com/office/drawing/2014/main" id="{5BC0968F-730C-A14B-B801-8ACBDE9D3B80}"/>
              </a:ext>
            </a:extLst>
          </p:cNvPr>
          <p:cNvPicPr>
            <a:picLocks noChangeAspect="1"/>
          </p:cNvPicPr>
          <p:nvPr/>
        </p:nvPicPr>
        <p:blipFill>
          <a:blip r:embed="rId3"/>
          <a:stretch>
            <a:fillRect/>
          </a:stretch>
        </p:blipFill>
        <p:spPr>
          <a:xfrm>
            <a:off x="5858787" y="2000234"/>
            <a:ext cx="5495013" cy="3739662"/>
          </a:xfrm>
          <a:prstGeom prst="rect">
            <a:avLst/>
          </a:prstGeom>
        </p:spPr>
      </p:pic>
    </p:spTree>
    <p:extLst>
      <p:ext uri="{BB962C8B-B14F-4D97-AF65-F5344CB8AC3E}">
        <p14:creationId xmlns:p14="http://schemas.microsoft.com/office/powerpoint/2010/main" val="1772771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ABA4-D9E8-6644-969F-27DBDC4BBB82}"/>
              </a:ext>
            </a:extLst>
          </p:cNvPr>
          <p:cNvSpPr>
            <a:spLocks noGrp="1"/>
          </p:cNvSpPr>
          <p:nvPr>
            <p:ph type="title"/>
          </p:nvPr>
        </p:nvSpPr>
        <p:spPr/>
        <p:txBody>
          <a:bodyPr/>
          <a:lstStyle/>
          <a:p>
            <a:r>
              <a:rPr lang="en-US" dirty="0"/>
              <a:t>Step 2: Pre-Production</a:t>
            </a:r>
          </a:p>
        </p:txBody>
      </p:sp>
      <p:sp>
        <p:nvSpPr>
          <p:cNvPr id="14" name="Text Placeholder 2">
            <a:extLst>
              <a:ext uri="{FF2B5EF4-FFF2-40B4-BE49-F238E27FC236}">
                <a16:creationId xmlns:a16="http://schemas.microsoft.com/office/drawing/2014/main" id="{0D71F8A4-A37D-8449-8E64-A411F987FEA8}"/>
              </a:ext>
            </a:extLst>
          </p:cNvPr>
          <p:cNvSpPr>
            <a:spLocks noGrp="1"/>
          </p:cNvSpPr>
          <p:nvPr>
            <p:ph type="body" sz="quarter" idx="10"/>
          </p:nvPr>
        </p:nvSpPr>
        <p:spPr>
          <a:xfrm>
            <a:off x="904874" y="1901227"/>
            <a:ext cx="10230888" cy="3838669"/>
          </a:xfrm>
        </p:spPr>
        <p:txBody>
          <a:bodyPr/>
          <a:lstStyle/>
          <a:p>
            <a:pPr marL="742950" indent="-742950">
              <a:buFont typeface="+mj-lt"/>
              <a:buAutoNum type="arabicPeriod"/>
            </a:pPr>
            <a:r>
              <a:rPr lang="en-US" sz="2800" dirty="0"/>
              <a:t>Production Schedule</a:t>
            </a:r>
          </a:p>
          <a:p>
            <a:pPr marL="742950" indent="-742950">
              <a:buFont typeface="+mj-lt"/>
              <a:buAutoNum type="arabicPeriod"/>
            </a:pPr>
            <a:r>
              <a:rPr lang="en-US" sz="2800" dirty="0"/>
              <a:t>In-person prep</a:t>
            </a:r>
          </a:p>
          <a:p>
            <a:pPr marL="742950" indent="-742950">
              <a:buFont typeface="+mj-lt"/>
              <a:buAutoNum type="arabicPeriod"/>
            </a:pPr>
            <a:r>
              <a:rPr lang="en-US" sz="2800" dirty="0"/>
              <a:t>Develop Scripts &amp; Briefing Docs</a:t>
            </a:r>
          </a:p>
          <a:p>
            <a:pPr marL="742950" indent="-742950">
              <a:buFont typeface="+mj-lt"/>
              <a:buAutoNum type="arabicPeriod"/>
            </a:pPr>
            <a:r>
              <a:rPr lang="en-US" sz="2800" dirty="0"/>
              <a:t>Secure audio/tape-sync/studio</a:t>
            </a:r>
          </a:p>
          <a:p>
            <a:pPr marL="742950" indent="-742950">
              <a:buFont typeface="+mj-lt"/>
              <a:buAutoNum type="arabicPeriod"/>
            </a:pPr>
            <a:r>
              <a:rPr lang="en-US" sz="2800" dirty="0"/>
              <a:t>Send out 1,982 Outlook reminders!</a:t>
            </a:r>
          </a:p>
        </p:txBody>
      </p:sp>
      <p:pic>
        <p:nvPicPr>
          <p:cNvPr id="6" name="Picture 5">
            <a:extLst>
              <a:ext uri="{FF2B5EF4-FFF2-40B4-BE49-F238E27FC236}">
                <a16:creationId xmlns:a16="http://schemas.microsoft.com/office/drawing/2014/main" id="{CA189BB9-15A1-4B47-A25E-295AC2F6130F}"/>
              </a:ext>
            </a:extLst>
          </p:cNvPr>
          <p:cNvPicPr>
            <a:picLocks noChangeAspect="1"/>
          </p:cNvPicPr>
          <p:nvPr/>
        </p:nvPicPr>
        <p:blipFill>
          <a:blip r:embed="rId3"/>
          <a:stretch>
            <a:fillRect/>
          </a:stretch>
        </p:blipFill>
        <p:spPr>
          <a:xfrm>
            <a:off x="6629400" y="2614783"/>
            <a:ext cx="5439616" cy="1997122"/>
          </a:xfrm>
          <a:prstGeom prst="rect">
            <a:avLst/>
          </a:prstGeom>
        </p:spPr>
        <p:style>
          <a:lnRef idx="2">
            <a:schemeClr val="dk1"/>
          </a:lnRef>
          <a:fillRef idx="1">
            <a:schemeClr val="lt1"/>
          </a:fillRef>
          <a:effectRef idx="0">
            <a:schemeClr val="dk1"/>
          </a:effectRef>
          <a:fontRef idx="minor">
            <a:schemeClr val="dk1"/>
          </a:fontRef>
        </p:style>
      </p:pic>
      <p:pic>
        <p:nvPicPr>
          <p:cNvPr id="8" name="Picture 7">
            <a:extLst>
              <a:ext uri="{FF2B5EF4-FFF2-40B4-BE49-F238E27FC236}">
                <a16:creationId xmlns:a16="http://schemas.microsoft.com/office/drawing/2014/main" id="{D04DFA81-E8C3-7F4C-B4B6-A659609318BD}"/>
              </a:ext>
            </a:extLst>
          </p:cNvPr>
          <p:cNvPicPr>
            <a:picLocks noChangeAspect="1"/>
          </p:cNvPicPr>
          <p:nvPr/>
        </p:nvPicPr>
        <p:blipFill>
          <a:blip r:embed="rId4"/>
          <a:stretch>
            <a:fillRect/>
          </a:stretch>
        </p:blipFill>
        <p:spPr>
          <a:xfrm>
            <a:off x="7060309" y="865719"/>
            <a:ext cx="2744751" cy="3223846"/>
          </a:xfrm>
          <a:prstGeom prst="rect">
            <a:avLst/>
          </a:prstGeom>
        </p:spPr>
        <p:style>
          <a:lnRef idx="2">
            <a:schemeClr val="dk1"/>
          </a:lnRef>
          <a:fillRef idx="1">
            <a:schemeClr val="lt1"/>
          </a:fillRef>
          <a:effectRef idx="0">
            <a:schemeClr val="dk1"/>
          </a:effectRef>
          <a:fontRef idx="minor">
            <a:schemeClr val="dk1"/>
          </a:fontRef>
        </p:style>
      </p:pic>
      <p:pic>
        <p:nvPicPr>
          <p:cNvPr id="10" name="Picture 9">
            <a:extLst>
              <a:ext uri="{FF2B5EF4-FFF2-40B4-BE49-F238E27FC236}">
                <a16:creationId xmlns:a16="http://schemas.microsoft.com/office/drawing/2014/main" id="{6B65400A-D0A8-F748-A4BF-6E28FCE1FC6F}"/>
              </a:ext>
            </a:extLst>
          </p:cNvPr>
          <p:cNvPicPr>
            <a:picLocks noChangeAspect="1"/>
          </p:cNvPicPr>
          <p:nvPr/>
        </p:nvPicPr>
        <p:blipFill>
          <a:blip r:embed="rId5"/>
          <a:stretch>
            <a:fillRect/>
          </a:stretch>
        </p:blipFill>
        <p:spPr>
          <a:xfrm>
            <a:off x="8730049" y="2096743"/>
            <a:ext cx="2764764" cy="3259377"/>
          </a:xfrm>
          <a:prstGeom prst="rect">
            <a:avLst/>
          </a:prstGeom>
        </p:spPr>
        <p:style>
          <a:lnRef idx="2">
            <a:schemeClr val="dk1"/>
          </a:lnRef>
          <a:fillRef idx="1">
            <a:schemeClr val="lt1"/>
          </a:fillRef>
          <a:effectRef idx="0">
            <a:schemeClr val="dk1"/>
          </a:effectRef>
          <a:fontRef idx="minor">
            <a:schemeClr val="dk1"/>
          </a:fontRef>
        </p:style>
      </p:pic>
      <p:pic>
        <p:nvPicPr>
          <p:cNvPr id="13" name="Picture 12">
            <a:extLst>
              <a:ext uri="{FF2B5EF4-FFF2-40B4-BE49-F238E27FC236}">
                <a16:creationId xmlns:a16="http://schemas.microsoft.com/office/drawing/2014/main" id="{7212BD3A-54BF-E745-AA1A-D4A58CAD5018}"/>
              </a:ext>
            </a:extLst>
          </p:cNvPr>
          <p:cNvPicPr>
            <a:picLocks noChangeAspect="1"/>
          </p:cNvPicPr>
          <p:nvPr/>
        </p:nvPicPr>
        <p:blipFill>
          <a:blip r:embed="rId6"/>
          <a:stretch>
            <a:fillRect/>
          </a:stretch>
        </p:blipFill>
        <p:spPr>
          <a:xfrm>
            <a:off x="7518404" y="1901227"/>
            <a:ext cx="4282709" cy="298267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67034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xit" presetSubtype="0" fill="hold" nodeType="clickEffect">
                                  <p:stCondLst>
                                    <p:cond delay="0"/>
                                  </p:stCondLst>
                                  <p:childTnLst>
                                    <p:animEffect transition="out" filter="dissolv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9" presetClass="exit" presetSubtype="0" fill="hold" nodeType="withEffect">
                                  <p:stCondLst>
                                    <p:cond delay="0"/>
                                  </p:stCondLst>
                                  <p:childTnLst>
                                    <p:animEffect transition="out" filter="dissolv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nodeType="clickEffect">
                                  <p:stCondLst>
                                    <p:cond delay="0"/>
                                  </p:stCondLst>
                                  <p:childTnLst>
                                    <p:animEffect transition="out" filter="dissolve">
                                      <p:cBhvr>
                                        <p:cTn id="37" dur="500"/>
                                        <p:tgtEl>
                                          <p:spTgt spid="13"/>
                                        </p:tgtEl>
                                      </p:cBhvr>
                                    </p:animEffect>
                                    <p:set>
                                      <p:cBhvr>
                                        <p:cTn id="3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ABA4-D9E8-6644-969F-27DBDC4BBB82}"/>
              </a:ext>
            </a:extLst>
          </p:cNvPr>
          <p:cNvSpPr>
            <a:spLocks noGrp="1"/>
          </p:cNvSpPr>
          <p:nvPr>
            <p:ph type="title"/>
          </p:nvPr>
        </p:nvSpPr>
        <p:spPr/>
        <p:txBody>
          <a:bodyPr/>
          <a:lstStyle/>
          <a:p>
            <a:r>
              <a:rPr lang="en-US" dirty="0"/>
              <a:t>3. Production</a:t>
            </a:r>
          </a:p>
        </p:txBody>
      </p:sp>
      <p:pic>
        <p:nvPicPr>
          <p:cNvPr id="6" name="Picture 5">
            <a:extLst>
              <a:ext uri="{FF2B5EF4-FFF2-40B4-BE49-F238E27FC236}">
                <a16:creationId xmlns:a16="http://schemas.microsoft.com/office/drawing/2014/main" id="{3C68BB50-4FF7-2E4C-BDB7-487EB481D2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58739" y="1901227"/>
            <a:ext cx="3823946" cy="3874527"/>
          </a:xfrm>
          <a:prstGeom prst="rect">
            <a:avLst/>
          </a:prstGeom>
        </p:spPr>
      </p:pic>
      <p:pic>
        <p:nvPicPr>
          <p:cNvPr id="10" name="Picture 9">
            <a:extLst>
              <a:ext uri="{FF2B5EF4-FFF2-40B4-BE49-F238E27FC236}">
                <a16:creationId xmlns:a16="http://schemas.microsoft.com/office/drawing/2014/main" id="{144A560A-681F-4243-8383-B1406CC5C9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800" t="-419" r="13818" b="1"/>
          <a:stretch/>
        </p:blipFill>
        <p:spPr>
          <a:xfrm rot="5400000">
            <a:off x="4193284" y="1870825"/>
            <a:ext cx="3644127" cy="3899472"/>
          </a:xfrm>
          <a:prstGeom prst="rect">
            <a:avLst/>
          </a:prstGeom>
        </p:spPr>
      </p:pic>
      <p:sp>
        <p:nvSpPr>
          <p:cNvPr id="12" name="Text Placeholder 2">
            <a:extLst>
              <a:ext uri="{FF2B5EF4-FFF2-40B4-BE49-F238E27FC236}">
                <a16:creationId xmlns:a16="http://schemas.microsoft.com/office/drawing/2014/main" id="{9254CDE1-8841-1243-962B-F7E044351BAB}"/>
              </a:ext>
            </a:extLst>
          </p:cNvPr>
          <p:cNvSpPr>
            <a:spLocks noGrp="1"/>
          </p:cNvSpPr>
          <p:nvPr>
            <p:ph type="body" sz="quarter" idx="10"/>
          </p:nvPr>
        </p:nvSpPr>
        <p:spPr>
          <a:xfrm>
            <a:off x="904874" y="1901227"/>
            <a:ext cx="4506575" cy="3838669"/>
          </a:xfrm>
        </p:spPr>
        <p:txBody>
          <a:bodyPr/>
          <a:lstStyle/>
          <a:p>
            <a:r>
              <a:rPr lang="en-US" sz="3600" dirty="0"/>
              <a:t>How we</a:t>
            </a:r>
          </a:p>
          <a:p>
            <a:r>
              <a:rPr lang="en-US" sz="3600" dirty="0"/>
              <a:t>envision most </a:t>
            </a:r>
          </a:p>
          <a:p>
            <a:r>
              <a:rPr lang="en-US" sz="3600" dirty="0"/>
              <a:t>episodes:</a:t>
            </a:r>
          </a:p>
          <a:p>
            <a:endParaRPr lang="en-US" sz="3600" dirty="0"/>
          </a:p>
        </p:txBody>
      </p:sp>
      <p:sp>
        <p:nvSpPr>
          <p:cNvPr id="13" name="Text Placeholder 2">
            <a:extLst>
              <a:ext uri="{FF2B5EF4-FFF2-40B4-BE49-F238E27FC236}">
                <a16:creationId xmlns:a16="http://schemas.microsoft.com/office/drawing/2014/main" id="{4442F59F-A2E2-1543-84A7-2DC30D2D9BE7}"/>
              </a:ext>
            </a:extLst>
          </p:cNvPr>
          <p:cNvSpPr txBox="1">
            <a:spLocks/>
          </p:cNvSpPr>
          <p:nvPr/>
        </p:nvSpPr>
        <p:spPr>
          <a:xfrm>
            <a:off x="946073" y="1901226"/>
            <a:ext cx="4506575" cy="3838669"/>
          </a:xfrm>
          <a:prstGeom prst="rect">
            <a:avLst/>
          </a:prstGeom>
        </p:spPr>
        <p:txBody>
          <a:bodyPr/>
          <a:lstStyle>
            <a:lvl1pPr marL="0" marR="0" indent="0" algn="l" defTabSz="914400" rtl="0" eaLnBrk="1" fontAlgn="auto" latinLnBrk="0" hangingPunct="1">
              <a:lnSpc>
                <a:spcPts val="3600"/>
              </a:lnSpc>
              <a:spcBef>
                <a:spcPts val="0"/>
              </a:spcBef>
              <a:spcAft>
                <a:spcPts val="2000"/>
              </a:spcAft>
              <a:buClrTx/>
              <a:buSzTx/>
              <a:buFontTx/>
              <a:buNone/>
              <a:tabLst/>
              <a:defRPr sz="3200" kern="1200">
                <a:solidFill>
                  <a:srgbClr val="0C254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The Reality</a:t>
            </a:r>
          </a:p>
        </p:txBody>
      </p:sp>
    </p:spTree>
    <p:extLst>
      <p:ext uri="{BB962C8B-B14F-4D97-AF65-F5344CB8AC3E}">
        <p14:creationId xmlns:p14="http://schemas.microsoft.com/office/powerpoint/2010/main" val="2236163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500"/>
                                        <p:tgtEl>
                                          <p:spTgt spid="12">
                                            <p:txEl>
                                              <p:pRg st="0" end="0"/>
                                            </p:txEl>
                                          </p:spTgt>
                                        </p:tgtEl>
                                      </p:cBhvr>
                                    </p:animEffect>
                                    <p:set>
                                      <p:cBhvr>
                                        <p:cTn id="15" dur="1" fill="hold">
                                          <p:stCondLst>
                                            <p:cond delay="499"/>
                                          </p:stCondLst>
                                        </p:cTn>
                                        <p:tgtEl>
                                          <p:spTgt spid="12">
                                            <p:txEl>
                                              <p:pRg st="0" end="0"/>
                                            </p:txEl>
                                          </p:spTgt>
                                        </p:tgtEl>
                                        <p:attrNameLst>
                                          <p:attrName>style.visibility</p:attrName>
                                        </p:attrNameLst>
                                      </p:cBhvr>
                                      <p:to>
                                        <p:strVal val="hidden"/>
                                      </p:to>
                                    </p:set>
                                  </p:childTnLst>
                                </p:cTn>
                              </p:par>
                              <p:par>
                                <p:cTn id="16" presetID="9" presetClass="exit" presetSubtype="0" fill="hold" grpId="0" nodeType="withEffect">
                                  <p:stCondLst>
                                    <p:cond delay="0"/>
                                  </p:stCondLst>
                                  <p:childTnLst>
                                    <p:animEffect transition="out" filter="dissolve">
                                      <p:cBhvr>
                                        <p:cTn id="17" dur="500"/>
                                        <p:tgtEl>
                                          <p:spTgt spid="12">
                                            <p:txEl>
                                              <p:pRg st="1" end="1"/>
                                            </p:txEl>
                                          </p:spTgt>
                                        </p:tgtEl>
                                      </p:cBhvr>
                                    </p:animEffect>
                                    <p:set>
                                      <p:cBhvr>
                                        <p:cTn id="18" dur="1" fill="hold">
                                          <p:stCondLst>
                                            <p:cond delay="499"/>
                                          </p:stCondLst>
                                        </p:cTn>
                                        <p:tgtEl>
                                          <p:spTgt spid="12">
                                            <p:txEl>
                                              <p:pRg st="1" end="1"/>
                                            </p:txEl>
                                          </p:spTgt>
                                        </p:tgtEl>
                                        <p:attrNameLst>
                                          <p:attrName>style.visibility</p:attrName>
                                        </p:attrNameLst>
                                      </p:cBhvr>
                                      <p:to>
                                        <p:strVal val="hidden"/>
                                      </p:to>
                                    </p:set>
                                  </p:childTnLst>
                                </p:cTn>
                              </p:par>
                              <p:par>
                                <p:cTn id="19" presetID="9" presetClass="exit" presetSubtype="0" fill="hold" grpId="0" nodeType="withEffect">
                                  <p:stCondLst>
                                    <p:cond delay="0"/>
                                  </p:stCondLst>
                                  <p:childTnLst>
                                    <p:animEffect transition="out" filter="dissolve">
                                      <p:cBhvr>
                                        <p:cTn id="20" dur="500"/>
                                        <p:tgtEl>
                                          <p:spTgt spid="12">
                                            <p:txEl>
                                              <p:pRg st="2" end="2"/>
                                            </p:txEl>
                                          </p:spTgt>
                                        </p:tgtEl>
                                      </p:cBhvr>
                                    </p:animEffect>
                                    <p:set>
                                      <p:cBhvr>
                                        <p:cTn id="21" dur="1" fill="hold">
                                          <p:stCondLst>
                                            <p:cond delay="499"/>
                                          </p:stCondLst>
                                        </p:cTn>
                                        <p:tgtEl>
                                          <p:spTgt spid="12">
                                            <p:txEl>
                                              <p:pRg st="2" end="2"/>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par>
                                <p:cTn id="27" presetID="9"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DABA4-D9E8-6644-969F-27DBDC4BBB82}"/>
              </a:ext>
            </a:extLst>
          </p:cNvPr>
          <p:cNvSpPr>
            <a:spLocks noGrp="1"/>
          </p:cNvSpPr>
          <p:nvPr>
            <p:ph type="title"/>
          </p:nvPr>
        </p:nvSpPr>
        <p:spPr/>
        <p:txBody>
          <a:bodyPr/>
          <a:lstStyle/>
          <a:p>
            <a:r>
              <a:rPr lang="en-US" dirty="0"/>
              <a:t>Production Questions to Ask Yourself</a:t>
            </a:r>
          </a:p>
        </p:txBody>
      </p:sp>
      <p:sp>
        <p:nvSpPr>
          <p:cNvPr id="14" name="Text Placeholder 2">
            <a:extLst>
              <a:ext uri="{FF2B5EF4-FFF2-40B4-BE49-F238E27FC236}">
                <a16:creationId xmlns:a16="http://schemas.microsoft.com/office/drawing/2014/main" id="{0D71F8A4-A37D-8449-8E64-A411F987FEA8}"/>
              </a:ext>
            </a:extLst>
          </p:cNvPr>
          <p:cNvSpPr>
            <a:spLocks noGrp="1"/>
          </p:cNvSpPr>
          <p:nvPr>
            <p:ph type="body" sz="quarter" idx="10"/>
          </p:nvPr>
        </p:nvSpPr>
        <p:spPr>
          <a:xfrm>
            <a:off x="904874" y="1901227"/>
            <a:ext cx="10230888" cy="3838669"/>
          </a:xfrm>
        </p:spPr>
        <p:txBody>
          <a:bodyPr/>
          <a:lstStyle/>
          <a:p>
            <a:r>
              <a:rPr lang="en-US" sz="3600" dirty="0"/>
              <a:t>What’s your audio style?</a:t>
            </a:r>
          </a:p>
          <a:p>
            <a:r>
              <a:rPr lang="en-US" sz="3600" dirty="0"/>
              <a:t>What is your budget?</a:t>
            </a:r>
          </a:p>
          <a:p>
            <a:r>
              <a:rPr lang="en-US" sz="3600" dirty="0"/>
              <a:t>Have you consulted an expert?</a:t>
            </a:r>
          </a:p>
          <a:p>
            <a:endParaRPr lang="en-US" sz="3600" dirty="0"/>
          </a:p>
        </p:txBody>
      </p:sp>
      <p:sp>
        <p:nvSpPr>
          <p:cNvPr id="15" name="Text Placeholder 2">
            <a:extLst>
              <a:ext uri="{FF2B5EF4-FFF2-40B4-BE49-F238E27FC236}">
                <a16:creationId xmlns:a16="http://schemas.microsoft.com/office/drawing/2014/main" id="{5B376DAF-DB21-1741-A71A-4FB96CB8074B}"/>
              </a:ext>
            </a:extLst>
          </p:cNvPr>
          <p:cNvSpPr txBox="1">
            <a:spLocks/>
          </p:cNvSpPr>
          <p:nvPr/>
        </p:nvSpPr>
        <p:spPr>
          <a:xfrm>
            <a:off x="1612440" y="3444261"/>
            <a:ext cx="6986954" cy="3838669"/>
          </a:xfrm>
          <a:prstGeom prst="rect">
            <a:avLst/>
          </a:prstGeom>
        </p:spPr>
        <p:txBody>
          <a:bodyPr/>
          <a:lstStyle>
            <a:lvl1pPr marL="0" marR="0" indent="0" algn="l" defTabSz="914400" rtl="0" eaLnBrk="1" fontAlgn="auto" latinLnBrk="0" hangingPunct="1">
              <a:lnSpc>
                <a:spcPts val="3600"/>
              </a:lnSpc>
              <a:spcBef>
                <a:spcPts val="0"/>
              </a:spcBef>
              <a:spcAft>
                <a:spcPts val="2000"/>
              </a:spcAft>
              <a:buClrTx/>
              <a:buSzTx/>
              <a:buFontTx/>
              <a:buNone/>
              <a:tabLst/>
              <a:defRPr sz="3200" kern="1200">
                <a:solidFill>
                  <a:srgbClr val="0C254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br>
              <a:rPr lang="en-US" sz="3000" dirty="0"/>
            </a:br>
            <a:r>
              <a:rPr lang="en-US" sz="3000" dirty="0"/>
              <a:t>• Yale Broadcasting Center</a:t>
            </a:r>
            <a:br>
              <a:rPr lang="en-US" sz="3000" dirty="0"/>
            </a:br>
            <a:r>
              <a:rPr lang="en-US" sz="3000" dirty="0"/>
              <a:t>• Yale SOM Media Center</a:t>
            </a:r>
            <a:br>
              <a:rPr lang="en-US" sz="3000" dirty="0"/>
            </a:br>
            <a:r>
              <a:rPr lang="en-US" sz="3000" dirty="0"/>
              <a:t>• Yale Center for Teaching &amp; Learning</a:t>
            </a:r>
          </a:p>
        </p:txBody>
      </p:sp>
    </p:spTree>
    <p:extLst>
      <p:ext uri="{BB962C8B-B14F-4D97-AF65-F5344CB8AC3E}">
        <p14:creationId xmlns:p14="http://schemas.microsoft.com/office/powerpoint/2010/main" val="124882586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7239</TotalTime>
  <Words>1119</Words>
  <Application>Microsoft Macintosh PowerPoint</Application>
  <PresentationFormat>Widescreen</PresentationFormat>
  <Paragraphs>187</Paragraphs>
  <Slides>16</Slides>
  <Notes>16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Yale Digital Conference 2019</vt:lpstr>
      <vt:lpstr>So You Want to Launch a Podcast? A non-expert’s guide to launching a podcast.</vt:lpstr>
      <vt:lpstr>PowerPoint Presentation</vt:lpstr>
      <vt:lpstr>Why Podcasts?</vt:lpstr>
      <vt:lpstr>A Case Study: Career Conversations</vt:lpstr>
      <vt:lpstr>Step 1: Strategy</vt:lpstr>
      <vt:lpstr>Step 2: Pre-Production</vt:lpstr>
      <vt:lpstr>3. Production</vt:lpstr>
      <vt:lpstr>Production Questions to Ask Yourself</vt:lpstr>
      <vt:lpstr>3. Post-Production Checklist</vt:lpstr>
      <vt:lpstr>4. Publish &amp; Promote</vt:lpstr>
      <vt:lpstr>Lessons Learned</vt:lpstr>
      <vt:lpstr>When in doubt…</vt:lpstr>
      <vt:lpstr>The DIY Quick Start Guide</vt:lpstr>
      <vt:lpstr>Resources &amp; Platforms</vt:lpstr>
      <vt:lpstr>Thanks!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Saba, Mark</dc:creator>
  <cp:lastModifiedBy>Ramaccia, Julie</cp:lastModifiedBy>
  <cp:revision>59</cp:revision>
  <dcterms:created xsi:type="dcterms:W3CDTF">2019-04-09T17:23:06Z</dcterms:created>
  <dcterms:modified xsi:type="dcterms:W3CDTF">2019-06-11T12:43:26Z</dcterms:modified>
</cp:coreProperties>
</file>