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2"/>
  </p:notesMasterIdLst>
  <p:sldIdLst>
    <p:sldId id="261" r:id="rId2"/>
    <p:sldId id="257" r:id="rId3"/>
    <p:sldId id="307" r:id="rId4"/>
    <p:sldId id="320" r:id="rId5"/>
    <p:sldId id="308" r:id="rId6"/>
    <p:sldId id="318" r:id="rId7"/>
    <p:sldId id="306" r:id="rId8"/>
    <p:sldId id="313" r:id="rId9"/>
    <p:sldId id="312" r:id="rId10"/>
    <p:sldId id="316" r:id="rId11"/>
    <p:sldId id="314" r:id="rId12"/>
    <p:sldId id="319" r:id="rId13"/>
    <p:sldId id="311" r:id="rId14"/>
    <p:sldId id="310" r:id="rId15"/>
    <p:sldId id="297" r:id="rId16"/>
    <p:sldId id="258" r:id="rId17"/>
    <p:sldId id="309" r:id="rId18"/>
    <p:sldId id="321" r:id="rId19"/>
    <p:sldId id="325" r:id="rId20"/>
    <p:sldId id="29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2547"/>
    <a:srgbClr val="7FA2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55"/>
    <p:restoredTop sz="69497" autoAdjust="0"/>
  </p:normalViewPr>
  <p:slideViewPr>
    <p:cSldViewPr snapToGrid="0" snapToObjects="1">
      <p:cViewPr varScale="1">
        <p:scale>
          <a:sx n="66" d="100"/>
          <a:sy n="66" d="100"/>
        </p:scale>
        <p:origin x="192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2DB879-4D55-5245-8A64-E74B1C3A806B}" type="datetimeFigureOut">
              <a:rPr lang="en-US" smtClean="0"/>
              <a:t>6/10/19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093C6-3F37-804F-8D1D-01EE8FA6D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533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093C6-3F37-804F-8D1D-01EE8FA6D39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6295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vision for Yale’s </a:t>
            </a:r>
            <a:r>
              <a:rPr lang="en-US" sz="1400" dirty="0"/>
              <a:t>sustainability</a:t>
            </a:r>
            <a:r>
              <a:rPr lang="en-US" dirty="0"/>
              <a:t>, which is made actionable through our objectives and goals that guide our steps and targets</a:t>
            </a:r>
            <a:endParaRPr dirty="0"/>
          </a:p>
        </p:txBody>
      </p:sp>
      <p:sp>
        <p:nvSpPr>
          <p:cNvPr id="174" name="Google Shape;17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990450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Challenging to organize this content previously. </a:t>
            </a:r>
          </a:p>
          <a:p>
            <a:r>
              <a:rPr lang="en-US" dirty="0"/>
              <a:t>Goals; progress and work on campus; how can people actually make a difference.</a:t>
            </a:r>
          </a:p>
          <a:p>
            <a:r>
              <a:rPr lang="en-US" dirty="0"/>
              <a:t>Wanted to make all these relatively easy to find and navigate.  </a:t>
            </a:r>
          </a:p>
          <a:p>
            <a:endParaRPr lang="en-US" dirty="0"/>
          </a:p>
          <a:p>
            <a:r>
              <a:rPr lang="en-US" dirty="0"/>
              <a:t>(Pull up home page </a:t>
            </a:r>
            <a:r>
              <a:rPr lang="en-US" dirty="0">
                <a:sym typeface="Wingdings" panose="05000000000000000000" pitchFamily="2" charset="2"/>
              </a:rPr>
              <a:t> scroll down to YSP)</a:t>
            </a:r>
          </a:p>
          <a:p>
            <a:r>
              <a:rPr lang="en-US" dirty="0">
                <a:sym typeface="Wingdings" panose="05000000000000000000" pitchFamily="2" charset="2"/>
              </a:rPr>
              <a:t>(Priorities &amp; Progress what we mean by this ambition; what we’re doing; goals and progress) </a:t>
            </a:r>
          </a:p>
          <a:p>
            <a:r>
              <a:rPr lang="en-US" dirty="0">
                <a:sym typeface="Wingdings" panose="05000000000000000000" pitchFamily="2" charset="2"/>
              </a:rPr>
              <a:t>(Progress Report- previously had been a downloadable PDF (Accessibility) with graphics. Wanted a web version of this, but still updated only annually.) Worked with OUP on graphics.)</a:t>
            </a:r>
          </a:p>
          <a:p>
            <a:r>
              <a:rPr lang="en-US" dirty="0">
                <a:sym typeface="Wingdings" panose="05000000000000000000" pitchFamily="2" charset="2"/>
              </a:rPr>
              <a:t>(Take Action different organization using tags we hoped were more relatable; Programs on sidebar and then topic-specific things to do).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093C6-3F37-804F-8D1D-01EE8FA6D39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2562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  <a:p>
            <a:r>
              <a:rPr lang="en-US" dirty="0"/>
              <a:t>(Show organization (resource type/topic) )</a:t>
            </a:r>
          </a:p>
          <a:p>
            <a:r>
              <a:rPr lang="en-US" dirty="0"/>
              <a:t>Housed on Box- easier to manage and replace</a:t>
            </a:r>
          </a:p>
          <a:p>
            <a:r>
              <a:rPr lang="en-US" dirty="0"/>
              <a:t>Cross posted in Resources Section and on Take Action page for easier access</a:t>
            </a:r>
          </a:p>
          <a:p>
            <a:endParaRPr lang="en-US" dirty="0"/>
          </a:p>
          <a:p>
            <a:r>
              <a:rPr lang="en-US" dirty="0"/>
              <a:t>(Sustainability Tour)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093C6-3F37-804F-8D1D-01EE8FA6D39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1423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Content: making it more accessible, shorter &amp; tighter, fewer clicks; more internal (e.g. TO)</a:t>
            </a:r>
          </a:p>
          <a:p>
            <a:endParaRPr lang="en-US" dirty="0"/>
          </a:p>
          <a:p>
            <a:r>
              <a:rPr lang="en-US" dirty="0"/>
              <a:t>Management: 2 owners; clear </a:t>
            </a:r>
            <a:r>
              <a:rPr lang="en-US" dirty="0" err="1"/>
              <a:t>processses</a:t>
            </a:r>
            <a:r>
              <a:rPr lang="en-US" dirty="0"/>
              <a:t> for updating content</a:t>
            </a:r>
          </a:p>
          <a:p>
            <a:endParaRPr lang="en-US" dirty="0"/>
          </a:p>
          <a:p>
            <a:r>
              <a:rPr lang="en-US" dirty="0"/>
              <a:t>Overall visibility: not as much as wanted. Get traction from Yale News sites, but want more. </a:t>
            </a:r>
          </a:p>
          <a:p>
            <a:endParaRPr lang="en-US" dirty="0"/>
          </a:p>
          <a:p>
            <a:r>
              <a:rPr lang="en-US" dirty="0"/>
              <a:t>INTERACTIVE: help me identify ideas for driving traffic to our site. Are there resources you can link to an promote from your sites? Giveaways? Content/Sustainability Scavenger Hunt (e.g. through out Sustainability Tour)?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093C6-3F37-804F-8D1D-01EE8FA6D39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5628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093C6-3F37-804F-8D1D-01EE8FA6D39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917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than 450 </a:t>
            </a:r>
            <a:r>
              <a:rPr lang="en-US" dirty="0" err="1"/>
              <a:t>url’s</a:t>
            </a:r>
            <a:r>
              <a:rPr lang="en-US" dirty="0"/>
              <a:t> associated with the sustainability.yale.edu website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093C6-3F37-804F-8D1D-01EE8FA6D39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050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093C6-3F37-804F-8D1D-01EE8FA6D39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403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093C6-3F37-804F-8D1D-01EE8FA6D39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144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093C6-3F37-804F-8D1D-01EE8FA6D39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293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Too much content housed in pdf form; graphics used to tell stories but not accessible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093C6-3F37-804F-8D1D-01EE8FA6D39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0740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Information architecture wasn’t completely clear. When site was designed, a lot of voices, no one fully got what they wanted.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a result, information was hard to find, buried, and inconsistent.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 inherited the website, many different students able to update content; Can’t be so many voices—needs to be one voice, that spells out who we are, and what we do, and multi-faceted but has to be cohesive at the end of the day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 does this leave us??? So fed up, and in need of: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093C6-3F37-804F-8D1D-01EE8FA6D39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276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Goals:</a:t>
            </a:r>
          </a:p>
          <a:p>
            <a:r>
              <a:rPr lang="en-US" dirty="0"/>
              <a:t>website content (who is our audience, what do we want them to know, what do we need to convey)</a:t>
            </a:r>
          </a:p>
          <a:p>
            <a:endParaRPr lang="en-US" dirty="0"/>
          </a:p>
          <a:p>
            <a:r>
              <a:rPr lang="en-US" dirty="0"/>
              <a:t>Maintenance—needed to do a reality check on what we can update in a realistic manner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093C6-3F37-804F-8D1D-01EE8FA6D39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4252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University has an Office of Sustainability </a:t>
            </a:r>
          </a:p>
          <a:p>
            <a:endParaRPr lang="en-US" dirty="0"/>
          </a:p>
          <a:p>
            <a:r>
              <a:rPr lang="en-US" dirty="0"/>
              <a:t>One of first schools to make GHG reduction target (2005), 2 subsequent 3 year sustainability plans- operational focus 2016 launched YSP 2025 with a broader focus (engage with academic part of university, go beyond our borders, 9 year time horizon)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4AF3E8-46BB-40BF-9C4B-255D0A9969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0368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solidFill>
                  <a:srgbClr val="0C254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0CCDF3-70D9-E244-88C9-5039AF0A01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07271"/>
            <a:ext cx="12192000" cy="55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923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7246F-3625-3146-AD7B-9126FB1F3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5414"/>
            <a:ext cx="10515600" cy="843473"/>
          </a:xfrm>
          <a:prstGeom prst="rect">
            <a:avLst/>
          </a:prstGeom>
        </p:spPr>
        <p:txBody>
          <a:bodyPr/>
          <a:lstStyle>
            <a:lvl1pPr>
              <a:defRPr sz="52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5A8220-21E6-E242-B0BB-144CA444FF4B}"/>
              </a:ext>
            </a:extLst>
          </p:cNvPr>
          <p:cNvSpPr txBox="1"/>
          <p:nvPr userDrawn="1"/>
        </p:nvSpPr>
        <p:spPr>
          <a:xfrm>
            <a:off x="874643" y="1995777"/>
            <a:ext cx="10217426" cy="38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  <a:spcAft>
                <a:spcPts val="2000"/>
              </a:spcAft>
            </a:pPr>
            <a:r>
              <a:rPr lang="en-US" sz="3600" dirty="0">
                <a:solidFill>
                  <a:srgbClr val="0C2547"/>
                </a:solidFill>
              </a:rPr>
              <a:t>Point to be made</a:t>
            </a:r>
          </a:p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0C2547"/>
                </a:solidFill>
              </a:rPr>
              <a:t>A very long point to be made which will go to more than one line.</a:t>
            </a:r>
          </a:p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0C2547"/>
                </a:solidFill>
              </a:rPr>
              <a:t>Point to be made</a:t>
            </a:r>
          </a:p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0C2547"/>
                </a:solidFill>
              </a:rPr>
              <a:t>Point to be made</a:t>
            </a:r>
          </a:p>
          <a:p>
            <a:pPr>
              <a:lnSpc>
                <a:spcPts val="3600"/>
              </a:lnSpc>
              <a:spcAft>
                <a:spcPts val="1200"/>
              </a:spcAft>
            </a:pPr>
            <a:endParaRPr lang="en-US" sz="3600" dirty="0">
              <a:solidFill>
                <a:srgbClr val="0C2547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1FDB84-84FA-2040-84E6-83D2A1FDC9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07271"/>
            <a:ext cx="12192000" cy="55072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B621667-9537-EB49-B94B-D3B5FA874B45}"/>
              </a:ext>
            </a:extLst>
          </p:cNvPr>
          <p:cNvCxnSpPr>
            <a:cxnSpLocks/>
          </p:cNvCxnSpPr>
          <p:nvPr userDrawn="1"/>
        </p:nvCxnSpPr>
        <p:spPr>
          <a:xfrm>
            <a:off x="0" y="1517208"/>
            <a:ext cx="12192000" cy="0"/>
          </a:xfrm>
          <a:prstGeom prst="line">
            <a:avLst/>
          </a:prstGeom>
          <a:ln w="19050">
            <a:solidFill>
              <a:srgbClr val="7FA2C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997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8080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643BBD-3093-47B2-A50D-621CCE3E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77FB1-350C-4964-8509-A9A797BD2A44}" type="datetimeFigureOut">
              <a:rPr lang="en-US" smtClean="0"/>
              <a:t>6/10/19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0FFE93-C9EA-4C79-B33E-2FA30FDD6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D75A49-B3D5-4CC0-92B4-685CEA558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5284-08D4-4555-81D1-577F48794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469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7246F-3625-3146-AD7B-9126FB1F3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5414"/>
            <a:ext cx="10515600" cy="843473"/>
          </a:xfrm>
          <a:prstGeom prst="rect">
            <a:avLst/>
          </a:prstGeom>
        </p:spPr>
        <p:txBody>
          <a:bodyPr/>
          <a:lstStyle>
            <a:lvl1pPr>
              <a:defRPr sz="5200">
                <a:solidFill>
                  <a:srgbClr val="7C91B0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B621667-9537-EB49-B94B-D3B5FA874B45}"/>
              </a:ext>
            </a:extLst>
          </p:cNvPr>
          <p:cNvCxnSpPr>
            <a:cxnSpLocks/>
          </p:cNvCxnSpPr>
          <p:nvPr userDrawn="1"/>
        </p:nvCxnSpPr>
        <p:spPr>
          <a:xfrm>
            <a:off x="0" y="1517208"/>
            <a:ext cx="12192000" cy="0"/>
          </a:xfrm>
          <a:prstGeom prst="line">
            <a:avLst/>
          </a:prstGeom>
          <a:ln w="19050">
            <a:solidFill>
              <a:srgbClr val="7C91B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4C8193B-4365-A74F-9311-99FFAAC822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04874" y="1901227"/>
            <a:ext cx="10230888" cy="383866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 sz="3200">
                <a:solidFill>
                  <a:srgbClr val="0C2547"/>
                </a:solidFill>
              </a:defRPr>
            </a:lvl1pPr>
          </a:lstStyle>
          <a:p>
            <a:pPr>
              <a:lnSpc>
                <a:spcPts val="3600"/>
              </a:lnSpc>
              <a:spcAft>
                <a:spcPts val="2000"/>
              </a:spcAft>
            </a:pPr>
            <a:endParaRPr lang="en-US" sz="2800" dirty="0">
              <a:solidFill>
                <a:srgbClr val="0C2547"/>
              </a:solidFill>
            </a:endParaRPr>
          </a:p>
        </p:txBody>
      </p:sp>
      <p:pic>
        <p:nvPicPr>
          <p:cNvPr id="8" name="Picture 7" descr="Yale Digital Conference 2019">
            <a:extLst>
              <a:ext uri="{FF2B5EF4-FFF2-40B4-BE49-F238E27FC236}">
                <a16:creationId xmlns:a16="http://schemas.microsoft.com/office/drawing/2014/main" id="{7C621722-6D07-E741-A754-2C0419D4AD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02126"/>
            <a:ext cx="12192000" cy="55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186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617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7FA2C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D47459D-7B04-E54E-A591-7546CAFBA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48722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8753328-2A3A-2947-BD2B-ED1C56D0A2FB}"/>
              </a:ext>
            </a:extLst>
          </p:cNvPr>
          <p:cNvSpPr txBox="1"/>
          <p:nvPr/>
        </p:nvSpPr>
        <p:spPr>
          <a:xfrm>
            <a:off x="667910" y="5176299"/>
            <a:ext cx="89332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C2547"/>
                </a:solidFill>
              </a:rPr>
              <a:t>Amber Garrard</a:t>
            </a:r>
          </a:p>
          <a:p>
            <a:r>
              <a:rPr lang="en-US" sz="3600" dirty="0">
                <a:solidFill>
                  <a:srgbClr val="0C2547"/>
                </a:solidFill>
              </a:rPr>
              <a:t>Senior Manager, Yale Office of Sustainability</a:t>
            </a:r>
          </a:p>
        </p:txBody>
      </p:sp>
    </p:spTree>
    <p:extLst>
      <p:ext uri="{BB962C8B-B14F-4D97-AF65-F5344CB8AC3E}">
        <p14:creationId xmlns:p14="http://schemas.microsoft.com/office/powerpoint/2010/main" val="3926113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DABA4-D9E8-6644-969F-27DBDC4BB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challenges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F83F93-4A29-2E4A-8C5C-5A729E88DB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04874" y="1901227"/>
            <a:ext cx="10230888" cy="4182073"/>
          </a:xfrm>
        </p:spPr>
        <p:txBody>
          <a:bodyPr/>
          <a:lstStyle/>
          <a:p>
            <a:r>
              <a:rPr lang="en-US" dirty="0"/>
              <a:t>Too much content</a:t>
            </a:r>
          </a:p>
          <a:p>
            <a:r>
              <a:rPr lang="en-US" dirty="0"/>
              <a:t>Too many layers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info too buried</a:t>
            </a:r>
          </a:p>
          <a:p>
            <a:r>
              <a:rPr lang="en-US" dirty="0"/>
              <a:t>Too customized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hard to maintain</a:t>
            </a:r>
          </a:p>
          <a:p>
            <a:r>
              <a:rPr lang="en-US" b="1" dirty="0"/>
              <a:t>Not accessible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26651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458EC0-21C8-40FD-AEEF-A00FD3585B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97" r="4788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2C6C9C9-83BF-4A6C-A1BF-C1735C61B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6524" y="1"/>
            <a:ext cx="7295477" cy="6853457"/>
          </a:xfrm>
          <a:custGeom>
            <a:avLst/>
            <a:gdLst>
              <a:gd name="connsiteX0" fmla="*/ 2113864 w 7295477"/>
              <a:gd name="connsiteY0" fmla="*/ 0 h 6853457"/>
              <a:gd name="connsiteX1" fmla="*/ 5731689 w 7295477"/>
              <a:gd name="connsiteY1" fmla="*/ 0 h 6853457"/>
              <a:gd name="connsiteX2" fmla="*/ 5792604 w 7295477"/>
              <a:gd name="connsiteY2" fmla="*/ 31199 h 6853457"/>
              <a:gd name="connsiteX3" fmla="*/ 7277638 w 7295477"/>
              <a:gd name="connsiteY3" fmla="*/ 1446415 h 6853457"/>
              <a:gd name="connsiteX4" fmla="*/ 7295477 w 7295477"/>
              <a:gd name="connsiteY4" fmla="*/ 1478103 h 6853457"/>
              <a:gd name="connsiteX5" fmla="*/ 7295477 w 7295477"/>
              <a:gd name="connsiteY5" fmla="*/ 5482224 h 6853457"/>
              <a:gd name="connsiteX6" fmla="*/ 7195301 w 7295477"/>
              <a:gd name="connsiteY6" fmla="*/ 5644337 h 6853457"/>
              <a:gd name="connsiteX7" fmla="*/ 5956878 w 7295477"/>
              <a:gd name="connsiteY7" fmla="*/ 6835380 h 6853457"/>
              <a:gd name="connsiteX8" fmla="*/ 5925438 w 7295477"/>
              <a:gd name="connsiteY8" fmla="*/ 6853457 h 6853457"/>
              <a:gd name="connsiteX9" fmla="*/ 1920114 w 7295477"/>
              <a:gd name="connsiteY9" fmla="*/ 6853457 h 6853457"/>
              <a:gd name="connsiteX10" fmla="*/ 1888674 w 7295477"/>
              <a:gd name="connsiteY10" fmla="*/ 6835380 h 6853457"/>
              <a:gd name="connsiteX11" fmla="*/ 0 w 7295477"/>
              <a:gd name="connsiteY11" fmla="*/ 3480517 h 6853457"/>
              <a:gd name="connsiteX12" fmla="*/ 2052949 w 7295477"/>
              <a:gd name="connsiteY12" fmla="*/ 31199 h 685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95477" h="6853457">
                <a:moveTo>
                  <a:pt x="2113864" y="0"/>
                </a:moveTo>
                <a:lnTo>
                  <a:pt x="5731689" y="0"/>
                </a:lnTo>
                <a:lnTo>
                  <a:pt x="5792604" y="31199"/>
                </a:lnTo>
                <a:cubicBezTo>
                  <a:pt x="6404018" y="363339"/>
                  <a:pt x="6917255" y="853303"/>
                  <a:pt x="7277638" y="1446415"/>
                </a:cubicBezTo>
                <a:lnTo>
                  <a:pt x="7295477" y="1478103"/>
                </a:lnTo>
                <a:lnTo>
                  <a:pt x="7295477" y="5482224"/>
                </a:lnTo>
                <a:lnTo>
                  <a:pt x="7195301" y="5644337"/>
                </a:lnTo>
                <a:cubicBezTo>
                  <a:pt x="6875688" y="6126745"/>
                  <a:pt x="6452261" y="6534378"/>
                  <a:pt x="5956878" y="6835380"/>
                </a:cubicBezTo>
                <a:lnTo>
                  <a:pt x="5925438" y="6853457"/>
                </a:lnTo>
                <a:lnTo>
                  <a:pt x="1920114" y="6853457"/>
                </a:lnTo>
                <a:lnTo>
                  <a:pt x="1888674" y="6835380"/>
                </a:lnTo>
                <a:cubicBezTo>
                  <a:pt x="756370" y="6147375"/>
                  <a:pt x="0" y="4902276"/>
                  <a:pt x="0" y="3480517"/>
                </a:cubicBezTo>
                <a:cubicBezTo>
                  <a:pt x="0" y="1991056"/>
                  <a:pt x="830121" y="695479"/>
                  <a:pt x="2052949" y="31199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4EA0AD-4584-405E-A6BF-94A8EBEF3C5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828" r="59786"/>
          <a:stretch/>
        </p:blipFill>
        <p:spPr>
          <a:xfrm>
            <a:off x="5063089" y="1"/>
            <a:ext cx="7128913" cy="6853457"/>
          </a:xfrm>
          <a:custGeom>
            <a:avLst/>
            <a:gdLst>
              <a:gd name="connsiteX0" fmla="*/ 2343548 w 7128913"/>
              <a:gd name="connsiteY0" fmla="*/ 0 h 6853457"/>
              <a:gd name="connsiteX1" fmla="*/ 5168877 w 7128913"/>
              <a:gd name="connsiteY1" fmla="*/ 0 h 6853457"/>
              <a:gd name="connsiteX2" fmla="*/ 5218299 w 7128913"/>
              <a:gd name="connsiteY2" fmla="*/ 19487 h 6853457"/>
              <a:gd name="connsiteX3" fmla="*/ 7014769 w 7128913"/>
              <a:gd name="connsiteY3" fmla="*/ 1610837 h 6853457"/>
              <a:gd name="connsiteX4" fmla="*/ 7128913 w 7128913"/>
              <a:gd name="connsiteY4" fmla="*/ 1827198 h 6853457"/>
              <a:gd name="connsiteX5" fmla="*/ 7128913 w 7128913"/>
              <a:gd name="connsiteY5" fmla="*/ 5131581 h 6853457"/>
              <a:gd name="connsiteX6" fmla="*/ 7091067 w 7128913"/>
              <a:gd name="connsiteY6" fmla="*/ 5210750 h 6853457"/>
              <a:gd name="connsiteX7" fmla="*/ 5546646 w 7128913"/>
              <a:gd name="connsiteY7" fmla="*/ 6783375 h 6853457"/>
              <a:gd name="connsiteX8" fmla="*/ 5409811 w 7128913"/>
              <a:gd name="connsiteY8" fmla="*/ 6853457 h 6853457"/>
              <a:gd name="connsiteX9" fmla="*/ 2102613 w 7128913"/>
              <a:gd name="connsiteY9" fmla="*/ 6853457 h 6853457"/>
              <a:gd name="connsiteX10" fmla="*/ 1965779 w 7128913"/>
              <a:gd name="connsiteY10" fmla="*/ 6783375 h 6853457"/>
              <a:gd name="connsiteX11" fmla="*/ 0 w 7128913"/>
              <a:gd name="connsiteY11" fmla="*/ 3480517 h 6853457"/>
              <a:gd name="connsiteX12" fmla="*/ 2294125 w 7128913"/>
              <a:gd name="connsiteY12" fmla="*/ 19487 h 685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128913" h="6853457">
                <a:moveTo>
                  <a:pt x="2343548" y="0"/>
                </a:moveTo>
                <a:lnTo>
                  <a:pt x="5168877" y="0"/>
                </a:lnTo>
                <a:lnTo>
                  <a:pt x="5218299" y="19487"/>
                </a:lnTo>
                <a:cubicBezTo>
                  <a:pt x="5976640" y="340238"/>
                  <a:pt x="6607722" y="902948"/>
                  <a:pt x="7014769" y="1610837"/>
                </a:cubicBezTo>
                <a:lnTo>
                  <a:pt x="7128913" y="1827198"/>
                </a:lnTo>
                <a:lnTo>
                  <a:pt x="7128913" y="5131581"/>
                </a:lnTo>
                <a:lnTo>
                  <a:pt x="7091067" y="5210750"/>
                </a:lnTo>
                <a:cubicBezTo>
                  <a:pt x="6744936" y="5876527"/>
                  <a:pt x="6205281" y="6425584"/>
                  <a:pt x="5546646" y="6783375"/>
                </a:cubicBezTo>
                <a:lnTo>
                  <a:pt x="5409811" y="6853457"/>
                </a:lnTo>
                <a:lnTo>
                  <a:pt x="2102613" y="6853457"/>
                </a:lnTo>
                <a:lnTo>
                  <a:pt x="1965779" y="6783375"/>
                </a:lnTo>
                <a:cubicBezTo>
                  <a:pt x="794873" y="6147301"/>
                  <a:pt x="0" y="4906735"/>
                  <a:pt x="0" y="3480517"/>
                </a:cubicBezTo>
                <a:cubicBezTo>
                  <a:pt x="0" y="1924643"/>
                  <a:pt x="945964" y="589711"/>
                  <a:pt x="2294125" y="1948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06127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DABA4-D9E8-6644-969F-27DBDC4BB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challenges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F83F93-4A29-2E4A-8C5C-5A729E88DB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04874" y="1901227"/>
            <a:ext cx="10230888" cy="4182073"/>
          </a:xfrm>
        </p:spPr>
        <p:txBody>
          <a:bodyPr/>
          <a:lstStyle/>
          <a:p>
            <a:r>
              <a:rPr lang="en-US" dirty="0"/>
              <a:t>Too much content</a:t>
            </a:r>
          </a:p>
          <a:p>
            <a:r>
              <a:rPr lang="en-US" dirty="0"/>
              <a:t>Too many layers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info too buried</a:t>
            </a:r>
          </a:p>
          <a:p>
            <a:r>
              <a:rPr lang="en-US" dirty="0"/>
              <a:t>Too customized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hard to maintain</a:t>
            </a:r>
          </a:p>
          <a:p>
            <a:r>
              <a:rPr lang="en-US" dirty="0"/>
              <a:t>Not accessible</a:t>
            </a:r>
          </a:p>
          <a:p>
            <a:r>
              <a:rPr lang="en-US" b="1" dirty="0"/>
              <a:t>Too many cooks in the kitchen</a:t>
            </a:r>
            <a:r>
              <a:rPr lang="en-US" b="1" dirty="0">
                <a:sym typeface="Wingdings" panose="05000000000000000000" pitchFamily="2" charset="2"/>
              </a:rPr>
              <a:t> inconsistent voice, layout</a:t>
            </a:r>
            <a:endParaRPr lang="en-US" b="1" dirty="0"/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41416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age result for yale meditation">
            <a:extLst>
              <a:ext uri="{FF2B5EF4-FFF2-40B4-BE49-F238E27FC236}">
                <a16:creationId xmlns:a16="http://schemas.microsoft.com/office/drawing/2014/main" id="{9BAD4B33-92E7-4095-B583-28910C30E2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45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134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DABA4-D9E8-6644-969F-27DBDC4BB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Hitting reset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F83F93-4A29-2E4A-8C5C-5A729E88DB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600" dirty="0"/>
              <a:t>Revisit our goals</a:t>
            </a:r>
          </a:p>
          <a:p>
            <a:r>
              <a:rPr lang="en-US" sz="3600" dirty="0"/>
              <a:t>Re-evaluate our priorities</a:t>
            </a:r>
          </a:p>
        </p:txBody>
      </p:sp>
    </p:spTree>
    <p:extLst>
      <p:ext uri="{BB962C8B-B14F-4D97-AF65-F5344CB8AC3E}">
        <p14:creationId xmlns:p14="http://schemas.microsoft.com/office/powerpoint/2010/main" val="1254650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" y="0"/>
            <a:ext cx="122041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1545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mbria"/>
              <a:buNone/>
            </a:pPr>
            <a:endParaRPr sz="45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7" name="Google Shape;177;p2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8" name="Google Shape;178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619" y="1"/>
            <a:ext cx="12205238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354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DABA4-D9E8-6644-969F-27DBDC4BB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YSP 2025: communications goals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F83F93-4A29-2E4A-8C5C-5A729E88DB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600" dirty="0"/>
              <a:t>Yale’s efforts on campus</a:t>
            </a:r>
          </a:p>
          <a:p>
            <a:r>
              <a:rPr lang="en-US" sz="3600" dirty="0"/>
              <a:t>Progress toward out goals</a:t>
            </a:r>
          </a:p>
          <a:p>
            <a:r>
              <a:rPr lang="en-US" sz="3600" dirty="0"/>
              <a:t>Ways you can help</a:t>
            </a:r>
          </a:p>
        </p:txBody>
      </p:sp>
    </p:spTree>
    <p:extLst>
      <p:ext uri="{BB962C8B-B14F-4D97-AF65-F5344CB8AC3E}">
        <p14:creationId xmlns:p14="http://schemas.microsoft.com/office/powerpoint/2010/main" val="26280655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DABA4-D9E8-6644-969F-27DBDC4BB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Resources: communications goals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F83F93-4A29-2E4A-8C5C-5A729E88DB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600" dirty="0"/>
              <a:t>Clear organization</a:t>
            </a:r>
          </a:p>
          <a:p>
            <a:r>
              <a:rPr lang="en-US" sz="3600" dirty="0"/>
              <a:t>Easy to manage and maintain</a:t>
            </a:r>
          </a:p>
          <a:p>
            <a:r>
              <a:rPr lang="en-US" sz="3600" dirty="0"/>
              <a:t>Available </a:t>
            </a:r>
          </a:p>
        </p:txBody>
      </p:sp>
    </p:spTree>
    <p:extLst>
      <p:ext uri="{BB962C8B-B14F-4D97-AF65-F5344CB8AC3E}">
        <p14:creationId xmlns:p14="http://schemas.microsoft.com/office/powerpoint/2010/main" val="7135627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C2772-5323-4A48-966E-FF6315DC7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Have we achieved our goals?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4F44EA-C216-4624-AF7C-0961F2E09F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600" dirty="0"/>
              <a:t>Content</a:t>
            </a:r>
          </a:p>
          <a:p>
            <a:r>
              <a:rPr lang="en-US" sz="3600" dirty="0"/>
              <a:t>Management</a:t>
            </a:r>
          </a:p>
          <a:p>
            <a:r>
              <a:rPr lang="en-US" sz="3600" dirty="0"/>
              <a:t>Overall visibility</a:t>
            </a:r>
          </a:p>
        </p:txBody>
      </p:sp>
    </p:spTree>
    <p:extLst>
      <p:ext uri="{BB962C8B-B14F-4D97-AF65-F5344CB8AC3E}">
        <p14:creationId xmlns:p14="http://schemas.microsoft.com/office/powerpoint/2010/main" val="136158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FBC6B4-2D6A-DE47-A102-2DE26C5A8362}"/>
              </a:ext>
            </a:extLst>
          </p:cNvPr>
          <p:cNvSpPr txBox="1"/>
          <p:nvPr/>
        </p:nvSpPr>
        <p:spPr>
          <a:xfrm>
            <a:off x="667909" y="4484536"/>
            <a:ext cx="87653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C2547"/>
                </a:solidFill>
              </a:rPr>
              <a:t>Amber Garrard</a:t>
            </a:r>
          </a:p>
          <a:p>
            <a:r>
              <a:rPr lang="en-US" sz="3600" dirty="0">
                <a:solidFill>
                  <a:srgbClr val="0C2547"/>
                </a:solidFill>
              </a:rPr>
              <a:t>Senior Manager, Yale Office of Sustainability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88A72A-99C1-894F-8820-F4CD12D9F7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10077"/>
            <a:ext cx="12192000" cy="5479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CCF652-7015-A248-9EA3-F5741A4629EB}"/>
              </a:ext>
            </a:extLst>
          </p:cNvPr>
          <p:cNvSpPr txBox="1"/>
          <p:nvPr/>
        </p:nvSpPr>
        <p:spPr>
          <a:xfrm>
            <a:off x="675861" y="1924216"/>
            <a:ext cx="1103641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>
              <a:lnSpc>
                <a:spcPts val="6600"/>
              </a:lnSpc>
            </a:pPr>
            <a:r>
              <a:rPr lang="en-US" sz="6000" dirty="0">
                <a:solidFill>
                  <a:srgbClr val="7FA2C2"/>
                </a:solidFill>
              </a:rPr>
              <a:t>Making websites more sustainable</a:t>
            </a:r>
          </a:p>
        </p:txBody>
      </p:sp>
    </p:spTree>
    <p:extLst>
      <p:ext uri="{BB962C8B-B14F-4D97-AF65-F5344CB8AC3E}">
        <p14:creationId xmlns:p14="http://schemas.microsoft.com/office/powerpoint/2010/main" val="17870416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view of a city&#10;&#10;Description generated with very high confidence">
            <a:extLst>
              <a:ext uri="{FF2B5EF4-FFF2-40B4-BE49-F238E27FC236}">
                <a16:creationId xmlns:a16="http://schemas.microsoft.com/office/drawing/2014/main" id="{1FA8AACC-8EE6-44F2-85BC-4CE05E3EBA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9874" y="183992"/>
            <a:ext cx="7692252" cy="50773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05714A9-A2AC-4DFC-BBF0-7E56FA59779D}"/>
              </a:ext>
            </a:extLst>
          </p:cNvPr>
          <p:cNvSpPr/>
          <p:nvPr/>
        </p:nvSpPr>
        <p:spPr>
          <a:xfrm>
            <a:off x="711200" y="5384779"/>
            <a:ext cx="10591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0C25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Yale is committed to building a more sustainable world. By doing what we do best—integrating science, the humanities, and our community—Yale creates, tests and adopts innovative solutions to the environmental and social challenges we all face.</a:t>
            </a:r>
            <a:endParaRPr lang="en-US" sz="2400" dirty="0">
              <a:solidFill>
                <a:srgbClr val="0C25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488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DABA4-D9E8-6644-969F-27DBDC4BB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to begin?!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F83F93-4A29-2E4A-8C5C-5A729E88DB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Do you ever feel like your website contains too much content? </a:t>
            </a:r>
          </a:p>
          <a:p>
            <a:r>
              <a:rPr lang="en-US" dirty="0"/>
              <a:t>Is it overwhelming to navigate or manage?</a:t>
            </a:r>
          </a:p>
          <a:p>
            <a:r>
              <a:rPr lang="en-US" dirty="0"/>
              <a:t>Do you ever want to scrap it and completely reorganize?</a:t>
            </a:r>
          </a:p>
        </p:txBody>
      </p:sp>
    </p:spTree>
    <p:extLst>
      <p:ext uri="{BB962C8B-B14F-4D97-AF65-F5344CB8AC3E}">
        <p14:creationId xmlns:p14="http://schemas.microsoft.com/office/powerpoint/2010/main" val="2944273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B6DCBE-785A-41A3-B45E-B1B29DE6FE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22" r="50000" b="4814"/>
          <a:stretch/>
        </p:blipFill>
        <p:spPr>
          <a:xfrm>
            <a:off x="-554601" y="-48709"/>
            <a:ext cx="13301201" cy="695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571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DABA4-D9E8-6644-969F-27DBDC4BB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challenges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F83F93-4A29-2E4A-8C5C-5A729E88DB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04874" y="1901227"/>
            <a:ext cx="10230888" cy="4182073"/>
          </a:xfrm>
        </p:spPr>
        <p:txBody>
          <a:bodyPr/>
          <a:lstStyle/>
          <a:p>
            <a:r>
              <a:rPr lang="en-US" b="1" dirty="0"/>
              <a:t>Too much content</a:t>
            </a:r>
          </a:p>
        </p:txBody>
      </p:sp>
    </p:spTree>
    <p:extLst>
      <p:ext uri="{BB962C8B-B14F-4D97-AF65-F5344CB8AC3E}">
        <p14:creationId xmlns:p14="http://schemas.microsoft.com/office/powerpoint/2010/main" val="1954629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DABA4-D9E8-6644-969F-27DBDC4BB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challenges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F83F93-4A29-2E4A-8C5C-5A729E88DB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04874" y="1901227"/>
            <a:ext cx="10230888" cy="4182073"/>
          </a:xfrm>
        </p:spPr>
        <p:txBody>
          <a:bodyPr/>
          <a:lstStyle/>
          <a:p>
            <a:r>
              <a:rPr lang="en-US" dirty="0"/>
              <a:t>Too much content</a:t>
            </a:r>
          </a:p>
          <a:p>
            <a:r>
              <a:rPr lang="en-US" b="1" dirty="0"/>
              <a:t>Too many layers</a:t>
            </a:r>
            <a:r>
              <a:rPr lang="en-US" b="1" dirty="0">
                <a:sym typeface="Wingdings" panose="05000000000000000000" pitchFamily="2" charset="2"/>
              </a:rPr>
              <a:t> </a:t>
            </a:r>
            <a:r>
              <a:rPr lang="en-US" b="1" dirty="0"/>
              <a:t>info too buried</a:t>
            </a:r>
          </a:p>
        </p:txBody>
      </p:sp>
    </p:spTree>
    <p:extLst>
      <p:ext uri="{BB962C8B-B14F-4D97-AF65-F5344CB8AC3E}">
        <p14:creationId xmlns:p14="http://schemas.microsoft.com/office/powerpoint/2010/main" val="3722059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963298-8F30-4A1E-B21F-C6D77CAD53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78" t="10741" r="53855" b="4815"/>
          <a:stretch/>
        </p:blipFill>
        <p:spPr>
          <a:xfrm>
            <a:off x="0" y="-228599"/>
            <a:ext cx="12432632" cy="70866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7687CD9D-52AC-444F-98EC-5396330ABE93}"/>
              </a:ext>
            </a:extLst>
          </p:cNvPr>
          <p:cNvSpPr/>
          <p:nvPr/>
        </p:nvSpPr>
        <p:spPr>
          <a:xfrm>
            <a:off x="3289300" y="3175000"/>
            <a:ext cx="7124700" cy="10287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98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DABA4-D9E8-6644-969F-27DBDC4BB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challenges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F83F93-4A29-2E4A-8C5C-5A729E88DB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04874" y="1901227"/>
            <a:ext cx="10230888" cy="4182073"/>
          </a:xfrm>
        </p:spPr>
        <p:txBody>
          <a:bodyPr/>
          <a:lstStyle/>
          <a:p>
            <a:r>
              <a:rPr lang="en-US" dirty="0"/>
              <a:t>Too much content</a:t>
            </a:r>
          </a:p>
          <a:p>
            <a:r>
              <a:rPr lang="en-US" dirty="0"/>
              <a:t>Too many layers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info too buried</a:t>
            </a:r>
          </a:p>
          <a:p>
            <a:r>
              <a:rPr lang="en-US" b="1" dirty="0"/>
              <a:t>Too customized</a:t>
            </a:r>
            <a:r>
              <a:rPr lang="en-US" b="1" dirty="0">
                <a:sym typeface="Wingdings" panose="05000000000000000000" pitchFamily="2" charset="2"/>
              </a:rPr>
              <a:t> </a:t>
            </a:r>
            <a:r>
              <a:rPr lang="en-US" b="1" dirty="0"/>
              <a:t>hard to maintain</a:t>
            </a:r>
          </a:p>
        </p:txBody>
      </p:sp>
    </p:spTree>
    <p:extLst>
      <p:ext uri="{BB962C8B-B14F-4D97-AF65-F5344CB8AC3E}">
        <p14:creationId xmlns:p14="http://schemas.microsoft.com/office/powerpoint/2010/main" val="3246169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8DCB2BA-3119-40B0-8115-3AA1945342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20" t="11853" r="50729" b="4815"/>
          <a:stretch/>
        </p:blipFill>
        <p:spPr>
          <a:xfrm>
            <a:off x="-219117" y="0"/>
            <a:ext cx="135331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5885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437</TotalTime>
  <Words>753</Words>
  <Application>Microsoft Macintosh PowerPoint</Application>
  <PresentationFormat>Widescreen</PresentationFormat>
  <Paragraphs>97</Paragraphs>
  <Slides>20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Cambria</vt:lpstr>
      <vt:lpstr>Wingdings</vt:lpstr>
      <vt:lpstr>Office Theme</vt:lpstr>
      <vt:lpstr>PowerPoint Presentation</vt:lpstr>
      <vt:lpstr>PowerPoint Presentation</vt:lpstr>
      <vt:lpstr>Where to begin?!</vt:lpstr>
      <vt:lpstr>PowerPoint Presentation</vt:lpstr>
      <vt:lpstr>Key challenges</vt:lpstr>
      <vt:lpstr>Key challenges</vt:lpstr>
      <vt:lpstr>PowerPoint Presentation</vt:lpstr>
      <vt:lpstr>Key challenges</vt:lpstr>
      <vt:lpstr>PowerPoint Presentation</vt:lpstr>
      <vt:lpstr>Key challenges</vt:lpstr>
      <vt:lpstr>PowerPoint Presentation</vt:lpstr>
      <vt:lpstr>Key challenges</vt:lpstr>
      <vt:lpstr>PowerPoint Presentation</vt:lpstr>
      <vt:lpstr>Hitting reset</vt:lpstr>
      <vt:lpstr>PowerPoint Presentation</vt:lpstr>
      <vt:lpstr>PowerPoint Presentation</vt:lpstr>
      <vt:lpstr>YSP 2025: communications goals</vt:lpstr>
      <vt:lpstr>Resources: communications goals</vt:lpstr>
      <vt:lpstr>Have we achieved our goals?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Saba, Mark</dc:creator>
  <cp:lastModifiedBy>Ramaccia, Julie</cp:lastModifiedBy>
  <cp:revision>35</cp:revision>
  <dcterms:created xsi:type="dcterms:W3CDTF">2019-04-09T17:23:06Z</dcterms:created>
  <dcterms:modified xsi:type="dcterms:W3CDTF">2019-06-10T13:00:53Z</dcterms:modified>
</cp:coreProperties>
</file>